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256" r:id="rId2"/>
    <p:sldId id="264" r:id="rId3"/>
    <p:sldId id="284" r:id="rId4"/>
    <p:sldId id="283" r:id="rId5"/>
    <p:sldId id="285" r:id="rId6"/>
    <p:sldId id="286" r:id="rId7"/>
    <p:sldId id="266" r:id="rId8"/>
    <p:sldId id="288" r:id="rId9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339"/>
    <p:restoredTop sz="61954"/>
  </p:normalViewPr>
  <p:slideViewPr>
    <p:cSldViewPr snapToGrid="0" snapToObjects="1">
      <p:cViewPr varScale="1">
        <p:scale>
          <a:sx n="46" d="100"/>
          <a:sy n="46" d="100"/>
        </p:scale>
        <p:origin x="1718" y="29"/>
      </p:cViewPr>
      <p:guideLst/>
    </p:cSldViewPr>
  </p:slideViewPr>
  <p:outlineViewPr>
    <p:cViewPr>
      <p:scale>
        <a:sx n="33" d="100"/>
        <a:sy n="33" d="100"/>
      </p:scale>
      <p:origin x="0" y="-17515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 snapToObjects="1">
      <p:cViewPr varScale="1">
        <p:scale>
          <a:sx n="165" d="100"/>
          <a:sy n="165" d="100"/>
        </p:scale>
        <p:origin x="3008" y="19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D78C6493-B5AA-0F4F-84A4-DD91A32D080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9D5E054C-B91D-184E-9752-B73B01AE159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B46B75-8210-EE4D-8800-9311BA551742}" type="datetimeFigureOut">
              <a:rPr lang="en-GB" smtClean="0"/>
              <a:t>24/05/2022</a:t>
            </a:fld>
            <a:endParaRPr lang="en-GB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756606DC-49AF-B34D-9D8D-03FC853C818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F1EE6FDD-D554-2C46-B575-03B5126B3AE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F74683-DCA9-384A-8016-3D6C9D6CAD83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7996538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92CF85D-FA88-024F-B549-11CDA78B2908}" type="datetimeFigureOut">
              <a:rPr lang="en-GB" smtClean="0"/>
              <a:t>24/05/2022</a:t>
            </a:fld>
            <a:endParaRPr lang="en-GB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08F723-ABF0-2A40-B31F-3FCF767E0C81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10110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552450" y="228600"/>
            <a:ext cx="3535363" cy="1989138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>
          <a:xfrm>
            <a:off x="552449" y="2217737"/>
            <a:ext cx="5965581" cy="6324477"/>
          </a:xfrm>
        </p:spPr>
        <p:txBody>
          <a:bodyPr/>
          <a:lstStyle/>
          <a:p>
            <a:pPr marL="171450" indent="-171450">
              <a:buFontTx/>
              <a:buChar char="-"/>
            </a:pPr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08F723-ABF0-2A40-B31F-3FCF767E0C81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198317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BILDER SRI LANKA</a:t>
            </a:r>
          </a:p>
          <a:p>
            <a:endParaRPr lang="en-GB" dirty="0"/>
          </a:p>
          <a:p>
            <a:endParaRPr lang="en-GB" dirty="0"/>
          </a:p>
          <a:p>
            <a:r>
              <a:rPr lang="en-GB" dirty="0"/>
              <a:t>WICHTIG </a:t>
            </a:r>
            <a:r>
              <a:rPr lang="en-GB" dirty="0" err="1"/>
              <a:t>wenn</a:t>
            </a:r>
            <a:r>
              <a:rPr lang="en-GB" dirty="0"/>
              <a:t> </a:t>
            </a:r>
            <a:r>
              <a:rPr lang="en-GB" dirty="0" err="1"/>
              <a:t>wir</a:t>
            </a:r>
            <a:r>
              <a:rPr lang="en-GB" dirty="0"/>
              <a:t> </a:t>
            </a:r>
            <a:r>
              <a:rPr lang="en-GB" dirty="0" err="1"/>
              <a:t>über</a:t>
            </a:r>
            <a:r>
              <a:rPr lang="en-GB" dirty="0"/>
              <a:t> Disaster </a:t>
            </a:r>
            <a:r>
              <a:rPr lang="en-GB" dirty="0" err="1"/>
              <a:t>sprechen</a:t>
            </a:r>
            <a:r>
              <a:rPr lang="en-GB" dirty="0"/>
              <a:t>: </a:t>
            </a:r>
            <a:r>
              <a:rPr lang="en-GB" dirty="0" err="1"/>
              <a:t>wir</a:t>
            </a:r>
            <a:r>
              <a:rPr lang="en-GB" dirty="0"/>
              <a:t> </a:t>
            </a:r>
            <a:r>
              <a:rPr lang="en-GB" dirty="0" err="1"/>
              <a:t>wissen</a:t>
            </a:r>
            <a:r>
              <a:rPr lang="en-GB" dirty="0"/>
              <a:t> </a:t>
            </a:r>
            <a:r>
              <a:rPr lang="en-GB" dirty="0" err="1"/>
              <a:t>jetzt</a:t>
            </a:r>
            <a:r>
              <a:rPr lang="en-GB" dirty="0"/>
              <a:t>, Disaster </a:t>
            </a:r>
            <a:r>
              <a:rPr lang="en-GB" dirty="0" err="1"/>
              <a:t>KöNNEN</a:t>
            </a:r>
            <a:r>
              <a:rPr lang="en-GB" dirty="0"/>
              <a:t> VERHINDERT </a:t>
            </a:r>
            <a:r>
              <a:rPr lang="en-GB" dirty="0" err="1"/>
              <a:t>werden</a:t>
            </a:r>
            <a:r>
              <a:rPr lang="en-GB" dirty="0"/>
              <a:t>, </a:t>
            </a:r>
            <a:r>
              <a:rPr lang="en-GB" dirty="0" err="1"/>
              <a:t>wenn</a:t>
            </a:r>
            <a:r>
              <a:rPr lang="en-GB" dirty="0"/>
              <a:t> </a:t>
            </a:r>
            <a:r>
              <a:rPr lang="en-GB" dirty="0" err="1"/>
              <a:t>wir</a:t>
            </a:r>
            <a:r>
              <a:rPr lang="en-GB" dirty="0"/>
              <a:t> die </a:t>
            </a:r>
            <a:r>
              <a:rPr lang="en-GB" dirty="0" err="1"/>
              <a:t>Risiken</a:t>
            </a:r>
            <a:r>
              <a:rPr lang="en-GB" dirty="0"/>
              <a:t> für </a:t>
            </a:r>
            <a:r>
              <a:rPr lang="en-GB" dirty="0" err="1"/>
              <a:t>eine</a:t>
            </a:r>
            <a:r>
              <a:rPr lang="en-GB" dirty="0"/>
              <a:t> Gesellschaft </a:t>
            </a:r>
            <a:r>
              <a:rPr lang="en-GB" dirty="0" err="1"/>
              <a:t>verringern</a:t>
            </a:r>
            <a:r>
              <a:rPr lang="en-GB" dirty="0"/>
              <a:t> </a:t>
            </a:r>
          </a:p>
          <a:p>
            <a:endParaRPr lang="en-GB" dirty="0"/>
          </a:p>
          <a:p>
            <a:r>
              <a:rPr lang="en-GB" dirty="0" err="1"/>
              <a:t>Hier</a:t>
            </a:r>
            <a:r>
              <a:rPr lang="en-GB" dirty="0"/>
              <a:t> </a:t>
            </a:r>
            <a:r>
              <a:rPr lang="en-GB" dirty="0" err="1"/>
              <a:t>möchte</a:t>
            </a:r>
            <a:r>
              <a:rPr lang="en-GB" dirty="0"/>
              <a:t> ich auf das </a:t>
            </a:r>
            <a:r>
              <a:rPr lang="en-GB" dirty="0" err="1"/>
              <a:t>Thema</a:t>
            </a:r>
            <a:r>
              <a:rPr lang="en-GB" dirty="0"/>
              <a:t> DISASTER RISK REDUCTION </a:t>
            </a:r>
            <a:r>
              <a:rPr lang="en-GB" dirty="0" err="1"/>
              <a:t>eingehen</a:t>
            </a:r>
            <a:r>
              <a:rPr lang="en-GB" dirty="0"/>
              <a:t>. </a:t>
            </a:r>
            <a:r>
              <a:rPr lang="en-GB" dirty="0" err="1"/>
              <a:t>Zum</a:t>
            </a:r>
            <a:r>
              <a:rPr lang="en-GB" dirty="0"/>
              <a:t> </a:t>
            </a:r>
            <a:r>
              <a:rPr lang="en-GB" dirty="0" err="1"/>
              <a:t>einen</a:t>
            </a:r>
            <a:r>
              <a:rPr lang="en-GB" dirty="0"/>
              <a:t> </a:t>
            </a:r>
            <a:r>
              <a:rPr lang="en-GB" dirty="0" err="1"/>
              <a:t>möchte</a:t>
            </a:r>
            <a:r>
              <a:rPr lang="en-GB" dirty="0"/>
              <a:t> ich </a:t>
            </a:r>
            <a:r>
              <a:rPr lang="en-GB" dirty="0" err="1"/>
              <a:t>euch</a:t>
            </a:r>
            <a:r>
              <a:rPr lang="en-GB" dirty="0"/>
              <a:t> die </a:t>
            </a:r>
            <a:r>
              <a:rPr lang="en-GB" dirty="0" err="1"/>
              <a:t>Begriffe</a:t>
            </a:r>
            <a:r>
              <a:rPr lang="en-GB" dirty="0"/>
              <a:t> </a:t>
            </a:r>
            <a:r>
              <a:rPr lang="en-GB" dirty="0" err="1"/>
              <a:t>näher</a:t>
            </a:r>
            <a:r>
              <a:rPr lang="en-GB" dirty="0"/>
              <a:t> </a:t>
            </a:r>
            <a:r>
              <a:rPr lang="en-GB" dirty="0" err="1"/>
              <a:t>bringen</a:t>
            </a:r>
            <a:r>
              <a:rPr lang="en-GB" dirty="0"/>
              <a:t>, was </a:t>
            </a:r>
            <a:r>
              <a:rPr lang="en-GB" dirty="0" err="1"/>
              <a:t>bedeutet</a:t>
            </a:r>
            <a:r>
              <a:rPr lang="en-GB" dirty="0"/>
              <a:t> dies, </a:t>
            </a:r>
            <a:r>
              <a:rPr lang="en-GB" dirty="0" err="1"/>
              <a:t>zum</a:t>
            </a:r>
            <a:r>
              <a:rPr lang="en-GB" dirty="0"/>
              <a:t> </a:t>
            </a:r>
            <a:r>
              <a:rPr lang="en-GB" dirty="0" err="1"/>
              <a:t>anderen</a:t>
            </a:r>
            <a:r>
              <a:rPr lang="en-GB" dirty="0"/>
              <a:t> </a:t>
            </a:r>
            <a:r>
              <a:rPr lang="en-GB" dirty="0" err="1"/>
              <a:t>ist</a:t>
            </a:r>
            <a:r>
              <a:rPr lang="en-GB" dirty="0"/>
              <a:t> mir </a:t>
            </a:r>
            <a:r>
              <a:rPr lang="en-GB" dirty="0" err="1"/>
              <a:t>wichtig</a:t>
            </a:r>
            <a:r>
              <a:rPr lang="en-GB" dirty="0"/>
              <a:t>, </a:t>
            </a:r>
            <a:r>
              <a:rPr lang="en-GB" dirty="0" err="1"/>
              <a:t>dass</a:t>
            </a:r>
            <a:r>
              <a:rPr lang="en-GB" dirty="0"/>
              <a:t> </a:t>
            </a:r>
            <a:r>
              <a:rPr lang="en-GB" dirty="0" err="1"/>
              <a:t>ihr</a:t>
            </a:r>
            <a:r>
              <a:rPr lang="en-GB" dirty="0"/>
              <a:t> den </a:t>
            </a:r>
            <a:r>
              <a:rPr lang="en-GB" dirty="0" err="1"/>
              <a:t>grösseren</a:t>
            </a:r>
            <a:r>
              <a:rPr lang="en-GB" dirty="0"/>
              <a:t> </a:t>
            </a:r>
            <a:r>
              <a:rPr lang="en-GB" dirty="0" err="1"/>
              <a:t>Zusammenhang</a:t>
            </a:r>
            <a:r>
              <a:rPr lang="en-GB" dirty="0"/>
              <a:t> </a:t>
            </a:r>
            <a:r>
              <a:rPr lang="en-GB" dirty="0" err="1"/>
              <a:t>kennen</a:t>
            </a:r>
            <a:r>
              <a:rPr lang="en-GB" dirty="0"/>
              <a:t> </a:t>
            </a:r>
            <a:r>
              <a:rPr lang="en-GB" dirty="0" err="1"/>
              <a:t>lernt</a:t>
            </a:r>
            <a:r>
              <a:rPr lang="en-GB" dirty="0"/>
              <a:t>, der </a:t>
            </a:r>
            <a:r>
              <a:rPr lang="en-GB" dirty="0" err="1"/>
              <a:t>durch</a:t>
            </a:r>
            <a:r>
              <a:rPr lang="en-GB" dirty="0"/>
              <a:t> UN </a:t>
            </a:r>
            <a:r>
              <a:rPr lang="en-GB" dirty="0" err="1"/>
              <a:t>Resolutionen</a:t>
            </a:r>
            <a:r>
              <a:rPr lang="en-GB" dirty="0"/>
              <a:t> und </a:t>
            </a:r>
            <a:r>
              <a:rPr lang="en-GB" dirty="0" err="1"/>
              <a:t>Rahmenabkommen</a:t>
            </a:r>
            <a:r>
              <a:rPr lang="en-GB" dirty="0"/>
              <a:t> die </a:t>
            </a:r>
            <a:r>
              <a:rPr lang="en-GB" dirty="0" err="1"/>
              <a:t>Weltgesellschaft</a:t>
            </a:r>
            <a:r>
              <a:rPr lang="en-GB" dirty="0"/>
              <a:t> </a:t>
            </a:r>
            <a:r>
              <a:rPr lang="en-GB" dirty="0" err="1"/>
              <a:t>dazu</a:t>
            </a:r>
            <a:r>
              <a:rPr lang="en-GB" dirty="0"/>
              <a:t> </a:t>
            </a:r>
            <a:r>
              <a:rPr lang="en-GB" dirty="0" err="1"/>
              <a:t>anhält</a:t>
            </a:r>
            <a:r>
              <a:rPr lang="en-GB" dirty="0"/>
              <a:t>, die </a:t>
            </a:r>
            <a:r>
              <a:rPr lang="en-GB" dirty="0" err="1"/>
              <a:t>Risiken</a:t>
            </a:r>
            <a:r>
              <a:rPr lang="en-GB" dirty="0"/>
              <a:t> für die </a:t>
            </a:r>
            <a:r>
              <a:rPr lang="en-GB" dirty="0" err="1"/>
              <a:t>Weltbevölkerung</a:t>
            </a:r>
            <a:r>
              <a:rPr lang="en-GB" dirty="0"/>
              <a:t> </a:t>
            </a:r>
            <a:r>
              <a:rPr lang="en-GB" dirty="0" err="1"/>
              <a:t>zu</a:t>
            </a:r>
            <a:r>
              <a:rPr lang="en-GB" dirty="0"/>
              <a:t> </a:t>
            </a:r>
            <a:r>
              <a:rPr lang="en-GB" dirty="0" err="1"/>
              <a:t>minimieren</a:t>
            </a:r>
            <a:r>
              <a:rPr lang="en-GB" dirty="0"/>
              <a:t> an </a:t>
            </a:r>
            <a:r>
              <a:rPr lang="en-GB" dirty="0" err="1"/>
              <a:t>Disastern</a:t>
            </a:r>
            <a:r>
              <a:rPr lang="en-GB" dirty="0"/>
              <a:t> / Emergencies / </a:t>
            </a:r>
            <a:r>
              <a:rPr lang="en-GB" dirty="0" err="1"/>
              <a:t>Katastrophen</a:t>
            </a:r>
            <a:r>
              <a:rPr lang="en-GB" dirty="0"/>
              <a:t> und </a:t>
            </a:r>
            <a:r>
              <a:rPr lang="en-GB" dirty="0" err="1"/>
              <a:t>deren</a:t>
            </a:r>
            <a:r>
              <a:rPr lang="en-GB" dirty="0"/>
              <a:t> </a:t>
            </a:r>
            <a:r>
              <a:rPr lang="en-GB" dirty="0" err="1"/>
              <a:t>kurz</a:t>
            </a:r>
            <a:r>
              <a:rPr lang="en-GB" dirty="0"/>
              <a:t> und </a:t>
            </a:r>
            <a:r>
              <a:rPr lang="en-GB" dirty="0" err="1"/>
              <a:t>langfristigen</a:t>
            </a:r>
            <a:r>
              <a:rPr lang="en-GB" dirty="0"/>
              <a:t> </a:t>
            </a:r>
            <a:r>
              <a:rPr lang="en-GB" dirty="0" err="1"/>
              <a:t>Folgen</a:t>
            </a:r>
            <a:r>
              <a:rPr lang="en-GB" dirty="0"/>
              <a:t> </a:t>
            </a:r>
            <a:r>
              <a:rPr lang="en-GB" dirty="0" err="1"/>
              <a:t>leiden</a:t>
            </a:r>
            <a:r>
              <a:rPr lang="en-GB" dirty="0"/>
              <a:t> </a:t>
            </a:r>
            <a:r>
              <a:rPr lang="en-GB" dirty="0" err="1"/>
              <a:t>zu</a:t>
            </a:r>
            <a:r>
              <a:rPr lang="en-GB" dirty="0"/>
              <a:t> </a:t>
            </a:r>
            <a:r>
              <a:rPr lang="en-GB" dirty="0" err="1"/>
              <a:t>müssen</a:t>
            </a:r>
            <a:endParaRPr lang="en-GB" dirty="0"/>
          </a:p>
          <a:p>
            <a:endParaRPr lang="en-GB" dirty="0"/>
          </a:p>
          <a:p>
            <a:r>
              <a:rPr lang="en-GB" dirty="0"/>
              <a:t>DISASTER RISK REDUCTION 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08F723-ABF0-2A40-B31F-3FCF767E0C81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64722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08F723-ABF0-2A40-B31F-3FCF767E0C81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230090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08F723-ABF0-2A40-B31F-3FCF767E0C81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85989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08F723-ABF0-2A40-B31F-3FCF767E0C81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559261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/>
              <a:t>Mit</a:t>
            </a:r>
            <a:r>
              <a:rPr lang="en-GB" dirty="0"/>
              <a:t> </a:t>
            </a:r>
            <a:r>
              <a:rPr lang="en-GB" dirty="0" err="1"/>
              <a:t>diesem</a:t>
            </a:r>
            <a:r>
              <a:rPr lang="en-GB" dirty="0"/>
              <a:t> </a:t>
            </a:r>
            <a:r>
              <a:rPr lang="en-GB" dirty="0" err="1"/>
              <a:t>kleinen</a:t>
            </a:r>
            <a:r>
              <a:rPr lang="en-GB" dirty="0"/>
              <a:t> </a:t>
            </a:r>
            <a:r>
              <a:rPr lang="en-GB" dirty="0" err="1"/>
              <a:t>Filmausschnitt</a:t>
            </a:r>
            <a:r>
              <a:rPr lang="en-GB" dirty="0"/>
              <a:t> </a:t>
            </a:r>
            <a:r>
              <a:rPr lang="en-GB" dirty="0" err="1"/>
              <a:t>möchte</a:t>
            </a:r>
            <a:r>
              <a:rPr lang="en-GB" dirty="0"/>
              <a:t> ich </a:t>
            </a:r>
            <a:r>
              <a:rPr lang="en-GB" dirty="0" err="1"/>
              <a:t>euch</a:t>
            </a:r>
            <a:r>
              <a:rPr lang="en-GB" dirty="0"/>
              <a:t> in </a:t>
            </a:r>
            <a:r>
              <a:rPr lang="en-GB" dirty="0" err="1"/>
              <a:t>ein</a:t>
            </a:r>
            <a:r>
              <a:rPr lang="en-GB" dirty="0"/>
              <a:t> </a:t>
            </a:r>
            <a:r>
              <a:rPr lang="en-GB" dirty="0" err="1"/>
              <a:t>Projekt</a:t>
            </a:r>
            <a:r>
              <a:rPr lang="en-GB" dirty="0"/>
              <a:t> </a:t>
            </a:r>
            <a:r>
              <a:rPr lang="en-GB" dirty="0" err="1"/>
              <a:t>bringen</a:t>
            </a:r>
            <a:r>
              <a:rPr lang="en-GB" dirty="0"/>
              <a:t>, in </a:t>
            </a:r>
            <a:r>
              <a:rPr lang="en-GB" dirty="0" err="1"/>
              <a:t>welchem</a:t>
            </a:r>
            <a:r>
              <a:rPr lang="en-GB" dirty="0"/>
              <a:t> ich </a:t>
            </a:r>
            <a:r>
              <a:rPr lang="en-GB" dirty="0" err="1"/>
              <a:t>selbst</a:t>
            </a:r>
            <a:r>
              <a:rPr lang="en-GB" dirty="0"/>
              <a:t> </a:t>
            </a:r>
            <a:r>
              <a:rPr lang="en-GB" dirty="0" err="1"/>
              <a:t>drei</a:t>
            </a:r>
            <a:r>
              <a:rPr lang="en-GB" dirty="0"/>
              <a:t> Jahre </a:t>
            </a:r>
            <a:r>
              <a:rPr lang="en-GB" dirty="0" err="1"/>
              <a:t>als</a:t>
            </a:r>
            <a:r>
              <a:rPr lang="en-GB" dirty="0"/>
              <a:t> </a:t>
            </a:r>
            <a:r>
              <a:rPr lang="en-GB" dirty="0" err="1"/>
              <a:t>Projektmanagerin</a:t>
            </a:r>
            <a:r>
              <a:rPr lang="en-GB" dirty="0"/>
              <a:t> </a:t>
            </a:r>
            <a:r>
              <a:rPr lang="en-GB" dirty="0" err="1"/>
              <a:t>gearbeitet</a:t>
            </a:r>
            <a:r>
              <a:rPr lang="en-GB" dirty="0"/>
              <a:t> </a:t>
            </a:r>
            <a:r>
              <a:rPr lang="en-GB" dirty="0" err="1"/>
              <a:t>habe</a:t>
            </a:r>
            <a:r>
              <a:rPr lang="en-GB" dirty="0"/>
              <a:t> – von 2005 bis 2007</a:t>
            </a:r>
          </a:p>
          <a:p>
            <a:r>
              <a:rPr lang="en-GB" dirty="0"/>
              <a:t>Dieser </a:t>
            </a:r>
            <a:r>
              <a:rPr lang="en-GB" dirty="0" err="1"/>
              <a:t>Einblick</a:t>
            </a:r>
            <a:r>
              <a:rPr lang="en-GB" dirty="0"/>
              <a:t> </a:t>
            </a:r>
            <a:r>
              <a:rPr lang="en-GB" dirty="0" err="1"/>
              <a:t>zeigt</a:t>
            </a:r>
            <a:r>
              <a:rPr lang="en-GB" dirty="0"/>
              <a:t>: </a:t>
            </a:r>
            <a:r>
              <a:rPr lang="en-GB" dirty="0" err="1"/>
              <a:t>hier</a:t>
            </a:r>
            <a:r>
              <a:rPr lang="en-GB" dirty="0"/>
              <a:t> </a:t>
            </a:r>
            <a:r>
              <a:rPr lang="en-GB" dirty="0" err="1"/>
              <a:t>wurden</a:t>
            </a:r>
            <a:r>
              <a:rPr lang="en-GB" dirty="0"/>
              <a:t> </a:t>
            </a:r>
            <a:r>
              <a:rPr lang="en-GB" dirty="0" err="1"/>
              <a:t>klar</a:t>
            </a:r>
            <a:r>
              <a:rPr lang="en-GB" dirty="0"/>
              <a:t> </a:t>
            </a:r>
            <a:r>
              <a:rPr lang="en-GB" dirty="0" err="1"/>
              <a:t>Fehler</a:t>
            </a:r>
            <a:r>
              <a:rPr lang="en-GB" dirty="0"/>
              <a:t> </a:t>
            </a:r>
            <a:r>
              <a:rPr lang="en-GB" dirty="0" err="1"/>
              <a:t>gemacht</a:t>
            </a:r>
            <a:r>
              <a:rPr lang="en-GB" dirty="0"/>
              <a:t>, </a:t>
            </a:r>
            <a:r>
              <a:rPr lang="en-GB" dirty="0" err="1"/>
              <a:t>nicht</a:t>
            </a:r>
            <a:r>
              <a:rPr lang="en-GB" dirty="0"/>
              <a:t> </a:t>
            </a:r>
            <a:r>
              <a:rPr lang="en-GB" dirty="0" err="1"/>
              <a:t>beachtet</a:t>
            </a:r>
            <a:r>
              <a:rPr lang="en-GB" dirty="0"/>
              <a:t> was </a:t>
            </a:r>
            <a:r>
              <a:rPr lang="en-GB" dirty="0" err="1"/>
              <a:t>grosse</a:t>
            </a:r>
            <a:r>
              <a:rPr lang="en-GB" dirty="0"/>
              <a:t> </a:t>
            </a:r>
            <a:r>
              <a:rPr lang="en-GB" dirty="0" err="1"/>
              <a:t>Werte</a:t>
            </a:r>
            <a:r>
              <a:rPr lang="en-GB" dirty="0"/>
              <a:t> in </a:t>
            </a:r>
            <a:r>
              <a:rPr lang="en-GB" dirty="0" err="1"/>
              <a:t>Bezug</a:t>
            </a:r>
            <a:r>
              <a:rPr lang="en-GB" dirty="0"/>
              <a:t> auf Disaster Recovery UND der </a:t>
            </a:r>
            <a:r>
              <a:rPr lang="en-GB" dirty="0" err="1"/>
              <a:t>Cyclus</a:t>
            </a:r>
            <a:r>
              <a:rPr lang="en-GB" dirty="0"/>
              <a:t> des Disaster Management </a:t>
            </a:r>
            <a:r>
              <a:rPr lang="en-GB" dirty="0" err="1"/>
              <a:t>aufzeigen</a:t>
            </a:r>
            <a:r>
              <a:rPr lang="en-GB" dirty="0"/>
              <a:t> – Ein </a:t>
            </a:r>
            <a:r>
              <a:rPr lang="en-GB" dirty="0" err="1"/>
              <a:t>Kreislauf</a:t>
            </a:r>
            <a:r>
              <a:rPr lang="en-GB" dirty="0"/>
              <a:t> der </a:t>
            </a:r>
            <a:r>
              <a:rPr lang="en-GB" dirty="0" err="1"/>
              <a:t>Verbesserung</a:t>
            </a:r>
            <a:r>
              <a:rPr lang="en-GB" dirty="0"/>
              <a:t> von </a:t>
            </a:r>
            <a:r>
              <a:rPr lang="en-GB" dirty="0" err="1"/>
              <a:t>Risiken</a:t>
            </a:r>
            <a:r>
              <a:rPr lang="en-GB" dirty="0"/>
              <a:t>, etc. </a:t>
            </a:r>
          </a:p>
          <a:p>
            <a:endParaRPr lang="en-GB" dirty="0"/>
          </a:p>
          <a:p>
            <a:r>
              <a:rPr lang="en-GB" dirty="0" err="1"/>
              <a:t>Schaut</a:t>
            </a:r>
            <a:r>
              <a:rPr lang="en-GB" dirty="0"/>
              <a:t> </a:t>
            </a:r>
            <a:r>
              <a:rPr lang="en-GB" dirty="0" err="1"/>
              <a:t>euch</a:t>
            </a:r>
            <a:r>
              <a:rPr lang="en-GB" dirty="0"/>
              <a:t> an, </a:t>
            </a:r>
            <a:r>
              <a:rPr lang="en-GB" dirty="0" err="1"/>
              <a:t>dann</a:t>
            </a:r>
            <a:r>
              <a:rPr lang="en-GB" dirty="0"/>
              <a:t> </a:t>
            </a:r>
            <a:r>
              <a:rPr lang="en-GB" dirty="0" err="1"/>
              <a:t>können</a:t>
            </a:r>
            <a:r>
              <a:rPr lang="en-GB" dirty="0"/>
              <a:t> </a:t>
            </a:r>
            <a:r>
              <a:rPr lang="en-GB" dirty="0" err="1"/>
              <a:t>wir</a:t>
            </a:r>
            <a:r>
              <a:rPr lang="en-GB" dirty="0"/>
              <a:t> </a:t>
            </a:r>
            <a:r>
              <a:rPr lang="en-GB" dirty="0" err="1"/>
              <a:t>darüber</a:t>
            </a:r>
            <a:r>
              <a:rPr lang="en-GB" dirty="0"/>
              <a:t> </a:t>
            </a:r>
            <a:r>
              <a:rPr lang="en-GB" dirty="0" err="1"/>
              <a:t>sprechen</a:t>
            </a:r>
            <a:r>
              <a:rPr lang="en-GB" dirty="0"/>
              <a:t>….. </a:t>
            </a:r>
          </a:p>
          <a:p>
            <a:endParaRPr lang="en-GB" dirty="0"/>
          </a:p>
          <a:p>
            <a:r>
              <a:rPr lang="en-GB" dirty="0" err="1"/>
              <a:t>Danach</a:t>
            </a:r>
            <a:r>
              <a:rPr lang="en-GB" dirty="0"/>
              <a:t> </a:t>
            </a:r>
            <a:r>
              <a:rPr lang="en-GB" dirty="0" err="1"/>
              <a:t>würde</a:t>
            </a:r>
            <a:r>
              <a:rPr lang="en-GB" dirty="0"/>
              <a:t> ich </a:t>
            </a:r>
            <a:r>
              <a:rPr lang="en-GB" dirty="0" err="1"/>
              <a:t>eine</a:t>
            </a:r>
            <a:r>
              <a:rPr lang="en-GB" dirty="0"/>
              <a:t> </a:t>
            </a:r>
            <a:r>
              <a:rPr lang="en-GB" dirty="0" err="1"/>
              <a:t>kleine</a:t>
            </a:r>
            <a:r>
              <a:rPr lang="en-GB" dirty="0"/>
              <a:t> Pause </a:t>
            </a:r>
            <a:r>
              <a:rPr lang="en-GB" dirty="0" err="1"/>
              <a:t>machen</a:t>
            </a:r>
            <a:r>
              <a:rPr lang="en-GB" dirty="0"/>
              <a:t> UND DANN in den </a:t>
            </a:r>
            <a:r>
              <a:rPr lang="en-GB" dirty="0" err="1"/>
              <a:t>grösseren</a:t>
            </a:r>
            <a:r>
              <a:rPr lang="en-GB" dirty="0"/>
              <a:t> </a:t>
            </a:r>
            <a:r>
              <a:rPr lang="en-GB" dirty="0" err="1"/>
              <a:t>Rahmen</a:t>
            </a:r>
            <a:r>
              <a:rPr lang="en-GB" dirty="0"/>
              <a:t> </a:t>
            </a:r>
            <a:r>
              <a:rPr lang="en-GB" dirty="0" err="1"/>
              <a:t>eintauchen</a:t>
            </a:r>
            <a:r>
              <a:rPr lang="en-GB" dirty="0"/>
              <a:t> was </a:t>
            </a:r>
            <a:r>
              <a:rPr lang="en-GB" dirty="0" err="1"/>
              <a:t>Weltweilte</a:t>
            </a:r>
            <a:r>
              <a:rPr lang="en-GB" dirty="0"/>
              <a:t> </a:t>
            </a:r>
            <a:r>
              <a:rPr lang="en-GB" dirty="0" err="1"/>
              <a:t>Rahmenbedinungen</a:t>
            </a:r>
            <a:r>
              <a:rPr lang="en-GB" dirty="0"/>
              <a:t> </a:t>
            </a:r>
            <a:r>
              <a:rPr lang="en-GB" dirty="0" err="1"/>
              <a:t>angeht</a:t>
            </a:r>
            <a:r>
              <a:rPr lang="en-GB" dirty="0"/>
              <a:t> </a:t>
            </a:r>
            <a:r>
              <a:rPr lang="en-GB" dirty="0" err="1"/>
              <a:t>zum</a:t>
            </a:r>
            <a:r>
              <a:rPr lang="en-GB" dirty="0"/>
              <a:t> </a:t>
            </a:r>
            <a:r>
              <a:rPr lang="en-GB" dirty="0" err="1"/>
              <a:t>Thema</a:t>
            </a:r>
            <a:r>
              <a:rPr lang="en-GB" dirty="0"/>
              <a:t> Disaster Risk Reduction, </a:t>
            </a:r>
            <a:r>
              <a:rPr lang="en-GB" dirty="0" err="1"/>
              <a:t>Nachhalte</a:t>
            </a:r>
            <a:r>
              <a:rPr lang="en-GB" dirty="0"/>
              <a:t> </a:t>
            </a:r>
            <a:r>
              <a:rPr lang="en-GB" dirty="0" err="1"/>
              <a:t>Entwicklung</a:t>
            </a:r>
            <a:r>
              <a:rPr lang="en-GB" dirty="0"/>
              <a:t> UND </a:t>
            </a:r>
            <a:r>
              <a:rPr lang="en-GB" dirty="0" err="1"/>
              <a:t>mit</a:t>
            </a:r>
            <a:r>
              <a:rPr lang="en-GB" dirty="0"/>
              <a:t> </a:t>
            </a:r>
            <a:r>
              <a:rPr lang="en-GB" dirty="0" err="1"/>
              <a:t>diesen</a:t>
            </a:r>
            <a:r>
              <a:rPr lang="en-GB" dirty="0"/>
              <a:t> </a:t>
            </a:r>
            <a:r>
              <a:rPr lang="en-GB" dirty="0" err="1"/>
              <a:t>Ausführungen</a:t>
            </a:r>
            <a:r>
              <a:rPr lang="en-GB" dirty="0"/>
              <a:t> </a:t>
            </a:r>
            <a:r>
              <a:rPr lang="en-GB" dirty="0" err="1"/>
              <a:t>dann</a:t>
            </a:r>
            <a:r>
              <a:rPr lang="en-GB" dirty="0"/>
              <a:t> die </a:t>
            </a:r>
            <a:r>
              <a:rPr lang="en-GB" dirty="0" err="1"/>
              <a:t>Soziale</a:t>
            </a:r>
            <a:r>
              <a:rPr lang="en-GB" dirty="0"/>
              <a:t> Arbeit </a:t>
            </a:r>
            <a:r>
              <a:rPr lang="en-GB" dirty="0" err="1"/>
              <a:t>im</a:t>
            </a:r>
            <a:r>
              <a:rPr lang="en-GB" dirty="0"/>
              <a:t> </a:t>
            </a:r>
            <a:r>
              <a:rPr lang="en-GB" dirty="0" err="1"/>
              <a:t>Thema</a:t>
            </a:r>
            <a:r>
              <a:rPr lang="en-GB" dirty="0"/>
              <a:t> Disaster </a:t>
            </a:r>
            <a:r>
              <a:rPr lang="en-GB" dirty="0" err="1"/>
              <a:t>positionieren</a:t>
            </a:r>
            <a:r>
              <a:rPr lang="en-GB" dirty="0"/>
              <a:t>. </a:t>
            </a:r>
          </a:p>
          <a:p>
            <a:endParaRPr lang="en-GB" dirty="0"/>
          </a:p>
          <a:p>
            <a:r>
              <a:rPr lang="en-GB" dirty="0"/>
              <a:t>Ich </a:t>
            </a:r>
            <a:r>
              <a:rPr lang="en-GB" dirty="0" err="1"/>
              <a:t>hoffe</a:t>
            </a:r>
            <a:r>
              <a:rPr lang="en-GB" dirty="0"/>
              <a:t> das </a:t>
            </a:r>
            <a:r>
              <a:rPr lang="en-GB" dirty="0" err="1"/>
              <a:t>passt</a:t>
            </a:r>
            <a:r>
              <a:rPr lang="en-GB" dirty="0"/>
              <a:t> </a:t>
            </a:r>
            <a:r>
              <a:rPr lang="en-GB" dirty="0" err="1"/>
              <a:t>euch</a:t>
            </a:r>
            <a:r>
              <a:rPr lang="en-GB" dirty="0"/>
              <a:t> so. </a:t>
            </a:r>
          </a:p>
          <a:p>
            <a:endParaRPr lang="en-GB" dirty="0"/>
          </a:p>
          <a:p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08F723-ABF0-2A40-B31F-3FCF767E0C81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933549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577850" y="236538"/>
            <a:ext cx="1400175" cy="7874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>
          <a:xfrm>
            <a:off x="577849" y="1086826"/>
            <a:ext cx="6041781" cy="8533911"/>
          </a:xfrm>
        </p:spPr>
        <p:txBody>
          <a:bodyPr/>
          <a:lstStyle/>
          <a:p>
            <a:r>
              <a:rPr lang="en-GB" sz="1100" dirty="0" err="1"/>
              <a:t>Schauen</a:t>
            </a:r>
            <a:r>
              <a:rPr lang="en-GB" sz="1100" dirty="0"/>
              <a:t> </a:t>
            </a:r>
            <a:r>
              <a:rPr lang="en-GB" sz="1100" dirty="0" err="1"/>
              <a:t>wir</a:t>
            </a:r>
            <a:r>
              <a:rPr lang="en-GB" sz="1100" dirty="0"/>
              <a:t> </a:t>
            </a:r>
            <a:r>
              <a:rPr lang="en-GB" sz="1100" dirty="0" err="1"/>
              <a:t>uns</a:t>
            </a:r>
            <a:r>
              <a:rPr lang="en-GB" sz="1100" dirty="0"/>
              <a:t> die Definition von Disaster an die das Internationale Rote </a:t>
            </a:r>
            <a:r>
              <a:rPr lang="en-GB" sz="1100" dirty="0" err="1"/>
              <a:t>Kreuz</a:t>
            </a:r>
            <a:r>
              <a:rPr lang="en-GB" sz="1100" dirty="0"/>
              <a:t> </a:t>
            </a:r>
            <a:r>
              <a:rPr lang="en-GB" sz="1100" dirty="0" err="1"/>
              <a:t>erstellt</a:t>
            </a:r>
            <a:r>
              <a:rPr lang="en-GB" sz="1100" dirty="0"/>
              <a:t> hat – </a:t>
            </a:r>
          </a:p>
          <a:p>
            <a:r>
              <a:rPr lang="en-GB" sz="1100" dirty="0"/>
              <a:t>Für </a:t>
            </a:r>
            <a:r>
              <a:rPr lang="en-GB" sz="1100" dirty="0" err="1"/>
              <a:t>mich</a:t>
            </a:r>
            <a:r>
              <a:rPr lang="en-GB" sz="1100" dirty="0"/>
              <a:t> </a:t>
            </a:r>
            <a:r>
              <a:rPr lang="en-GB" sz="1100" dirty="0" err="1"/>
              <a:t>sind</a:t>
            </a:r>
            <a:r>
              <a:rPr lang="en-GB" sz="1100" dirty="0"/>
              <a:t> </a:t>
            </a:r>
            <a:r>
              <a:rPr lang="en-GB" sz="1100" dirty="0" err="1"/>
              <a:t>jedoch</a:t>
            </a:r>
            <a:r>
              <a:rPr lang="en-GB" sz="1100" dirty="0"/>
              <a:t> die </a:t>
            </a:r>
            <a:r>
              <a:rPr lang="en-GB" sz="1100" dirty="0" err="1"/>
              <a:t>Hilfsmassnahmen</a:t>
            </a:r>
            <a:r>
              <a:rPr lang="en-GB" sz="1100" dirty="0"/>
              <a:t>, die NICHT </a:t>
            </a:r>
            <a:r>
              <a:rPr lang="en-GB" sz="1100" dirty="0" err="1"/>
              <a:t>zu</a:t>
            </a:r>
            <a:r>
              <a:rPr lang="en-GB" sz="1100" dirty="0"/>
              <a:t> den </a:t>
            </a:r>
            <a:r>
              <a:rPr lang="en-GB" sz="1100" dirty="0" err="1"/>
              <a:t>Kontexten</a:t>
            </a:r>
            <a:r>
              <a:rPr lang="en-GB" sz="1100" dirty="0"/>
              <a:t> und den </a:t>
            </a:r>
            <a:r>
              <a:rPr lang="en-GB" sz="1100" dirty="0" err="1"/>
              <a:t>Lebensrealitäten</a:t>
            </a:r>
            <a:r>
              <a:rPr lang="en-GB" sz="1100" dirty="0"/>
              <a:t> der Menschen </a:t>
            </a:r>
            <a:r>
              <a:rPr lang="en-GB" sz="1100" dirty="0" err="1"/>
              <a:t>passen</a:t>
            </a:r>
            <a:r>
              <a:rPr lang="en-GB" sz="1100" dirty="0"/>
              <a:t> </a:t>
            </a:r>
            <a:r>
              <a:rPr lang="en-GB" sz="1100" dirty="0" err="1"/>
              <a:t>auch</a:t>
            </a:r>
            <a:r>
              <a:rPr lang="en-GB" sz="1100" dirty="0"/>
              <a:t> DISASTER – Long-term, never ending Disasters </a:t>
            </a:r>
          </a:p>
          <a:p>
            <a:endParaRPr lang="en-GB" sz="1100" dirty="0"/>
          </a:p>
          <a:p>
            <a:r>
              <a:rPr lang="en-GB" sz="1100" dirty="0"/>
              <a:t>DAHER </a:t>
            </a:r>
            <a:r>
              <a:rPr lang="en-GB" sz="1100" dirty="0" err="1"/>
              <a:t>ist</a:t>
            </a:r>
            <a:r>
              <a:rPr lang="en-GB" sz="1100" dirty="0"/>
              <a:t> die Chance für </a:t>
            </a:r>
            <a:r>
              <a:rPr lang="en-GB" sz="1100" dirty="0" err="1"/>
              <a:t>Soziale</a:t>
            </a:r>
            <a:r>
              <a:rPr lang="en-GB" sz="1100" dirty="0"/>
              <a:t> Arbeit – </a:t>
            </a:r>
            <a:r>
              <a:rPr lang="en-GB" sz="1100" dirty="0" err="1"/>
              <a:t>nationale</a:t>
            </a:r>
            <a:r>
              <a:rPr lang="en-GB" sz="1100" dirty="0"/>
              <a:t> und international </a:t>
            </a:r>
            <a:r>
              <a:rPr lang="en-GB" sz="1100" dirty="0" err="1"/>
              <a:t>hier</a:t>
            </a:r>
            <a:r>
              <a:rPr lang="en-GB" sz="1100" dirty="0"/>
              <a:t> </a:t>
            </a:r>
            <a:r>
              <a:rPr lang="en-GB" sz="1100" dirty="0" err="1"/>
              <a:t>sich</a:t>
            </a:r>
            <a:r>
              <a:rPr lang="en-GB" sz="1100" dirty="0"/>
              <a:t> </a:t>
            </a:r>
            <a:r>
              <a:rPr lang="en-GB" sz="1100" dirty="0" err="1"/>
              <a:t>mehr</a:t>
            </a:r>
            <a:r>
              <a:rPr lang="en-GB" sz="1100" dirty="0"/>
              <a:t> </a:t>
            </a:r>
            <a:r>
              <a:rPr lang="en-GB" sz="1100" dirty="0" err="1"/>
              <a:t>ein</a:t>
            </a:r>
            <a:r>
              <a:rPr lang="en-GB" sz="1100" dirty="0"/>
              <a:t> </a:t>
            </a:r>
            <a:r>
              <a:rPr lang="en-GB" sz="1100" dirty="0" err="1"/>
              <a:t>zu</a:t>
            </a:r>
            <a:r>
              <a:rPr lang="en-GB" sz="1100" dirty="0"/>
              <a:t> </a:t>
            </a:r>
            <a:r>
              <a:rPr lang="en-GB" sz="1100" dirty="0" err="1"/>
              <a:t>bringen</a:t>
            </a:r>
            <a:r>
              <a:rPr lang="en-GB" sz="1100" dirty="0"/>
              <a:t> und den KONTEXT, die LEBENSWELT der Menschen in den </a:t>
            </a:r>
            <a:r>
              <a:rPr lang="en-GB" sz="1100" dirty="0" err="1"/>
              <a:t>Fokus</a:t>
            </a:r>
            <a:r>
              <a:rPr lang="en-GB" sz="1100" dirty="0"/>
              <a:t> </a:t>
            </a:r>
            <a:r>
              <a:rPr lang="en-GB" sz="1100" dirty="0" err="1"/>
              <a:t>zu</a:t>
            </a:r>
            <a:r>
              <a:rPr lang="en-GB" sz="1100" dirty="0"/>
              <a:t> </a:t>
            </a:r>
            <a:r>
              <a:rPr lang="en-GB" sz="1100" dirty="0" err="1"/>
              <a:t>rücken</a:t>
            </a:r>
            <a:r>
              <a:rPr lang="en-GB" sz="1100" dirty="0"/>
              <a:t> </a:t>
            </a:r>
            <a:r>
              <a:rPr lang="en-GB" sz="1100" dirty="0" err="1"/>
              <a:t>wenn</a:t>
            </a:r>
            <a:r>
              <a:rPr lang="en-GB" sz="1100" dirty="0"/>
              <a:t> </a:t>
            </a:r>
            <a:r>
              <a:rPr lang="en-GB" sz="1100" dirty="0" err="1"/>
              <a:t>Wiederaufbau</a:t>
            </a:r>
            <a:r>
              <a:rPr lang="en-GB" sz="1100" dirty="0"/>
              <a:t> </a:t>
            </a:r>
            <a:r>
              <a:rPr lang="en-GB" sz="1100" dirty="0" err="1"/>
              <a:t>betrieben</a:t>
            </a:r>
            <a:r>
              <a:rPr lang="en-GB" sz="1100" dirty="0"/>
              <a:t> </a:t>
            </a:r>
            <a:r>
              <a:rPr lang="en-GB" sz="1100" dirty="0" err="1"/>
              <a:t>wird</a:t>
            </a:r>
            <a:r>
              <a:rPr lang="en-GB" sz="1100" dirty="0"/>
              <a:t>. </a:t>
            </a:r>
          </a:p>
          <a:p>
            <a:endParaRPr lang="en-GB" sz="1100" dirty="0"/>
          </a:p>
          <a:p>
            <a:r>
              <a:rPr lang="en-GB" sz="1100" dirty="0"/>
              <a:t>Emergency </a:t>
            </a:r>
            <a:r>
              <a:rPr lang="en-GB" sz="1100" dirty="0" err="1"/>
              <a:t>ist</a:t>
            </a:r>
            <a:r>
              <a:rPr lang="en-GB" sz="1100" dirty="0"/>
              <a:t> </a:t>
            </a:r>
            <a:r>
              <a:rPr lang="en-GB" sz="1100" dirty="0" err="1"/>
              <a:t>ein</a:t>
            </a:r>
            <a:r>
              <a:rPr lang="en-GB" sz="1100" dirty="0"/>
              <a:t> </a:t>
            </a:r>
            <a:r>
              <a:rPr lang="en-GB" sz="1100" dirty="0" err="1"/>
              <a:t>schnelles</a:t>
            </a:r>
            <a:r>
              <a:rPr lang="en-GB" sz="1100" dirty="0"/>
              <a:t> </a:t>
            </a:r>
            <a:r>
              <a:rPr lang="en-GB" sz="1100" dirty="0" err="1"/>
              <a:t>Geschäft</a:t>
            </a:r>
            <a:r>
              <a:rPr lang="en-GB" sz="1100" dirty="0"/>
              <a:t>, oft </a:t>
            </a:r>
            <a:r>
              <a:rPr lang="en-GB" sz="1100" dirty="0" err="1"/>
              <a:t>wird</a:t>
            </a:r>
            <a:r>
              <a:rPr lang="en-GB" sz="1100" dirty="0"/>
              <a:t> </a:t>
            </a:r>
            <a:r>
              <a:rPr lang="en-GB" sz="1100" dirty="0" err="1"/>
              <a:t>sich</a:t>
            </a:r>
            <a:r>
              <a:rPr lang="en-GB" sz="1100" dirty="0"/>
              <a:t> </a:t>
            </a:r>
            <a:r>
              <a:rPr lang="en-GB" sz="1100" dirty="0" err="1"/>
              <a:t>nicht</a:t>
            </a:r>
            <a:r>
              <a:rPr lang="en-GB" sz="1100" dirty="0"/>
              <a:t> </a:t>
            </a:r>
            <a:r>
              <a:rPr lang="en-GB" sz="1100" dirty="0" err="1"/>
              <a:t>viel</a:t>
            </a:r>
            <a:r>
              <a:rPr lang="en-GB" sz="1100" dirty="0"/>
              <a:t> Zeit </a:t>
            </a:r>
            <a:r>
              <a:rPr lang="en-GB" sz="1100" dirty="0" err="1"/>
              <a:t>gelassen</a:t>
            </a:r>
            <a:r>
              <a:rPr lang="en-GB" sz="1100" dirty="0"/>
              <a:t> für </a:t>
            </a:r>
            <a:r>
              <a:rPr lang="en-GB" sz="1100" dirty="0" err="1"/>
              <a:t>Partizipation</a:t>
            </a:r>
            <a:r>
              <a:rPr lang="en-GB" sz="1100" dirty="0"/>
              <a:t> </a:t>
            </a:r>
            <a:r>
              <a:rPr lang="en-GB" sz="1100" dirty="0" err="1"/>
              <a:t>oder</a:t>
            </a:r>
            <a:r>
              <a:rPr lang="en-GB" sz="1100" dirty="0"/>
              <a:t> owner Driven Reconstruction …. Oder </a:t>
            </a:r>
            <a:r>
              <a:rPr lang="en-GB" sz="1100" dirty="0" err="1"/>
              <a:t>wie</a:t>
            </a:r>
            <a:r>
              <a:rPr lang="en-GB" sz="1100" dirty="0"/>
              <a:t> </a:t>
            </a:r>
            <a:r>
              <a:rPr lang="en-GB" sz="1100" dirty="0" err="1"/>
              <a:t>ein</a:t>
            </a:r>
            <a:r>
              <a:rPr lang="en-GB" sz="1100" dirty="0"/>
              <a:t> </a:t>
            </a:r>
            <a:r>
              <a:rPr lang="en-GB" sz="1100" dirty="0" err="1"/>
              <a:t>indischer</a:t>
            </a:r>
            <a:r>
              <a:rPr lang="en-GB" sz="1100" dirty="0"/>
              <a:t> </a:t>
            </a:r>
            <a:r>
              <a:rPr lang="en-GB" sz="1100" dirty="0" err="1"/>
              <a:t>Kollge</a:t>
            </a:r>
            <a:r>
              <a:rPr lang="en-GB" sz="1100" dirty="0"/>
              <a:t> von mir in Nepal </a:t>
            </a:r>
            <a:r>
              <a:rPr lang="en-GB" sz="1100" dirty="0" err="1"/>
              <a:t>meinte</a:t>
            </a:r>
            <a:r>
              <a:rPr lang="en-GB" sz="1100" dirty="0"/>
              <a:t>: Owner driven is understood as WE as organisations DRIVE the OWNER but not the OWNERS drive themselves. </a:t>
            </a:r>
          </a:p>
          <a:p>
            <a:endParaRPr lang="en-GB" sz="1100" dirty="0"/>
          </a:p>
          <a:p>
            <a:r>
              <a:rPr lang="en-GB" sz="1100" dirty="0" err="1"/>
              <a:t>Leider</a:t>
            </a:r>
            <a:r>
              <a:rPr lang="en-GB" sz="1100" dirty="0"/>
              <a:t> </a:t>
            </a:r>
            <a:r>
              <a:rPr lang="en-GB" sz="1100" dirty="0" err="1"/>
              <a:t>habe</a:t>
            </a:r>
            <a:r>
              <a:rPr lang="en-GB" sz="1100" dirty="0"/>
              <a:t> ich </a:t>
            </a:r>
            <a:r>
              <a:rPr lang="en-GB" sz="1100" dirty="0" err="1"/>
              <a:t>euch</a:t>
            </a:r>
            <a:r>
              <a:rPr lang="en-GB" sz="1100" dirty="0"/>
              <a:t> nun </a:t>
            </a:r>
            <a:r>
              <a:rPr lang="en-GB" sz="1100" dirty="0" err="1"/>
              <a:t>nur</a:t>
            </a:r>
            <a:r>
              <a:rPr lang="en-GB" sz="1100" dirty="0"/>
              <a:t> </a:t>
            </a:r>
            <a:r>
              <a:rPr lang="en-GB" sz="1100" dirty="0" err="1"/>
              <a:t>Beispiele</a:t>
            </a:r>
            <a:r>
              <a:rPr lang="en-GB" sz="1100" dirty="0"/>
              <a:t> </a:t>
            </a:r>
            <a:r>
              <a:rPr lang="en-GB" sz="1100" dirty="0" err="1"/>
              <a:t>aus</a:t>
            </a:r>
            <a:r>
              <a:rPr lang="en-GB" sz="1100" dirty="0"/>
              <a:t> Sri Lanka </a:t>
            </a:r>
            <a:r>
              <a:rPr lang="en-GB" sz="1100" dirty="0" err="1"/>
              <a:t>gezeigt</a:t>
            </a:r>
            <a:r>
              <a:rPr lang="en-GB" sz="1100" dirty="0"/>
              <a:t>, </a:t>
            </a:r>
            <a:r>
              <a:rPr lang="en-GB" sz="1100" dirty="0" err="1"/>
              <a:t>doch</a:t>
            </a:r>
            <a:r>
              <a:rPr lang="en-GB" sz="1100" dirty="0"/>
              <a:t> Nepal </a:t>
            </a:r>
            <a:r>
              <a:rPr lang="en-GB" sz="1100" dirty="0" err="1"/>
              <a:t>macht</a:t>
            </a:r>
            <a:r>
              <a:rPr lang="en-GB" sz="1100" dirty="0"/>
              <a:t> </a:t>
            </a:r>
            <a:r>
              <a:rPr lang="en-GB" sz="1100" dirty="0" err="1"/>
              <a:t>kein</a:t>
            </a:r>
            <a:r>
              <a:rPr lang="en-GB" sz="1100" dirty="0"/>
              <a:t> </a:t>
            </a:r>
            <a:r>
              <a:rPr lang="en-GB" sz="1100" dirty="0" err="1"/>
              <a:t>besseres</a:t>
            </a:r>
            <a:r>
              <a:rPr lang="en-GB" sz="1100" dirty="0"/>
              <a:t> Bild. </a:t>
            </a:r>
            <a:r>
              <a:rPr lang="en-GB" sz="1100" dirty="0" err="1"/>
              <a:t>Im</a:t>
            </a:r>
            <a:r>
              <a:rPr lang="en-GB" sz="1100" dirty="0"/>
              <a:t> </a:t>
            </a:r>
            <a:r>
              <a:rPr lang="en-GB" sz="1100" dirty="0" err="1"/>
              <a:t>Gegenteil</a:t>
            </a:r>
            <a:r>
              <a:rPr lang="en-GB" sz="1100" dirty="0"/>
              <a:t>. </a:t>
            </a:r>
            <a:r>
              <a:rPr lang="en-GB" sz="1100" dirty="0" err="1"/>
              <a:t>Hier</a:t>
            </a:r>
            <a:r>
              <a:rPr lang="en-GB" sz="1100" dirty="0"/>
              <a:t> leben </a:t>
            </a:r>
            <a:r>
              <a:rPr lang="en-GB" sz="1100" dirty="0" err="1"/>
              <a:t>heute</a:t>
            </a:r>
            <a:r>
              <a:rPr lang="en-GB" sz="1100" dirty="0"/>
              <a:t> Menschen </a:t>
            </a:r>
            <a:r>
              <a:rPr lang="en-GB" sz="1100" dirty="0" err="1"/>
              <a:t>noch</a:t>
            </a:r>
            <a:r>
              <a:rPr lang="en-GB" sz="1100" dirty="0"/>
              <a:t> in </a:t>
            </a:r>
            <a:r>
              <a:rPr lang="en-GB" sz="1100" dirty="0" err="1"/>
              <a:t>Häusern</a:t>
            </a:r>
            <a:r>
              <a:rPr lang="en-GB" sz="1100" dirty="0"/>
              <a:t>, die </a:t>
            </a:r>
            <a:r>
              <a:rPr lang="en-GB" sz="1100" dirty="0" err="1"/>
              <a:t>noch</a:t>
            </a:r>
            <a:r>
              <a:rPr lang="en-GB" sz="1100" dirty="0"/>
              <a:t> </a:t>
            </a:r>
            <a:r>
              <a:rPr lang="en-GB" sz="1100" dirty="0" err="1"/>
              <a:t>mit</a:t>
            </a:r>
            <a:r>
              <a:rPr lang="en-GB" sz="1100" dirty="0"/>
              <a:t> </a:t>
            </a:r>
            <a:r>
              <a:rPr lang="en-GB" sz="1100" dirty="0" err="1"/>
              <a:t>temporären</a:t>
            </a:r>
            <a:r>
              <a:rPr lang="en-GB" sz="1100" dirty="0"/>
              <a:t> </a:t>
            </a:r>
            <a:r>
              <a:rPr lang="en-GB" sz="1100" dirty="0" err="1"/>
              <a:t>Vorrichtungen</a:t>
            </a:r>
            <a:r>
              <a:rPr lang="en-GB" sz="1100" dirty="0"/>
              <a:t> </a:t>
            </a:r>
            <a:r>
              <a:rPr lang="en-GB" sz="1100" dirty="0" err="1"/>
              <a:t>gestützt</a:t>
            </a:r>
            <a:r>
              <a:rPr lang="en-GB" sz="1100" dirty="0"/>
              <a:t> warden – </a:t>
            </a:r>
            <a:r>
              <a:rPr lang="en-GB" sz="1100" dirty="0" err="1"/>
              <a:t>Edbeeben</a:t>
            </a:r>
            <a:r>
              <a:rPr lang="en-GB" sz="1100" dirty="0"/>
              <a:t> war 2015 – also </a:t>
            </a:r>
            <a:r>
              <a:rPr lang="en-GB" sz="1100" dirty="0" err="1"/>
              <a:t>vor</a:t>
            </a:r>
            <a:r>
              <a:rPr lang="en-GB" sz="1100" dirty="0"/>
              <a:t> 7 Jahren ( 25 April 2015!!!) </a:t>
            </a:r>
          </a:p>
          <a:p>
            <a:endParaRPr lang="en-GB" sz="1100" dirty="0"/>
          </a:p>
          <a:p>
            <a:r>
              <a:rPr lang="en-GB" sz="1100" dirty="0"/>
              <a:t>Auch </a:t>
            </a:r>
            <a:r>
              <a:rPr lang="en-GB" sz="1100" dirty="0" err="1"/>
              <a:t>hier</a:t>
            </a:r>
            <a:r>
              <a:rPr lang="en-GB" sz="1100" dirty="0"/>
              <a:t>, </a:t>
            </a:r>
            <a:r>
              <a:rPr lang="en-GB" sz="1100" dirty="0" err="1"/>
              <a:t>Häuser</a:t>
            </a:r>
            <a:r>
              <a:rPr lang="en-GB" sz="1100" dirty="0"/>
              <a:t> warden ‘modern’ und ‘</a:t>
            </a:r>
            <a:r>
              <a:rPr lang="en-GB" sz="1100" dirty="0" err="1"/>
              <a:t>erdbeebensicher</a:t>
            </a:r>
            <a:r>
              <a:rPr lang="en-GB" sz="1100" dirty="0"/>
              <a:t>’ </a:t>
            </a:r>
            <a:r>
              <a:rPr lang="en-GB" sz="1100" dirty="0" err="1"/>
              <a:t>aufgebaut</a:t>
            </a:r>
            <a:r>
              <a:rPr lang="en-GB" sz="1100" dirty="0"/>
              <a:t>, </a:t>
            </a:r>
            <a:r>
              <a:rPr lang="en-GB" sz="1100" dirty="0" err="1"/>
              <a:t>jedoch</a:t>
            </a:r>
            <a:r>
              <a:rPr lang="en-GB" sz="1100" dirty="0"/>
              <a:t> </a:t>
            </a:r>
            <a:r>
              <a:rPr lang="en-GB" sz="1100" dirty="0" err="1"/>
              <a:t>vergisst</a:t>
            </a:r>
            <a:r>
              <a:rPr lang="en-GB" sz="1100" dirty="0"/>
              <a:t> man die </a:t>
            </a:r>
            <a:r>
              <a:rPr lang="en-GB" sz="1100" dirty="0" err="1"/>
              <a:t>Folgekosten</a:t>
            </a:r>
            <a:r>
              <a:rPr lang="en-GB" sz="1100" dirty="0"/>
              <a:t> und </a:t>
            </a:r>
            <a:r>
              <a:rPr lang="en-GB" sz="1100" dirty="0" err="1"/>
              <a:t>auch</a:t>
            </a:r>
            <a:r>
              <a:rPr lang="en-GB" sz="1100" dirty="0"/>
              <a:t> die </a:t>
            </a:r>
            <a:r>
              <a:rPr lang="en-GB" sz="1100" dirty="0" err="1"/>
              <a:t>Folgewirkung</a:t>
            </a:r>
            <a:r>
              <a:rPr lang="en-GB" sz="1100" dirty="0"/>
              <a:t> von </a:t>
            </a:r>
            <a:r>
              <a:rPr lang="en-GB" sz="1100" dirty="0" err="1"/>
              <a:t>häusern</a:t>
            </a:r>
            <a:r>
              <a:rPr lang="en-GB" sz="1100" dirty="0"/>
              <a:t>, die nun </a:t>
            </a:r>
            <a:r>
              <a:rPr lang="en-GB" sz="1100" dirty="0" err="1"/>
              <a:t>aus</a:t>
            </a:r>
            <a:r>
              <a:rPr lang="en-GB" sz="1100" dirty="0"/>
              <a:t> </a:t>
            </a:r>
            <a:r>
              <a:rPr lang="en-GB" sz="1100" dirty="0" err="1"/>
              <a:t>Zement</a:t>
            </a:r>
            <a:r>
              <a:rPr lang="en-GB" sz="1100" dirty="0"/>
              <a:t> </a:t>
            </a:r>
            <a:r>
              <a:rPr lang="en-GB" sz="1100" dirty="0" err="1"/>
              <a:t>gemacht</a:t>
            </a:r>
            <a:r>
              <a:rPr lang="en-GB" sz="1100" dirty="0"/>
              <a:t> </a:t>
            </a:r>
            <a:r>
              <a:rPr lang="en-GB" sz="1100" dirty="0" err="1"/>
              <a:t>sind</a:t>
            </a:r>
            <a:r>
              <a:rPr lang="en-GB" sz="1100" dirty="0"/>
              <a:t> und </a:t>
            </a:r>
            <a:r>
              <a:rPr lang="en-GB" sz="1100" dirty="0" err="1"/>
              <a:t>nicht</a:t>
            </a:r>
            <a:r>
              <a:rPr lang="en-GB" sz="1100" dirty="0"/>
              <a:t> </a:t>
            </a:r>
            <a:r>
              <a:rPr lang="en-GB" sz="1100" dirty="0" err="1"/>
              <a:t>mehr</a:t>
            </a:r>
            <a:r>
              <a:rPr lang="en-GB" sz="1100" dirty="0"/>
              <a:t> </a:t>
            </a:r>
            <a:r>
              <a:rPr lang="en-GB" sz="1100" dirty="0" err="1"/>
              <a:t>aus</a:t>
            </a:r>
            <a:r>
              <a:rPr lang="en-GB" sz="1100" dirty="0"/>
              <a:t> </a:t>
            </a:r>
            <a:r>
              <a:rPr lang="en-GB" sz="1100" dirty="0" err="1"/>
              <a:t>Lehem</a:t>
            </a:r>
            <a:r>
              <a:rPr lang="en-GB" sz="1100" dirty="0"/>
              <a:t>. Wie </a:t>
            </a:r>
            <a:r>
              <a:rPr lang="en-GB" sz="1100" dirty="0" err="1"/>
              <a:t>eine</a:t>
            </a:r>
            <a:r>
              <a:rPr lang="en-GB" sz="1100" dirty="0"/>
              <a:t> Frau </a:t>
            </a:r>
            <a:r>
              <a:rPr lang="en-GB" sz="1100" dirty="0" err="1"/>
              <a:t>zu</a:t>
            </a:r>
            <a:r>
              <a:rPr lang="en-GB" sz="1100" dirty="0"/>
              <a:t> mir </a:t>
            </a:r>
            <a:r>
              <a:rPr lang="en-GB" sz="1100" dirty="0" err="1"/>
              <a:t>meinte</a:t>
            </a:r>
            <a:r>
              <a:rPr lang="en-GB" sz="1100" dirty="0"/>
              <a:t> “Since we have the new house all our agricultural </a:t>
            </a:r>
            <a:r>
              <a:rPr lang="en-GB" sz="1100" dirty="0" err="1"/>
              <a:t>prodcuts</a:t>
            </a:r>
            <a:r>
              <a:rPr lang="en-GB" sz="1100" dirty="0"/>
              <a:t> </a:t>
            </a:r>
            <a:r>
              <a:rPr lang="en-GB" sz="1100" dirty="0" err="1"/>
              <a:t>rotte</a:t>
            </a:r>
            <a:r>
              <a:rPr lang="en-GB" sz="1100" dirty="0"/>
              <a:t>, I have join problems --- you know, the house does not breath with us anymore¨”</a:t>
            </a:r>
          </a:p>
          <a:p>
            <a:endParaRPr lang="en-GB" sz="1100" dirty="0"/>
          </a:p>
          <a:p>
            <a:r>
              <a:rPr lang="en-GB" sz="1100" dirty="0" err="1"/>
              <a:t>Diesen</a:t>
            </a:r>
            <a:r>
              <a:rPr lang="en-GB" sz="1100" dirty="0"/>
              <a:t> negative </a:t>
            </a:r>
            <a:r>
              <a:rPr lang="en-GB" sz="1100" dirty="0" err="1"/>
              <a:t>Folgen</a:t>
            </a:r>
            <a:r>
              <a:rPr lang="en-GB" sz="1100" dirty="0"/>
              <a:t> von </a:t>
            </a:r>
            <a:r>
              <a:rPr lang="en-GB" sz="1100" dirty="0" err="1"/>
              <a:t>Wiederaufbau</a:t>
            </a:r>
            <a:r>
              <a:rPr lang="en-GB" sz="1100" dirty="0"/>
              <a:t> </a:t>
            </a:r>
            <a:r>
              <a:rPr lang="en-GB" sz="1100" dirty="0" err="1"/>
              <a:t>durch</a:t>
            </a:r>
            <a:r>
              <a:rPr lang="en-GB" sz="1100" dirty="0"/>
              <a:t> </a:t>
            </a:r>
            <a:r>
              <a:rPr lang="en-GB" sz="1100" dirty="0" err="1"/>
              <a:t>externe</a:t>
            </a:r>
            <a:r>
              <a:rPr lang="en-GB" sz="1100" dirty="0"/>
              <a:t> </a:t>
            </a:r>
            <a:r>
              <a:rPr lang="en-GB" sz="1100" dirty="0" err="1"/>
              <a:t>Interventionen</a:t>
            </a:r>
            <a:r>
              <a:rPr lang="en-GB" sz="1100" dirty="0"/>
              <a:t> </a:t>
            </a:r>
            <a:r>
              <a:rPr lang="en-GB" sz="1100" dirty="0" err="1"/>
              <a:t>entgegen</a:t>
            </a:r>
            <a:r>
              <a:rPr lang="en-GB" sz="1100" dirty="0"/>
              <a:t> </a:t>
            </a:r>
            <a:r>
              <a:rPr lang="en-GB" sz="1100" dirty="0" err="1"/>
              <a:t>zu</a:t>
            </a:r>
            <a:r>
              <a:rPr lang="en-GB" sz="1100" dirty="0"/>
              <a:t> </a:t>
            </a:r>
            <a:r>
              <a:rPr lang="en-GB" sz="1100" dirty="0" err="1"/>
              <a:t>wirken</a:t>
            </a:r>
            <a:r>
              <a:rPr lang="en-GB" sz="1100" dirty="0"/>
              <a:t>, </a:t>
            </a:r>
            <a:r>
              <a:rPr lang="en-GB" sz="1100" dirty="0" err="1"/>
              <a:t>hier</a:t>
            </a:r>
            <a:r>
              <a:rPr lang="en-GB" sz="1100" dirty="0"/>
              <a:t> </a:t>
            </a:r>
            <a:r>
              <a:rPr lang="en-GB" sz="1100" dirty="0" err="1"/>
              <a:t>sehe</a:t>
            </a:r>
            <a:r>
              <a:rPr lang="en-GB" sz="1100" dirty="0"/>
              <a:t> ich für die </a:t>
            </a:r>
            <a:r>
              <a:rPr lang="en-GB" sz="1100" dirty="0" err="1"/>
              <a:t>Soziale</a:t>
            </a:r>
            <a:r>
              <a:rPr lang="en-GB" sz="1100" dirty="0"/>
              <a:t> Arbeit </a:t>
            </a:r>
            <a:r>
              <a:rPr lang="en-GB" sz="1100" dirty="0" err="1"/>
              <a:t>ein</a:t>
            </a:r>
            <a:r>
              <a:rPr lang="en-GB" sz="1100" dirty="0"/>
              <a:t> </a:t>
            </a:r>
            <a:r>
              <a:rPr lang="en-GB" sz="1100" dirty="0" err="1"/>
              <a:t>wichtiges</a:t>
            </a:r>
            <a:r>
              <a:rPr lang="en-GB" sz="1100" dirty="0"/>
              <a:t> Feld </a:t>
            </a:r>
            <a:r>
              <a:rPr lang="en-GB" sz="1100" dirty="0" err="1"/>
              <a:t>sich</a:t>
            </a:r>
            <a:r>
              <a:rPr lang="en-GB" sz="1100" dirty="0"/>
              <a:t> </a:t>
            </a:r>
            <a:r>
              <a:rPr lang="en-GB" sz="1100" dirty="0" err="1"/>
              <a:t>ein</a:t>
            </a:r>
            <a:r>
              <a:rPr lang="en-GB" sz="1100" dirty="0"/>
              <a:t> </a:t>
            </a:r>
            <a:r>
              <a:rPr lang="en-GB" sz="1100" dirty="0" err="1"/>
              <a:t>zu</a:t>
            </a:r>
            <a:r>
              <a:rPr lang="en-GB" sz="1100" dirty="0"/>
              <a:t> </a:t>
            </a:r>
            <a:r>
              <a:rPr lang="en-GB" sz="1100" dirty="0" err="1"/>
              <a:t>bringen</a:t>
            </a:r>
            <a:r>
              <a:rPr lang="en-GB" sz="1100" dirty="0"/>
              <a:t> </a:t>
            </a:r>
            <a:r>
              <a:rPr lang="en-GB" sz="1100" dirty="0" err="1"/>
              <a:t>wenn</a:t>
            </a:r>
            <a:r>
              <a:rPr lang="en-GB" sz="1100" dirty="0"/>
              <a:t> es um </a:t>
            </a:r>
            <a:r>
              <a:rPr lang="en-GB" sz="1100" dirty="0" err="1"/>
              <a:t>Wiederaufbau</a:t>
            </a:r>
            <a:r>
              <a:rPr lang="en-GB" sz="1100" dirty="0"/>
              <a:t> </a:t>
            </a:r>
            <a:r>
              <a:rPr lang="en-GB" sz="1100" dirty="0" err="1"/>
              <a:t>nach</a:t>
            </a:r>
            <a:r>
              <a:rPr lang="en-GB" sz="1100" dirty="0"/>
              <a:t> </a:t>
            </a:r>
            <a:r>
              <a:rPr lang="en-GB" sz="1100" dirty="0" err="1"/>
              <a:t>Katastrophen</a:t>
            </a:r>
            <a:r>
              <a:rPr lang="en-GB" sz="1100" dirty="0"/>
              <a:t> </a:t>
            </a:r>
            <a:r>
              <a:rPr lang="en-GB" sz="1100" dirty="0" err="1"/>
              <a:t>gehlt</a:t>
            </a:r>
            <a:r>
              <a:rPr lang="en-GB" sz="1100" dirty="0"/>
              <a:t>. </a:t>
            </a:r>
          </a:p>
          <a:p>
            <a:r>
              <a:rPr lang="en-GB" sz="1100" dirty="0"/>
              <a:t>Dies gilt für alle </a:t>
            </a:r>
            <a:r>
              <a:rPr lang="en-GB" sz="1100" dirty="0" err="1"/>
              <a:t>Katastrophen</a:t>
            </a:r>
            <a:r>
              <a:rPr lang="en-GB" sz="1100" dirty="0"/>
              <a:t>, </a:t>
            </a:r>
            <a:r>
              <a:rPr lang="en-GB" sz="1100" dirty="0" err="1"/>
              <a:t>auch</a:t>
            </a:r>
            <a:r>
              <a:rPr lang="en-GB" sz="1100" dirty="0"/>
              <a:t> </a:t>
            </a:r>
            <a:r>
              <a:rPr lang="en-GB" sz="1100" dirty="0" err="1"/>
              <a:t>wie</a:t>
            </a:r>
            <a:r>
              <a:rPr lang="en-GB" sz="1100" dirty="0"/>
              <a:t> COVID </a:t>
            </a:r>
            <a:r>
              <a:rPr lang="en-GB" sz="1100" dirty="0" err="1"/>
              <a:t>bei</a:t>
            </a:r>
            <a:r>
              <a:rPr lang="en-GB" sz="1100" dirty="0"/>
              <a:t> </a:t>
            </a:r>
            <a:r>
              <a:rPr lang="en-GB" sz="1100" dirty="0" err="1"/>
              <a:t>uns</a:t>
            </a:r>
            <a:r>
              <a:rPr lang="en-GB" sz="1100" dirty="0"/>
              <a:t> </a:t>
            </a:r>
            <a:r>
              <a:rPr lang="en-GB" sz="1100" dirty="0" err="1"/>
              <a:t>im</a:t>
            </a:r>
            <a:r>
              <a:rPr lang="en-GB" sz="1100" dirty="0"/>
              <a:t> </a:t>
            </a:r>
            <a:r>
              <a:rPr lang="en-GB" sz="1100" dirty="0" err="1"/>
              <a:t>eigenen</a:t>
            </a:r>
            <a:r>
              <a:rPr lang="en-GB" sz="1100" dirty="0"/>
              <a:t> Land – es </a:t>
            </a:r>
            <a:r>
              <a:rPr lang="en-GB" sz="1100" dirty="0" err="1"/>
              <a:t>fehlt</a:t>
            </a:r>
            <a:r>
              <a:rPr lang="en-GB" sz="1100" dirty="0"/>
              <a:t> an context Wissen, die </a:t>
            </a:r>
            <a:r>
              <a:rPr lang="en-GB" sz="1100" dirty="0" err="1"/>
              <a:t>Lebensrealitäten</a:t>
            </a:r>
            <a:r>
              <a:rPr lang="en-GB" sz="1100" dirty="0"/>
              <a:t> </a:t>
            </a:r>
            <a:r>
              <a:rPr lang="en-GB" sz="1100" dirty="0" err="1"/>
              <a:t>vieler</a:t>
            </a:r>
            <a:r>
              <a:rPr lang="en-GB" sz="1100" dirty="0"/>
              <a:t> </a:t>
            </a:r>
            <a:r>
              <a:rPr lang="en-GB" sz="1100" dirty="0" err="1"/>
              <a:t>Bevölkerungsgruppen</a:t>
            </a:r>
            <a:r>
              <a:rPr lang="en-GB" sz="1100" dirty="0"/>
              <a:t> </a:t>
            </a:r>
            <a:r>
              <a:rPr lang="en-GB" sz="1100" dirty="0" err="1"/>
              <a:t>sind</a:t>
            </a:r>
            <a:r>
              <a:rPr lang="en-GB" sz="1100" dirty="0"/>
              <a:t> </a:t>
            </a:r>
            <a:r>
              <a:rPr lang="en-GB" sz="1100" dirty="0" err="1"/>
              <a:t>nicht</a:t>
            </a:r>
            <a:r>
              <a:rPr lang="en-GB" sz="1100" dirty="0"/>
              <a:t> </a:t>
            </a:r>
            <a:r>
              <a:rPr lang="en-GB" sz="1100" dirty="0" err="1"/>
              <a:t>beachtet</a:t>
            </a:r>
            <a:r>
              <a:rPr lang="en-GB" sz="1100" dirty="0"/>
              <a:t> in den </a:t>
            </a:r>
            <a:r>
              <a:rPr lang="en-GB" sz="1100" dirty="0" err="1"/>
              <a:t>Massnahmen</a:t>
            </a:r>
            <a:r>
              <a:rPr lang="en-GB" sz="1100" dirty="0"/>
              <a:t> und </a:t>
            </a:r>
            <a:r>
              <a:rPr lang="en-GB" sz="1100" dirty="0" err="1"/>
              <a:t>daher</a:t>
            </a:r>
            <a:r>
              <a:rPr lang="en-GB" sz="1100" dirty="0"/>
              <a:t> </a:t>
            </a:r>
            <a:r>
              <a:rPr lang="en-GB" sz="1100" dirty="0" err="1"/>
              <a:t>ist</a:t>
            </a:r>
            <a:r>
              <a:rPr lang="en-GB" sz="1100" dirty="0"/>
              <a:t> </a:t>
            </a:r>
            <a:r>
              <a:rPr lang="en-GB" sz="1100" dirty="0" err="1"/>
              <a:t>ein</a:t>
            </a:r>
            <a:r>
              <a:rPr lang="en-GB" sz="1100" dirty="0"/>
              <a:t> Management und </a:t>
            </a:r>
            <a:r>
              <a:rPr lang="en-GB" sz="1100" dirty="0" err="1"/>
              <a:t>eine</a:t>
            </a:r>
            <a:r>
              <a:rPr lang="en-GB" sz="1100" dirty="0"/>
              <a:t> </a:t>
            </a:r>
            <a:r>
              <a:rPr lang="en-GB" sz="1100" dirty="0" err="1"/>
              <a:t>langfristige</a:t>
            </a:r>
            <a:r>
              <a:rPr lang="en-GB" sz="1100" dirty="0"/>
              <a:t> </a:t>
            </a:r>
            <a:r>
              <a:rPr lang="en-GB" sz="1100" dirty="0" err="1"/>
              <a:t>Teilhabe</a:t>
            </a:r>
            <a:r>
              <a:rPr lang="en-GB" sz="1100" dirty="0"/>
              <a:t> </a:t>
            </a:r>
            <a:r>
              <a:rPr lang="en-GB" sz="1100" dirty="0" err="1"/>
              <a:t>im</a:t>
            </a:r>
            <a:r>
              <a:rPr lang="en-GB" sz="1100" dirty="0"/>
              <a:t> </a:t>
            </a:r>
            <a:r>
              <a:rPr lang="en-GB" sz="1100" dirty="0" err="1"/>
              <a:t>Krisenmanagement</a:t>
            </a:r>
            <a:r>
              <a:rPr lang="en-GB" sz="1100" dirty="0"/>
              <a:t> und </a:t>
            </a:r>
            <a:r>
              <a:rPr lang="en-GB" sz="1100" dirty="0" err="1"/>
              <a:t>dem</a:t>
            </a:r>
            <a:r>
              <a:rPr lang="en-GB" sz="1100" dirty="0"/>
              <a:t> </a:t>
            </a:r>
            <a:r>
              <a:rPr lang="en-GB" sz="1100" dirty="0" err="1"/>
              <a:t>Wiederaufbau</a:t>
            </a:r>
            <a:r>
              <a:rPr lang="en-GB" sz="1100" dirty="0"/>
              <a:t> so </a:t>
            </a:r>
            <a:r>
              <a:rPr lang="en-GB" sz="1100" dirty="0" err="1"/>
              <a:t>schwer</a:t>
            </a:r>
            <a:r>
              <a:rPr lang="en-GB" sz="1100" dirty="0"/>
              <a:t>. </a:t>
            </a:r>
          </a:p>
          <a:p>
            <a:endParaRPr lang="en-GB" sz="1100" dirty="0"/>
          </a:p>
          <a:p>
            <a:endParaRPr lang="en-GB" sz="1100" dirty="0"/>
          </a:p>
          <a:p>
            <a:r>
              <a:rPr lang="en-GB" sz="1100" dirty="0" err="1"/>
              <a:t>Wenn</a:t>
            </a:r>
            <a:r>
              <a:rPr lang="en-GB" sz="1100" dirty="0"/>
              <a:t> </a:t>
            </a:r>
            <a:r>
              <a:rPr lang="en-GB" sz="1100" dirty="0" err="1"/>
              <a:t>wir</a:t>
            </a:r>
            <a:r>
              <a:rPr lang="en-GB" sz="1100" dirty="0"/>
              <a:t> </a:t>
            </a:r>
            <a:r>
              <a:rPr lang="en-GB" sz="1100" dirty="0" err="1"/>
              <a:t>uns</a:t>
            </a:r>
            <a:r>
              <a:rPr lang="en-GB" sz="1100" dirty="0"/>
              <a:t> den Disaster Management Cycle </a:t>
            </a:r>
            <a:r>
              <a:rPr lang="en-GB" sz="1100" dirty="0" err="1"/>
              <a:t>anschauen</a:t>
            </a:r>
            <a:r>
              <a:rPr lang="en-GB" sz="1100" dirty="0"/>
              <a:t>: in </a:t>
            </a:r>
            <a:r>
              <a:rPr lang="en-GB" sz="1100" dirty="0" err="1"/>
              <a:t>allen</a:t>
            </a:r>
            <a:r>
              <a:rPr lang="en-GB" sz="1100" dirty="0"/>
              <a:t> </a:t>
            </a:r>
            <a:r>
              <a:rPr lang="en-GB" sz="1100" dirty="0" err="1"/>
              <a:t>Bereichten</a:t>
            </a:r>
            <a:r>
              <a:rPr lang="en-GB" sz="1100" dirty="0"/>
              <a:t> </a:t>
            </a:r>
            <a:r>
              <a:rPr lang="en-GB" sz="1100" dirty="0" err="1"/>
              <a:t>ist</a:t>
            </a:r>
            <a:r>
              <a:rPr lang="en-GB" sz="1100" dirty="0"/>
              <a:t> </a:t>
            </a:r>
            <a:r>
              <a:rPr lang="en-GB" sz="1100" dirty="0" err="1"/>
              <a:t>Soziale</a:t>
            </a:r>
            <a:r>
              <a:rPr lang="en-GB" sz="1100" dirty="0"/>
              <a:t> Arbeit </a:t>
            </a:r>
            <a:r>
              <a:rPr lang="en-GB" sz="1100" dirty="0" err="1"/>
              <a:t>ein</a:t>
            </a:r>
            <a:r>
              <a:rPr lang="en-GB" sz="1100" dirty="0"/>
              <a:t> </a:t>
            </a:r>
            <a:r>
              <a:rPr lang="en-GB" sz="1100" dirty="0" err="1"/>
              <a:t>wichtiger</a:t>
            </a:r>
            <a:r>
              <a:rPr lang="en-GB" sz="1100" dirty="0"/>
              <a:t> </a:t>
            </a:r>
            <a:r>
              <a:rPr lang="en-GB" sz="1100" dirty="0" err="1"/>
              <a:t>Faktor</a:t>
            </a:r>
            <a:r>
              <a:rPr lang="en-GB" sz="1100" dirty="0"/>
              <a:t> – und </a:t>
            </a:r>
            <a:r>
              <a:rPr lang="en-GB" sz="1100" dirty="0" err="1"/>
              <a:t>wenn</a:t>
            </a:r>
            <a:r>
              <a:rPr lang="en-GB" sz="1100" dirty="0"/>
              <a:t> </a:t>
            </a:r>
            <a:r>
              <a:rPr lang="en-GB" sz="1100" dirty="0" err="1"/>
              <a:t>wir</a:t>
            </a:r>
            <a:r>
              <a:rPr lang="en-GB" sz="1100" dirty="0"/>
              <a:t> </a:t>
            </a:r>
            <a:r>
              <a:rPr lang="en-GB" sz="1100" dirty="0" err="1"/>
              <a:t>Soziale</a:t>
            </a:r>
            <a:r>
              <a:rPr lang="en-GB" sz="1100" dirty="0"/>
              <a:t> Arbeit </a:t>
            </a:r>
            <a:r>
              <a:rPr lang="en-GB" sz="1100" dirty="0" err="1"/>
              <a:t>anschauen</a:t>
            </a:r>
            <a:r>
              <a:rPr lang="en-GB" sz="1100" dirty="0"/>
              <a:t> </a:t>
            </a:r>
            <a:r>
              <a:rPr lang="en-GB" sz="1100" dirty="0" err="1"/>
              <a:t>bedient</a:t>
            </a:r>
            <a:r>
              <a:rPr lang="en-GB" sz="1100" dirty="0"/>
              <a:t> </a:t>
            </a:r>
            <a:r>
              <a:rPr lang="en-GB" sz="1100" dirty="0" err="1"/>
              <a:t>sie</a:t>
            </a:r>
            <a:r>
              <a:rPr lang="en-GB" sz="1100" dirty="0"/>
              <a:t> </a:t>
            </a:r>
            <a:r>
              <a:rPr lang="en-GB" sz="1100" dirty="0" err="1"/>
              <a:t>genau</a:t>
            </a:r>
            <a:r>
              <a:rPr lang="en-GB" sz="1100" dirty="0"/>
              <a:t> </a:t>
            </a:r>
            <a:r>
              <a:rPr lang="en-GB" sz="1100" dirty="0" err="1"/>
              <a:t>jeden</a:t>
            </a:r>
            <a:r>
              <a:rPr lang="en-GB" sz="1100" dirty="0"/>
              <a:t> </a:t>
            </a:r>
            <a:r>
              <a:rPr lang="en-GB" sz="1100" dirty="0" err="1"/>
              <a:t>Aspekt</a:t>
            </a:r>
            <a:r>
              <a:rPr lang="en-GB" sz="1100" dirty="0"/>
              <a:t> des </a:t>
            </a:r>
            <a:r>
              <a:rPr lang="en-GB" sz="1100" dirty="0" err="1"/>
              <a:t>Zyklus</a:t>
            </a:r>
            <a:r>
              <a:rPr lang="en-GB" sz="1100" dirty="0"/>
              <a:t> </a:t>
            </a:r>
            <a:r>
              <a:rPr lang="en-GB" sz="1100" dirty="0" err="1"/>
              <a:t>durch</a:t>
            </a:r>
            <a:r>
              <a:rPr lang="en-GB" sz="1100" dirty="0"/>
              <a:t> </a:t>
            </a:r>
            <a:r>
              <a:rPr lang="en-GB" sz="1100" dirty="0" err="1"/>
              <a:t>ihre</a:t>
            </a:r>
            <a:r>
              <a:rPr lang="en-GB" sz="1100" dirty="0"/>
              <a:t> </a:t>
            </a:r>
            <a:r>
              <a:rPr lang="en-GB" sz="1100" dirty="0" err="1"/>
              <a:t>Methoden</a:t>
            </a:r>
            <a:r>
              <a:rPr lang="en-GB" sz="1100" dirty="0"/>
              <a:t> und </a:t>
            </a:r>
            <a:r>
              <a:rPr lang="en-GB" sz="1100" dirty="0" err="1"/>
              <a:t>ihr</a:t>
            </a:r>
            <a:r>
              <a:rPr lang="en-GB" sz="1100" dirty="0"/>
              <a:t> </a:t>
            </a:r>
            <a:r>
              <a:rPr lang="en-GB" sz="1100" dirty="0" err="1"/>
              <a:t>Mandat</a:t>
            </a:r>
            <a:r>
              <a:rPr lang="en-GB" sz="1100" dirty="0"/>
              <a:t>! 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08F723-ABF0-2A40-B31F-3FCF767E0C81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708403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08F723-ABF0-2A40-B31F-3FCF767E0C81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69820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3DE4A0C-5D4D-CA4D-96F0-3FF8141607B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  <a:endParaRPr lang="en-GB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4461044F-26D9-8D47-A568-9E372AA1A4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en-GB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D84A577-706A-EA49-A712-2F9904108B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6CFB1-46FE-0B49-9500-F03BC2EB87A0}" type="datetimeFigureOut">
              <a:rPr lang="en-GB" smtClean="0"/>
              <a:t>24/05/2022</a:t>
            </a:fld>
            <a:endParaRPr lang="en-GB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C9D9754-A0A3-584C-ADAA-1DAFFDA987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48D88FE-0605-BA45-9FC2-56B9C02740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D21B8-49FE-C44C-9869-5EDA6CDF8D8B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52303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CA54101-1AEE-7040-B52D-080613CDFA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GB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5DE9841C-2B98-DC45-914D-74228D823F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1638728-0AED-AD48-A9D6-69853DBC20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6CFB1-46FE-0B49-9500-F03BC2EB87A0}" type="datetimeFigureOut">
              <a:rPr lang="en-GB" smtClean="0"/>
              <a:t>24/05/2022</a:t>
            </a:fld>
            <a:endParaRPr lang="en-GB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7916674-315D-FA4C-A264-CB49B86AF2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31EC6E3-B446-FB4D-8DB3-E211E5CFE2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D21B8-49FE-C44C-9869-5EDA6CDF8D8B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1801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01654CC6-D06C-6A45-A092-6C3DDFEF854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en-GB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D4FB1359-DD6B-1343-9B6C-4D2260B947E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048BD3D-C7FC-7B4E-A3EE-E72B34F7F9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6CFB1-46FE-0B49-9500-F03BC2EB87A0}" type="datetimeFigureOut">
              <a:rPr lang="en-GB" smtClean="0"/>
              <a:t>24/05/2022</a:t>
            </a:fld>
            <a:endParaRPr lang="en-GB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AD0B8A7-7C66-0C49-A1C4-FF8BD80F31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4A49B4B-D24F-E140-88AD-639FBC60EB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D21B8-49FE-C44C-9869-5EDA6CDF8D8B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2601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FFAFDCA-2DC1-5349-84E9-34204C70E0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GB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C79BD77-334C-BA41-B7D9-41672080AB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3C981296-95FD-C048-B6DF-46FA50D0F1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6CFB1-46FE-0B49-9500-F03BC2EB87A0}" type="datetimeFigureOut">
              <a:rPr lang="en-GB" smtClean="0"/>
              <a:t>24/05/2022</a:t>
            </a:fld>
            <a:endParaRPr lang="en-GB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9D8465A-144E-ED4C-A9B3-2B86975BF5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9ED74B2-D3AD-004D-B537-6F62B05784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D21B8-49FE-C44C-9869-5EDA6CDF8D8B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717947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D78935D-0022-924C-8698-E24DC3A492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  <a:endParaRPr lang="en-GB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74BF6D0-9651-8D48-B31B-EF0845B99B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D68B633-9449-F84D-853E-56C0EB081E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6CFB1-46FE-0B49-9500-F03BC2EB87A0}" type="datetimeFigureOut">
              <a:rPr lang="en-GB" smtClean="0"/>
              <a:t>24/05/2022</a:t>
            </a:fld>
            <a:endParaRPr lang="en-GB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B3007CF-A25C-A847-92C3-C867D3CD83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AE53682-7AD3-ED48-9DDB-AA4830CC5A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D21B8-49FE-C44C-9869-5EDA6CDF8D8B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53696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4537918-6D83-1C40-BB35-66B27162AD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GB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FC774C2-555A-2D42-90B2-F435DABFA43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B1292182-601C-4A4E-AAD1-3BD8A39B8D9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028BF3E4-0807-AF41-902A-A3A22FFBE5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6CFB1-46FE-0B49-9500-F03BC2EB87A0}" type="datetimeFigureOut">
              <a:rPr lang="en-GB" smtClean="0"/>
              <a:t>24/05/2022</a:t>
            </a:fld>
            <a:endParaRPr lang="en-GB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F4F15535-B3F6-E046-9742-A4ECD25607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B1C34AC0-6C7C-8A44-B108-35FC48C8F7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D21B8-49FE-C44C-9869-5EDA6CDF8D8B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132697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256F683-0592-704A-B366-260220567C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GB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103A123F-1186-2746-979D-03C1A2D87C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12BB3FF4-CE24-BC4A-9908-C01A6A972EB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23775E69-B02D-DE4B-8A42-AB1E538DCB4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9C99E6CD-0204-8C4F-AB1F-3FCC1D83973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EF102D2C-6DBA-B34A-B3BB-85B011E375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6CFB1-46FE-0B49-9500-F03BC2EB87A0}" type="datetimeFigureOut">
              <a:rPr lang="en-GB" smtClean="0"/>
              <a:t>24/05/2022</a:t>
            </a:fld>
            <a:endParaRPr lang="en-GB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27CA35AB-5138-0B4C-9736-C5319E9916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EBA78288-0D4D-0C4A-B2A8-2DC4469581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D21B8-49FE-C44C-9869-5EDA6CDF8D8B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12506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54A8497-DD3E-364A-98AB-B89CDBAB68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GB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4FD825A2-679D-4E4E-9F61-D56B27ADE9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6CFB1-46FE-0B49-9500-F03BC2EB87A0}" type="datetimeFigureOut">
              <a:rPr lang="en-GB" smtClean="0"/>
              <a:t>24/05/2022</a:t>
            </a:fld>
            <a:endParaRPr lang="en-GB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F4E611D0-4DF9-5B4E-8664-5CD0F7A3A4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87EE817B-CB2A-5943-8720-88427CB95A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D21B8-49FE-C44C-9869-5EDA6CDF8D8B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85020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3E4E5D4C-9C84-CE48-8107-AAF353A47F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6CFB1-46FE-0B49-9500-F03BC2EB87A0}" type="datetimeFigureOut">
              <a:rPr lang="en-GB" smtClean="0"/>
              <a:t>24/05/2022</a:t>
            </a:fld>
            <a:endParaRPr lang="en-GB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32BBFCD1-1BA2-7548-87CC-2ABF3FF655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20DE95D3-EEC0-B645-B551-42D0877D28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D21B8-49FE-C44C-9869-5EDA6CDF8D8B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03997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8A3AEC2-4409-8A45-BF5D-05DCAFD5CE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en-GB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D2F4171-5E75-3E46-B8A4-A209FD953B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AEB48CA4-24FD-3742-9D5F-4D7BF38ACB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3B447509-8462-D247-B8BD-1F997DAEF3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6CFB1-46FE-0B49-9500-F03BC2EB87A0}" type="datetimeFigureOut">
              <a:rPr lang="en-GB" smtClean="0"/>
              <a:t>24/05/2022</a:t>
            </a:fld>
            <a:endParaRPr lang="en-GB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F61630A2-BB64-8140-9E2E-DBF6E27004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FEE104A9-E246-E04D-B8FE-6ABE99E4F1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D21B8-49FE-C44C-9869-5EDA6CDF8D8B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90719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F1FB806-4561-9740-8976-F0EA31F512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en-GB"/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249589FC-27AD-BA48-92BF-3FAD2FDBF19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AD7939E8-F1FA-CD49-9B2E-A1878CCAF8E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307FC6B4-FEAD-C34D-8DD2-E39D11DBF6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6CFB1-46FE-0B49-9500-F03BC2EB87A0}" type="datetimeFigureOut">
              <a:rPr lang="en-GB" smtClean="0"/>
              <a:t>24/05/2022</a:t>
            </a:fld>
            <a:endParaRPr lang="en-GB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B6D14428-F547-374B-9B68-C3917C7B2A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76760554-ADDC-1448-990C-24FE34AED8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D21B8-49FE-C44C-9869-5EDA6CDF8D8B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88934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9A90368C-32FC-CE45-A7B0-9D04C23156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en-GB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D9D47742-0BC6-8345-AC95-A1FF033FF3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173F77C-390D-474D-964F-4AA557042F4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B6CFB1-46FE-0B49-9500-F03BC2EB87A0}" type="datetimeFigureOut">
              <a:rPr lang="en-GB" smtClean="0"/>
              <a:t>24/05/2022</a:t>
            </a:fld>
            <a:endParaRPr lang="en-GB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B5AF26D-AF70-F545-AD37-9F46D831C1B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F5ECDEE-A612-3643-B773-28816600D40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0D21B8-49FE-C44C-9869-5EDA6CDF8D8B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57826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7" Type="http://schemas.openxmlformats.org/officeDocument/2006/relationships/image" Target="../media/image8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G"/><Relationship Id="rId5" Type="http://schemas.openxmlformats.org/officeDocument/2006/relationships/image" Target="../media/image6.JPG"/><Relationship Id="rId4" Type="http://schemas.openxmlformats.org/officeDocument/2006/relationships/image" Target="../media/image5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7" Type="http://schemas.openxmlformats.org/officeDocument/2006/relationships/image" Target="../media/image13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G"/><Relationship Id="rId5" Type="http://schemas.openxmlformats.org/officeDocument/2006/relationships/image" Target="../media/image11.JPG"/><Relationship Id="rId4" Type="http://schemas.openxmlformats.org/officeDocument/2006/relationships/image" Target="../media/image10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7" Type="http://schemas.openxmlformats.org/officeDocument/2006/relationships/image" Target="../media/image18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jpg"/><Relationship Id="rId4" Type="http://schemas.openxmlformats.org/officeDocument/2006/relationships/image" Target="../media/image15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19.png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CDC7F56-8ED1-424F-B914-18066D5BBD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37809" y="4404267"/>
            <a:ext cx="5610495" cy="1627768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l"/>
            <a:r>
              <a:rPr lang="en-US" sz="2000" dirty="0"/>
              <a:t>FHNW Seminar</a:t>
            </a:r>
            <a:br>
              <a:rPr lang="en-US" sz="2000" dirty="0"/>
            </a:br>
            <a:r>
              <a:rPr lang="en-US" sz="2000" b="1" dirty="0" err="1"/>
              <a:t>Soziale</a:t>
            </a:r>
            <a:r>
              <a:rPr lang="en-US" sz="2000" b="1" dirty="0"/>
              <a:t> Arbeit </a:t>
            </a:r>
            <a:r>
              <a:rPr lang="en-US" sz="2000" b="1" dirty="0" err="1"/>
              <a:t>im</a:t>
            </a:r>
            <a:r>
              <a:rPr lang="en-US" sz="2000" b="1" dirty="0"/>
              <a:t> </a:t>
            </a:r>
            <a:r>
              <a:rPr lang="en-US" sz="2000" b="1" dirty="0" err="1"/>
              <a:t>Kontext</a:t>
            </a:r>
            <a:r>
              <a:rPr lang="en-US" sz="2000" b="1" dirty="0"/>
              <a:t> von </a:t>
            </a:r>
            <a:r>
              <a:rPr lang="en-US" sz="2000" b="1" dirty="0" err="1"/>
              <a:t>Katastrophen</a:t>
            </a:r>
            <a:r>
              <a:rPr lang="en-US" sz="2000" b="1" dirty="0"/>
              <a:t> und </a:t>
            </a:r>
            <a:r>
              <a:rPr lang="en-US" sz="2000" b="1" dirty="0" err="1"/>
              <a:t>Konflikten</a:t>
            </a:r>
            <a:r>
              <a:rPr lang="en-US" sz="2000" b="1" dirty="0"/>
              <a:t>: Krieg in der Ukraine</a:t>
            </a:r>
            <a:endParaRPr lang="en-US" sz="2000" dirty="0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D2833BDC-A8BD-EB41-A1B7-4B64570609C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20936" y="6183760"/>
            <a:ext cx="5720643" cy="825965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pPr algn="l"/>
            <a:r>
              <a:rPr lang="en-US" sz="1600" dirty="0"/>
              <a:t>Dr Pia Hollenbach</a:t>
            </a:r>
          </a:p>
          <a:p>
            <a:pPr algn="l"/>
            <a:r>
              <a:rPr lang="en-US" sz="1600" dirty="0"/>
              <a:t>Universität Lausanne  	 		               23 Mai 2022			</a:t>
            </a:r>
          </a:p>
        </p:txBody>
      </p:sp>
      <p:sp>
        <p:nvSpPr>
          <p:cNvPr id="13" name="Freeform: Shape 10">
            <a:extLst>
              <a:ext uri="{FF2B5EF4-FFF2-40B4-BE49-F238E27FC236}">
                <a16:creationId xmlns:a16="http://schemas.microsoft.com/office/drawing/2014/main" id="{E49CC64F-7275-4E33-961B-0C5CDC4398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1" y="0"/>
            <a:ext cx="7188051" cy="6858000"/>
          </a:xfrm>
          <a:custGeom>
            <a:avLst/>
            <a:gdLst>
              <a:gd name="connsiteX0" fmla="*/ 7188051 w 7188051"/>
              <a:gd name="connsiteY0" fmla="*/ 6858000 h 6858000"/>
              <a:gd name="connsiteX1" fmla="*/ 108694 w 7188051"/>
              <a:gd name="connsiteY1" fmla="*/ 6858000 h 6858000"/>
              <a:gd name="connsiteX2" fmla="*/ 79127 w 7188051"/>
              <a:gd name="connsiteY2" fmla="*/ 6681235 h 6858000"/>
              <a:gd name="connsiteX3" fmla="*/ 0 w 7188051"/>
              <a:gd name="connsiteY3" fmla="*/ 5565888 h 6858000"/>
              <a:gd name="connsiteX4" fmla="*/ 2190696 w 7188051"/>
              <a:gd name="connsiteY4" fmla="*/ 145339 h 6858000"/>
              <a:gd name="connsiteX5" fmla="*/ 2339431 w 7188051"/>
              <a:gd name="connsiteY5" fmla="*/ 0 h 6858000"/>
              <a:gd name="connsiteX6" fmla="*/ 7188051 w 7188051"/>
              <a:gd name="connsiteY6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188051" h="6858000">
                <a:moveTo>
                  <a:pt x="7188051" y="6858000"/>
                </a:moveTo>
                <a:lnTo>
                  <a:pt x="108694" y="6858000"/>
                </a:lnTo>
                <a:lnTo>
                  <a:pt x="79127" y="6681235"/>
                </a:lnTo>
                <a:cubicBezTo>
                  <a:pt x="26981" y="6316967"/>
                  <a:pt x="0" y="5944579"/>
                  <a:pt x="0" y="5565888"/>
                </a:cubicBezTo>
                <a:cubicBezTo>
                  <a:pt x="0" y="3459953"/>
                  <a:pt x="834428" y="1548908"/>
                  <a:pt x="2190696" y="145339"/>
                </a:cubicBezTo>
                <a:lnTo>
                  <a:pt x="2339431" y="0"/>
                </a:lnTo>
                <a:lnTo>
                  <a:pt x="7188051" y="0"/>
                </a:ln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6" name="Grafik 5" descr="Ein Bild, das draußen, Outdoorobjekt, Zelt enthält.&#10;&#10;Automatisch generierte Beschreibung">
            <a:extLst>
              <a:ext uri="{FF2B5EF4-FFF2-40B4-BE49-F238E27FC236}">
                <a16:creationId xmlns:a16="http://schemas.microsoft.com/office/drawing/2014/main" id="{E644DFFE-78AD-4E4E-A90E-B6B0BF3B35E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6820" r="-1" b="-1"/>
          <a:stretch/>
        </p:blipFill>
        <p:spPr>
          <a:xfrm>
            <a:off x="1" y="10"/>
            <a:ext cx="7028495" cy="6857990"/>
          </a:xfrm>
          <a:custGeom>
            <a:avLst/>
            <a:gdLst/>
            <a:ahLst/>
            <a:cxnLst/>
            <a:rect l="l" t="t" r="r" b="b"/>
            <a:pathLst>
              <a:path w="7028495" h="6858000">
                <a:moveTo>
                  <a:pt x="0" y="0"/>
                </a:moveTo>
                <a:lnTo>
                  <a:pt x="6915668" y="0"/>
                </a:lnTo>
                <a:lnTo>
                  <a:pt x="6952411" y="219663"/>
                </a:lnTo>
                <a:cubicBezTo>
                  <a:pt x="7002551" y="569921"/>
                  <a:pt x="7028495" y="927986"/>
                  <a:pt x="7028495" y="1292112"/>
                </a:cubicBezTo>
                <a:cubicBezTo>
                  <a:pt x="7028495" y="3343346"/>
                  <a:pt x="6205186" y="5202289"/>
                  <a:pt x="4870994" y="6556512"/>
                </a:cubicBezTo>
                <a:lnTo>
                  <a:pt x="4556185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4" name="Titel 1">
            <a:extLst>
              <a:ext uri="{FF2B5EF4-FFF2-40B4-BE49-F238E27FC236}">
                <a16:creationId xmlns:a16="http://schemas.microsoft.com/office/drawing/2014/main" id="{DFC1A196-6B47-E84E-A166-346ECF821781}"/>
              </a:ext>
            </a:extLst>
          </p:cNvPr>
          <p:cNvSpPr txBox="1">
            <a:spLocks/>
          </p:cNvSpPr>
          <p:nvPr/>
        </p:nvSpPr>
        <p:spPr>
          <a:xfrm>
            <a:off x="7239749" y="261257"/>
            <a:ext cx="4900552" cy="345572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50000"/>
              </a:lnSpc>
              <a:spcAft>
                <a:spcPts val="600"/>
              </a:spcAft>
            </a:pPr>
            <a:r>
              <a:rPr lang="de-AT" sz="2500" b="1" dirty="0"/>
              <a:t>Potential(</a:t>
            </a:r>
            <a:r>
              <a:rPr lang="de-AT" sz="2500" b="1" dirty="0" err="1"/>
              <a:t>e</a:t>
            </a:r>
            <a:r>
              <a:rPr lang="de-AT" sz="2500" b="1" dirty="0"/>
              <a:t>) der Sozialen Arbeit nutzen im Wiederaufbau nach Katastrophen: </a:t>
            </a:r>
          </a:p>
          <a:p>
            <a:pPr algn="l">
              <a:lnSpc>
                <a:spcPct val="150000"/>
              </a:lnSpc>
              <a:spcAft>
                <a:spcPts val="600"/>
              </a:spcAft>
            </a:pPr>
            <a:r>
              <a:rPr lang="de-AT" sz="2500" b="1" dirty="0"/>
              <a:t>(Kritische) Einblicke in post-</a:t>
            </a:r>
            <a:r>
              <a:rPr lang="de-AT" sz="2500" b="1" dirty="0" err="1"/>
              <a:t>disaster</a:t>
            </a:r>
            <a:r>
              <a:rPr lang="de-AT" sz="2500" b="1" dirty="0"/>
              <a:t> Wiederaufbau-Prozesse in Sri Lanka  (und Nepal)</a:t>
            </a:r>
            <a:endParaRPr lang="en-GB" sz="2500" b="1" dirty="0"/>
          </a:p>
        </p:txBody>
      </p:sp>
    </p:spTree>
    <p:extLst>
      <p:ext uri="{BB962C8B-B14F-4D97-AF65-F5344CB8AC3E}">
        <p14:creationId xmlns:p14="http://schemas.microsoft.com/office/powerpoint/2010/main" val="106701108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8B93B5D-ADE6-8842-8D3B-B876F1F6B1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2164" y="264913"/>
            <a:ext cx="4992474" cy="1325563"/>
          </a:xfrm>
        </p:spPr>
        <p:txBody>
          <a:bodyPr>
            <a:normAutofit/>
          </a:bodyPr>
          <a:lstStyle/>
          <a:p>
            <a:r>
              <a:rPr lang="en-GB" sz="3100" dirty="0" err="1"/>
              <a:t>EINDRüCKE</a:t>
            </a:r>
            <a:r>
              <a:rPr lang="en-GB" sz="3100" dirty="0"/>
              <a:t> TSUNAMI </a:t>
            </a:r>
            <a:br>
              <a:rPr lang="en-GB" sz="3100" dirty="0"/>
            </a:br>
            <a:r>
              <a:rPr lang="en-GB" sz="3100" dirty="0"/>
              <a:t>SRI LANKA – </a:t>
            </a:r>
            <a:r>
              <a:rPr lang="en-GB" sz="3100" dirty="0" err="1"/>
              <a:t>Katastrophe</a:t>
            </a:r>
            <a:r>
              <a:rPr lang="en-GB" sz="3100" dirty="0"/>
              <a:t> 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0E3E412-B26F-EA4E-8252-795D13D057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2163" y="1590477"/>
            <a:ext cx="5262361" cy="4595976"/>
          </a:xfrm>
        </p:spPr>
        <p:txBody>
          <a:bodyPr anchor="t"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de-AT" sz="2000" dirty="0" err="1"/>
              <a:t>Tsunmai</a:t>
            </a:r>
            <a:r>
              <a:rPr lang="de-AT" sz="2000" dirty="0"/>
              <a:t> 2004 – ausgelöst durch ein Seebeben (9,1) vor der Küste von Indonesien. Gesamt waren 13 Länder betroffen von Asien bis Afrika 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de-AT" sz="2000" dirty="0"/>
              <a:t>25 Nachbeben, 6 Wellen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de-AT" sz="2000" dirty="0"/>
              <a:t>1,7 </a:t>
            </a:r>
            <a:r>
              <a:rPr lang="de-AT" sz="2000" dirty="0" err="1"/>
              <a:t>Mio</a:t>
            </a:r>
            <a:r>
              <a:rPr lang="de-AT" sz="2000" dirty="0"/>
              <a:t> Menschen Obdachlos, 230 000 Tode, 110 000 Verletzte 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de-AT" sz="2000" dirty="0" err="1"/>
              <a:t>grösste</a:t>
            </a:r>
            <a:r>
              <a:rPr lang="de-AT" sz="2000" dirty="0"/>
              <a:t> Katastrophe der Welt, </a:t>
            </a:r>
            <a:r>
              <a:rPr lang="de-AT" sz="2000" dirty="0" err="1"/>
              <a:t>grösster</a:t>
            </a:r>
            <a:r>
              <a:rPr lang="de-AT" sz="2000" dirty="0"/>
              <a:t> humanitärer Hilfseinsatz jemals </a:t>
            </a: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C62225A2-D3F0-45D1-9C47-B103753165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711927" y="-1"/>
            <a:ext cx="6480073" cy="6858002"/>
          </a:xfrm>
          <a:custGeom>
            <a:avLst/>
            <a:gdLst>
              <a:gd name="connsiteX0" fmla="*/ 6130244 w 6480073"/>
              <a:gd name="connsiteY0" fmla="*/ 0 h 6858002"/>
              <a:gd name="connsiteX1" fmla="*/ 6212951 w 6480073"/>
              <a:gd name="connsiteY1" fmla="*/ 314584 h 6858002"/>
              <a:gd name="connsiteX2" fmla="*/ 5540779 w 6480073"/>
              <a:gd name="connsiteY2" fmla="*/ 6756649 h 6858002"/>
              <a:gd name="connsiteX3" fmla="*/ 5489971 w 6480073"/>
              <a:gd name="connsiteY3" fmla="*/ 6858002 h 6858002"/>
              <a:gd name="connsiteX4" fmla="*/ 0 w 6480073"/>
              <a:gd name="connsiteY4" fmla="*/ 6858002 h 6858002"/>
              <a:gd name="connsiteX5" fmla="*/ 0 w 6480073"/>
              <a:gd name="connsiteY5" fmla="*/ 0 h 6858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480073" h="6858002">
                <a:moveTo>
                  <a:pt x="6130244" y="0"/>
                </a:moveTo>
                <a:lnTo>
                  <a:pt x="6212951" y="314584"/>
                </a:lnTo>
                <a:cubicBezTo>
                  <a:pt x="6745828" y="2551616"/>
                  <a:pt x="6460994" y="4808873"/>
                  <a:pt x="5540779" y="6756649"/>
                </a:cubicBezTo>
                <a:lnTo>
                  <a:pt x="5489971" y="6858002"/>
                </a:lnTo>
                <a:lnTo>
                  <a:pt x="0" y="6858002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1B9FBFA8-6AF4-4091-9C8B-DEC6D89338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942784" y="0"/>
            <a:ext cx="6249216" cy="6858001"/>
          </a:xfrm>
          <a:custGeom>
            <a:avLst/>
            <a:gdLst>
              <a:gd name="connsiteX0" fmla="*/ 0 w 6249216"/>
              <a:gd name="connsiteY0" fmla="*/ 0 h 6858001"/>
              <a:gd name="connsiteX1" fmla="*/ 5893742 w 6249216"/>
              <a:gd name="connsiteY1" fmla="*/ 1 h 6858001"/>
              <a:gd name="connsiteX2" fmla="*/ 5993697 w 6249216"/>
              <a:gd name="connsiteY2" fmla="*/ 380651 h 6858001"/>
              <a:gd name="connsiteX3" fmla="*/ 5308924 w 6249216"/>
              <a:gd name="connsiteY3" fmla="*/ 6647018 h 6858001"/>
              <a:gd name="connsiteX4" fmla="*/ 5200672 w 6249216"/>
              <a:gd name="connsiteY4" fmla="*/ 6858001 h 6858001"/>
              <a:gd name="connsiteX5" fmla="*/ 1 w 6249216"/>
              <a:gd name="connsiteY5" fmla="*/ 6858001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249216" h="6858001">
                <a:moveTo>
                  <a:pt x="0" y="0"/>
                </a:moveTo>
                <a:lnTo>
                  <a:pt x="5893742" y="1"/>
                </a:lnTo>
                <a:lnTo>
                  <a:pt x="5993697" y="380651"/>
                </a:lnTo>
                <a:cubicBezTo>
                  <a:pt x="6511353" y="2559611"/>
                  <a:pt x="6222352" y="4758249"/>
                  <a:pt x="5308924" y="6647018"/>
                </a:cubicBezTo>
                <a:lnTo>
                  <a:pt x="5200672" y="6858001"/>
                </a:lnTo>
                <a:lnTo>
                  <a:pt x="1" y="6858001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7" name="Grafik 6" descr="Ein Bild, das Karte enthält.&#10;&#10;Automatisch generierte Beschreibung">
            <a:extLst>
              <a:ext uri="{FF2B5EF4-FFF2-40B4-BE49-F238E27FC236}">
                <a16:creationId xmlns:a16="http://schemas.microsoft.com/office/drawing/2014/main" id="{755D6644-2B67-394D-B6AD-8C9CABAC114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1056"/>
          <a:stretch/>
        </p:blipFill>
        <p:spPr>
          <a:xfrm>
            <a:off x="6773891" y="-1"/>
            <a:ext cx="5418109" cy="3635681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BDDE9A37-05D1-A340-B7BB-E7DA01BB49B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3400" b="2245"/>
          <a:stretch/>
        </p:blipFill>
        <p:spPr>
          <a:xfrm>
            <a:off x="6773891" y="3652057"/>
            <a:ext cx="5418109" cy="2760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616931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928F64C6-FE22-4FC1-A763-DFCC514811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4261224" y="4577975"/>
            <a:ext cx="7539349" cy="1899827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itel 1">
            <a:extLst>
              <a:ext uri="{FF2B5EF4-FFF2-40B4-BE49-F238E27FC236}">
                <a16:creationId xmlns:a16="http://schemas.microsoft.com/office/drawing/2014/main" id="{0B82AA53-7BE3-584A-BA2A-C2366436B3E5}"/>
              </a:ext>
            </a:extLst>
          </p:cNvPr>
          <p:cNvSpPr txBox="1">
            <a:spLocks/>
          </p:cNvSpPr>
          <p:nvPr/>
        </p:nvSpPr>
        <p:spPr>
          <a:xfrm>
            <a:off x="4603468" y="4741948"/>
            <a:ext cx="6829520" cy="86203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Aft>
                <a:spcPts val="600"/>
              </a:spcAft>
            </a:pPr>
            <a:r>
              <a:rPr lang="en-US" sz="28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EINDRüCKE</a:t>
            </a:r>
            <a:r>
              <a:rPr lang="en-US" sz="28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TSUNAMI SRI LANKA – </a:t>
            </a:r>
            <a:r>
              <a:rPr lang="en-US" sz="28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Katastrophe</a:t>
            </a:r>
            <a:r>
              <a:rPr lang="en-US" sz="28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</a:p>
        </p:txBody>
      </p:sp>
      <p:pic>
        <p:nvPicPr>
          <p:cNvPr id="15" name="Grafik 14" descr="Ein Bild, das draußen, Baum, Rock, Pflanze enthält.&#10;&#10;Automatisch generierte Beschreibung">
            <a:extLst>
              <a:ext uri="{FF2B5EF4-FFF2-40B4-BE49-F238E27FC236}">
                <a16:creationId xmlns:a16="http://schemas.microsoft.com/office/drawing/2014/main" id="{BB79EBA6-9529-2649-9BD4-7BAAB67EB3E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5513" r="1" b="13203"/>
          <a:stretch/>
        </p:blipFill>
        <p:spPr>
          <a:xfrm>
            <a:off x="307840" y="321732"/>
            <a:ext cx="3793472" cy="4111323"/>
          </a:xfrm>
          <a:prstGeom prst="rect">
            <a:avLst/>
          </a:prstGeom>
        </p:spPr>
      </p:pic>
      <p:pic>
        <p:nvPicPr>
          <p:cNvPr id="17" name="Grafik 16" descr="Ein Bild, das Boden, Baum, draußen, Bereich enthält.&#10;&#10;Automatisch generierte Beschreibung">
            <a:extLst>
              <a:ext uri="{FF2B5EF4-FFF2-40B4-BE49-F238E27FC236}">
                <a16:creationId xmlns:a16="http://schemas.microsoft.com/office/drawing/2014/main" id="{EEBF7C7C-6866-4F4D-9732-D33CCF27DF5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3862" r="1" b="25548"/>
          <a:stretch/>
        </p:blipFill>
        <p:spPr>
          <a:xfrm>
            <a:off x="4194959" y="321734"/>
            <a:ext cx="3797570" cy="2010551"/>
          </a:xfrm>
          <a:prstGeom prst="rect">
            <a:avLst/>
          </a:prstGeom>
        </p:spPr>
      </p:pic>
      <p:pic>
        <p:nvPicPr>
          <p:cNvPr id="13" name="Grafik 12" descr="Ein Bild, das Himmel, draußen, mehrere enthält.&#10;&#10;Automatisch generierte Beschreibung">
            <a:extLst>
              <a:ext uri="{FF2B5EF4-FFF2-40B4-BE49-F238E27FC236}">
                <a16:creationId xmlns:a16="http://schemas.microsoft.com/office/drawing/2014/main" id="{4A5274FA-2E55-D749-BEDF-68E7409C784E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21348" r="1" b="7895"/>
          <a:stretch/>
        </p:blipFill>
        <p:spPr>
          <a:xfrm>
            <a:off x="4190180" y="2422097"/>
            <a:ext cx="3794760" cy="2013804"/>
          </a:xfrm>
          <a:prstGeom prst="rect">
            <a:avLst/>
          </a:prstGeom>
        </p:spPr>
      </p:pic>
      <p:pic>
        <p:nvPicPr>
          <p:cNvPr id="9" name="Inhaltsplatzhalter 8" descr="Ein Bild, das draußen, Halde, alt, Abfall enthält.&#10;&#10;Automatisch generierte Beschreibung">
            <a:extLst>
              <a:ext uri="{FF2B5EF4-FFF2-40B4-BE49-F238E27FC236}">
                <a16:creationId xmlns:a16="http://schemas.microsoft.com/office/drawing/2014/main" id="{E9E3D41C-423C-D44E-AB0C-DD653F2077B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6"/>
          <a:srcRect l="16667" r="14047" b="-3"/>
          <a:stretch/>
        </p:blipFill>
        <p:spPr>
          <a:xfrm>
            <a:off x="8086176" y="321733"/>
            <a:ext cx="3797984" cy="4111321"/>
          </a:xfrm>
          <a:prstGeom prst="rect">
            <a:avLst/>
          </a:prstGeom>
        </p:spPr>
      </p:pic>
      <p:pic>
        <p:nvPicPr>
          <p:cNvPr id="11" name="Grafik 10" descr="Ein Bild, das draußen, Baum, Halde, sandig enthält.&#10;&#10;Automatisch generierte Beschreibung">
            <a:extLst>
              <a:ext uri="{FF2B5EF4-FFF2-40B4-BE49-F238E27FC236}">
                <a16:creationId xmlns:a16="http://schemas.microsoft.com/office/drawing/2014/main" id="{87C64158-DA0B-5445-998A-C732FDAC39B4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t="24974" r="1" b="4383"/>
          <a:stretch/>
        </p:blipFill>
        <p:spPr>
          <a:xfrm>
            <a:off x="307840" y="4525715"/>
            <a:ext cx="3794760" cy="2010551"/>
          </a:xfrm>
          <a:prstGeom prst="rect">
            <a:avLst/>
          </a:prstGeom>
        </p:spPr>
      </p:pic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5C34627B-48E6-4F4D-B843-97717A86B4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719934" y="5694097"/>
            <a:ext cx="5486400" cy="0"/>
          </a:xfrm>
          <a:prstGeom prst="line">
            <a:avLst/>
          </a:prstGeom>
          <a:ln w="1587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91518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Rectangle 53">
            <a:extLst>
              <a:ext uri="{FF2B5EF4-FFF2-40B4-BE49-F238E27FC236}">
                <a16:creationId xmlns:a16="http://schemas.microsoft.com/office/drawing/2014/main" id="{928F64C6-FE22-4FC1-A763-DFCC514811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4261224" y="4577975"/>
            <a:ext cx="7539349" cy="1899827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itel 1">
            <a:extLst>
              <a:ext uri="{FF2B5EF4-FFF2-40B4-BE49-F238E27FC236}">
                <a16:creationId xmlns:a16="http://schemas.microsoft.com/office/drawing/2014/main" id="{FF09CD15-1376-6E4A-9D40-24AF617D8C84}"/>
              </a:ext>
            </a:extLst>
          </p:cNvPr>
          <p:cNvSpPr txBox="1">
            <a:spLocks/>
          </p:cNvSpPr>
          <p:nvPr/>
        </p:nvSpPr>
        <p:spPr>
          <a:xfrm>
            <a:off x="4603468" y="4741948"/>
            <a:ext cx="6829520" cy="86203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Aft>
                <a:spcPts val="600"/>
              </a:spcAft>
            </a:pPr>
            <a:r>
              <a:rPr lang="en-US" sz="28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EINDRüCKE</a:t>
            </a:r>
            <a:r>
              <a:rPr lang="en-US" sz="28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TSUNAMI SRI LANKA – Response</a:t>
            </a:r>
          </a:p>
        </p:txBody>
      </p:sp>
      <p:pic>
        <p:nvPicPr>
          <p:cNvPr id="16" name="Grafik 15" descr="Ein Bild, das Gras, draußen, Baum, Himmel enthält.&#10;&#10;Automatisch generierte Beschreibung">
            <a:extLst>
              <a:ext uri="{FF2B5EF4-FFF2-40B4-BE49-F238E27FC236}">
                <a16:creationId xmlns:a16="http://schemas.microsoft.com/office/drawing/2014/main" id="{712C5F12-C439-BC47-AB23-0B5F3466D56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020" r="21776" b="-3"/>
          <a:stretch/>
        </p:blipFill>
        <p:spPr>
          <a:xfrm>
            <a:off x="307840" y="321732"/>
            <a:ext cx="3793472" cy="4111323"/>
          </a:xfrm>
          <a:prstGeom prst="rect">
            <a:avLst/>
          </a:prstGeom>
        </p:spPr>
      </p:pic>
      <p:pic>
        <p:nvPicPr>
          <p:cNvPr id="8" name="Grafik 7" descr="Ein Bild, das Himmel, Boden, draußen, Personen enthält.&#10;&#10;Automatisch generierte Beschreibung">
            <a:extLst>
              <a:ext uri="{FF2B5EF4-FFF2-40B4-BE49-F238E27FC236}">
                <a16:creationId xmlns:a16="http://schemas.microsoft.com/office/drawing/2014/main" id="{D957A0C4-7907-6B4F-86E6-B1C872CB2DE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6244" r="1" b="13166"/>
          <a:stretch/>
        </p:blipFill>
        <p:spPr>
          <a:xfrm>
            <a:off x="4194959" y="321734"/>
            <a:ext cx="3797570" cy="2010551"/>
          </a:xfrm>
          <a:prstGeom prst="rect">
            <a:avLst/>
          </a:prstGeom>
        </p:spPr>
      </p:pic>
      <p:pic>
        <p:nvPicPr>
          <p:cNvPr id="14" name="Grafik 13" descr="Ein Bild, das mehrere enthält.&#10;&#10;Automatisch generierte Beschreibung">
            <a:extLst>
              <a:ext uri="{FF2B5EF4-FFF2-40B4-BE49-F238E27FC236}">
                <a16:creationId xmlns:a16="http://schemas.microsoft.com/office/drawing/2014/main" id="{8A0A83E3-E3AB-B447-BBAA-CD83BB3218CC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3153" r="1" b="26090"/>
          <a:stretch/>
        </p:blipFill>
        <p:spPr>
          <a:xfrm>
            <a:off x="4190180" y="2422097"/>
            <a:ext cx="3794760" cy="2013804"/>
          </a:xfrm>
          <a:prstGeom prst="rect">
            <a:avLst/>
          </a:prstGeom>
        </p:spPr>
      </p:pic>
      <p:pic>
        <p:nvPicPr>
          <p:cNvPr id="10" name="Grafik 9" descr="Ein Bild, das Himmel, Zelt, Outdoorobjekt enthält.&#10;&#10;Automatisch generierte Beschreibung">
            <a:extLst>
              <a:ext uri="{FF2B5EF4-FFF2-40B4-BE49-F238E27FC236}">
                <a16:creationId xmlns:a16="http://schemas.microsoft.com/office/drawing/2014/main" id="{ED28F389-1408-9E40-B97E-884441EB06EA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8146" r="12568" b="-3"/>
          <a:stretch/>
        </p:blipFill>
        <p:spPr>
          <a:xfrm>
            <a:off x="8086176" y="321733"/>
            <a:ext cx="3797984" cy="4111321"/>
          </a:xfrm>
          <a:prstGeom prst="rect">
            <a:avLst/>
          </a:prstGeom>
        </p:spPr>
      </p:pic>
      <p:pic>
        <p:nvPicPr>
          <p:cNvPr id="12" name="Grafik 11" descr="Ein Bild, das Person, draußen, Personen, Gruppe enthält.&#10;&#10;Automatisch generierte Beschreibung">
            <a:extLst>
              <a:ext uri="{FF2B5EF4-FFF2-40B4-BE49-F238E27FC236}">
                <a16:creationId xmlns:a16="http://schemas.microsoft.com/office/drawing/2014/main" id="{0A434D76-A4FB-3F40-B6E1-0157F052B419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t="18703" r="1" b="10654"/>
          <a:stretch/>
        </p:blipFill>
        <p:spPr>
          <a:xfrm>
            <a:off x="307840" y="4525715"/>
            <a:ext cx="3794760" cy="2010551"/>
          </a:xfrm>
          <a:prstGeom prst="rect">
            <a:avLst/>
          </a:prstGeom>
        </p:spPr>
      </p:pic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5C34627B-48E6-4F4D-B843-97717A86B4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719934" y="5694097"/>
            <a:ext cx="5486400" cy="0"/>
          </a:xfrm>
          <a:prstGeom prst="line">
            <a:avLst/>
          </a:prstGeom>
          <a:ln w="1587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416211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Rectangle 61">
            <a:extLst>
              <a:ext uri="{FF2B5EF4-FFF2-40B4-BE49-F238E27FC236}">
                <a16:creationId xmlns:a16="http://schemas.microsoft.com/office/drawing/2014/main" id="{928F64C6-FE22-4FC1-A763-DFCC514811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4261224" y="4577975"/>
            <a:ext cx="7539349" cy="1899827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itel 1">
            <a:extLst>
              <a:ext uri="{FF2B5EF4-FFF2-40B4-BE49-F238E27FC236}">
                <a16:creationId xmlns:a16="http://schemas.microsoft.com/office/drawing/2014/main" id="{FF09CD15-1376-6E4A-9D40-24AF617D8C84}"/>
              </a:ext>
            </a:extLst>
          </p:cNvPr>
          <p:cNvSpPr txBox="1">
            <a:spLocks/>
          </p:cNvSpPr>
          <p:nvPr/>
        </p:nvSpPr>
        <p:spPr>
          <a:xfrm>
            <a:off x="4603468" y="4741948"/>
            <a:ext cx="6829520" cy="86203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Aft>
                <a:spcPts val="600"/>
              </a:spcAft>
            </a:pPr>
            <a:r>
              <a:rPr lang="en-US" sz="28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EINDRüCKE TSUNAMI SRI LANKA – Recovery</a:t>
            </a:r>
          </a:p>
        </p:txBody>
      </p:sp>
      <p:pic>
        <p:nvPicPr>
          <p:cNvPr id="13" name="Grafik 12" descr="Ein Bild, das Text, Baum, draußen, Schild enthält.&#10;&#10;Automatisch generierte Beschreibung">
            <a:extLst>
              <a:ext uri="{FF2B5EF4-FFF2-40B4-BE49-F238E27FC236}">
                <a16:creationId xmlns:a16="http://schemas.microsoft.com/office/drawing/2014/main" id="{D3E952F6-D694-A243-829D-A12F9D3846F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015" r="16702" b="1"/>
          <a:stretch/>
        </p:blipFill>
        <p:spPr>
          <a:xfrm rot="5400000">
            <a:off x="148914" y="480657"/>
            <a:ext cx="4111323" cy="3793472"/>
          </a:xfrm>
          <a:prstGeom prst="rect">
            <a:avLst/>
          </a:prstGeom>
        </p:spPr>
      </p:pic>
      <p:pic>
        <p:nvPicPr>
          <p:cNvPr id="3" name="Grafik 2" descr="Ein Bild, das Himmel, Boden, draußen, Sport enthält.&#10;&#10;Automatisch generierte Beschreibung">
            <a:extLst>
              <a:ext uri="{FF2B5EF4-FFF2-40B4-BE49-F238E27FC236}">
                <a16:creationId xmlns:a16="http://schemas.microsoft.com/office/drawing/2014/main" id="{50599663-A82A-194E-84AB-ABD8E53DA1E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1" b="29410"/>
          <a:stretch/>
        </p:blipFill>
        <p:spPr>
          <a:xfrm>
            <a:off x="4194959" y="321734"/>
            <a:ext cx="3797570" cy="2010551"/>
          </a:xfrm>
          <a:prstGeom prst="rect">
            <a:avLst/>
          </a:prstGeom>
        </p:spPr>
      </p:pic>
      <p:pic>
        <p:nvPicPr>
          <p:cNvPr id="5" name="Grafik 4" descr="Ein Bild, das draußen, Himmel, Boden, Haus enthält.&#10;&#10;Automatisch generierte Beschreibung">
            <a:extLst>
              <a:ext uri="{FF2B5EF4-FFF2-40B4-BE49-F238E27FC236}">
                <a16:creationId xmlns:a16="http://schemas.microsoft.com/office/drawing/2014/main" id="{D4AD7859-1F61-6748-B407-DD1529BA674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15119" r="1" b="14125"/>
          <a:stretch/>
        </p:blipFill>
        <p:spPr>
          <a:xfrm>
            <a:off x="4190180" y="2422097"/>
            <a:ext cx="3794760" cy="2013804"/>
          </a:xfrm>
          <a:prstGeom prst="rect">
            <a:avLst/>
          </a:prstGeom>
        </p:spPr>
      </p:pic>
      <p:pic>
        <p:nvPicPr>
          <p:cNvPr id="4" name="Grafik 3" descr="Ein Bild, das draußen, Baum, Gras, Himmel enthält.&#10;&#10;Automatisch generierte Beschreibung">
            <a:extLst>
              <a:ext uri="{FF2B5EF4-FFF2-40B4-BE49-F238E27FC236}">
                <a16:creationId xmlns:a16="http://schemas.microsoft.com/office/drawing/2014/main" id="{6ADA8FAC-3276-CE14-02B7-E0C4ADDFB356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4602" r="33734" b="-1"/>
          <a:stretch/>
        </p:blipFill>
        <p:spPr>
          <a:xfrm>
            <a:off x="8086176" y="321733"/>
            <a:ext cx="3797984" cy="4111321"/>
          </a:xfrm>
          <a:prstGeom prst="rect">
            <a:avLst/>
          </a:prstGeom>
        </p:spPr>
      </p:pic>
      <p:pic>
        <p:nvPicPr>
          <p:cNvPr id="9" name="Grafik 8" descr="Ein Bild, das Himmel, draußen, Haus, Dach enthält.&#10;&#10;Automatisch generierte Beschreibung">
            <a:extLst>
              <a:ext uri="{FF2B5EF4-FFF2-40B4-BE49-F238E27FC236}">
                <a16:creationId xmlns:a16="http://schemas.microsoft.com/office/drawing/2014/main" id="{7C879999-CB88-6744-9A33-15F9AB1B197F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t="24456" r="1" b="4902"/>
          <a:stretch/>
        </p:blipFill>
        <p:spPr>
          <a:xfrm>
            <a:off x="307840" y="4525715"/>
            <a:ext cx="3794760" cy="2010551"/>
          </a:xfrm>
          <a:prstGeom prst="rect">
            <a:avLst/>
          </a:prstGeom>
        </p:spPr>
      </p:pic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5C34627B-48E6-4F4D-B843-97717A86B4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719934" y="5694097"/>
            <a:ext cx="5486400" cy="0"/>
          </a:xfrm>
          <a:prstGeom prst="line">
            <a:avLst/>
          </a:prstGeom>
          <a:ln w="1587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358260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8537B233-9CDD-4A90-AABB-A8963DEE4F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4" name="Titel 1">
            <a:extLst>
              <a:ext uri="{FF2B5EF4-FFF2-40B4-BE49-F238E27FC236}">
                <a16:creationId xmlns:a16="http://schemas.microsoft.com/office/drawing/2014/main" id="{F09976C1-47A3-784B-BE47-DDBF3318B1C5}"/>
              </a:ext>
            </a:extLst>
          </p:cNvPr>
          <p:cNvSpPr txBox="1">
            <a:spLocks/>
          </p:cNvSpPr>
          <p:nvPr/>
        </p:nvSpPr>
        <p:spPr>
          <a:xfrm>
            <a:off x="7804983" y="824395"/>
            <a:ext cx="3322317" cy="148535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Aft>
                <a:spcPts val="600"/>
              </a:spcAft>
            </a:pPr>
            <a:r>
              <a:rPr lang="en-US" sz="30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EINDRüCKE</a:t>
            </a:r>
            <a:r>
              <a:rPr lang="en-US" sz="30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TSUNAMI SRI LANKA – Recovery </a:t>
            </a:r>
            <a:r>
              <a:rPr lang="en-US" sz="30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Folgen</a:t>
            </a:r>
            <a:r>
              <a:rPr lang="en-US" sz="30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</a:p>
        </p:txBody>
      </p:sp>
      <p:pic>
        <p:nvPicPr>
          <p:cNvPr id="3" name="Film FHNW" descr="Film FHNW">
            <a:hlinkClick r:id="" action="ppaction://media"/>
            <a:extLst>
              <a:ext uri="{FF2B5EF4-FFF2-40B4-BE49-F238E27FC236}">
                <a16:creationId xmlns:a16="http://schemas.microsoft.com/office/drawing/2014/main" id="{11915FE6-D108-B3B8-A0CA-56EA3412CF3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1226939"/>
            <a:ext cx="7524539" cy="4213741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040575EE-C594-4566-BC00-663004E52A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617861" y="1417320"/>
            <a:ext cx="0" cy="402336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feld 5">
            <a:extLst>
              <a:ext uri="{FF2B5EF4-FFF2-40B4-BE49-F238E27FC236}">
                <a16:creationId xmlns:a16="http://schemas.microsoft.com/office/drawing/2014/main" id="{43C38F6E-876D-E176-E783-B8D983095298}"/>
              </a:ext>
            </a:extLst>
          </p:cNvPr>
          <p:cNvSpPr txBox="1"/>
          <p:nvPr/>
        </p:nvSpPr>
        <p:spPr>
          <a:xfrm>
            <a:off x="7804983" y="4671239"/>
            <a:ext cx="438701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err="1"/>
              <a:t>Doku</a:t>
            </a:r>
            <a:r>
              <a:rPr lang="en-GB" sz="1600" dirty="0"/>
              <a:t> Film – </a:t>
            </a:r>
          </a:p>
          <a:p>
            <a:r>
              <a:rPr lang="en-GB" sz="1600" dirty="0"/>
              <a:t>Buffer Zone. Sri Lanka – 10 years after Tsunami </a:t>
            </a:r>
          </a:p>
          <a:p>
            <a:r>
              <a:rPr lang="en-GB" sz="1200" dirty="0"/>
              <a:t>Directed by G. Neuhaus, A. </a:t>
            </a:r>
            <a:r>
              <a:rPr lang="en-GB" sz="1200" dirty="0" err="1"/>
              <a:t>Scudeletti</a:t>
            </a:r>
            <a:r>
              <a:rPr lang="en-GB" sz="12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43910374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8850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8B93B5D-ADE6-8842-8D3B-B876F1F6B1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47657" y="142503"/>
            <a:ext cx="6254673" cy="1438323"/>
          </a:xfrm>
        </p:spPr>
        <p:txBody>
          <a:bodyPr>
            <a:normAutofit/>
          </a:bodyPr>
          <a:lstStyle/>
          <a:p>
            <a:r>
              <a:rPr lang="en-GB" sz="3500" dirty="0"/>
              <a:t>Potential für </a:t>
            </a:r>
            <a:r>
              <a:rPr lang="en-GB" sz="3500" dirty="0" err="1"/>
              <a:t>Soziale</a:t>
            </a:r>
            <a:r>
              <a:rPr lang="en-GB" sz="3500" dirty="0"/>
              <a:t> Arbeit 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E0D60ECE-8986-45DC-B7FE-EC7699B466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5438829" cy="5840278"/>
          </a:xfrm>
          <a:custGeom>
            <a:avLst/>
            <a:gdLst>
              <a:gd name="connsiteX0" fmla="*/ 0 w 5438829"/>
              <a:gd name="connsiteY0" fmla="*/ 0 h 5840278"/>
              <a:gd name="connsiteX1" fmla="*/ 4466700 w 5438829"/>
              <a:gd name="connsiteY1" fmla="*/ 0 h 5840278"/>
              <a:gd name="connsiteX2" fmla="*/ 4652178 w 5438829"/>
              <a:gd name="connsiteY2" fmla="*/ 204077 h 5840278"/>
              <a:gd name="connsiteX3" fmla="*/ 5438829 w 5438829"/>
              <a:gd name="connsiteY3" fmla="*/ 2395363 h 5840278"/>
              <a:gd name="connsiteX4" fmla="*/ 1993914 w 5438829"/>
              <a:gd name="connsiteY4" fmla="*/ 5840278 h 5840278"/>
              <a:gd name="connsiteX5" fmla="*/ 67829 w 5438829"/>
              <a:gd name="connsiteY5" fmla="*/ 5251941 h 5840278"/>
              <a:gd name="connsiteX6" fmla="*/ 0 w 5438829"/>
              <a:gd name="connsiteY6" fmla="*/ 5201220 h 5840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8829" h="5840278">
                <a:moveTo>
                  <a:pt x="0" y="0"/>
                </a:moveTo>
                <a:lnTo>
                  <a:pt x="4466700" y="0"/>
                </a:lnTo>
                <a:lnTo>
                  <a:pt x="4652178" y="204077"/>
                </a:lnTo>
                <a:cubicBezTo>
                  <a:pt x="5143616" y="799562"/>
                  <a:pt x="5438829" y="1562987"/>
                  <a:pt x="5438829" y="2395363"/>
                </a:cubicBezTo>
                <a:cubicBezTo>
                  <a:pt x="5438829" y="4297937"/>
                  <a:pt x="3896488" y="5840278"/>
                  <a:pt x="1993914" y="5840278"/>
                </a:cubicBezTo>
                <a:cubicBezTo>
                  <a:pt x="1280449" y="5840278"/>
                  <a:pt x="617641" y="5623387"/>
                  <a:pt x="67829" y="5251941"/>
                </a:cubicBezTo>
                <a:lnTo>
                  <a:pt x="0" y="5201220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96964194-5878-40D2-8EC0-DDC58387F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269134" cy="5654940"/>
          </a:xfrm>
          <a:custGeom>
            <a:avLst/>
            <a:gdLst>
              <a:gd name="connsiteX0" fmla="*/ 0 w 5269134"/>
              <a:gd name="connsiteY0" fmla="*/ 0 h 5654940"/>
              <a:gd name="connsiteX1" fmla="*/ 4227767 w 5269134"/>
              <a:gd name="connsiteY1" fmla="*/ 0 h 5654940"/>
              <a:gd name="connsiteX2" fmla="*/ 4312042 w 5269134"/>
              <a:gd name="connsiteY2" fmla="*/ 76595 h 5654940"/>
              <a:gd name="connsiteX3" fmla="*/ 5269134 w 5269134"/>
              <a:gd name="connsiteY3" fmla="*/ 2387221 h 5654940"/>
              <a:gd name="connsiteX4" fmla="*/ 2001415 w 5269134"/>
              <a:gd name="connsiteY4" fmla="*/ 5654940 h 5654940"/>
              <a:gd name="connsiteX5" fmla="*/ 198928 w 5269134"/>
              <a:gd name="connsiteY5" fmla="*/ 5113274 h 5654940"/>
              <a:gd name="connsiteX6" fmla="*/ 0 w 5269134"/>
              <a:gd name="connsiteY6" fmla="*/ 4969563 h 56549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269134" h="5654940">
                <a:moveTo>
                  <a:pt x="0" y="0"/>
                </a:moveTo>
                <a:lnTo>
                  <a:pt x="4227767" y="0"/>
                </a:lnTo>
                <a:lnTo>
                  <a:pt x="4312042" y="76595"/>
                </a:lnTo>
                <a:cubicBezTo>
                  <a:pt x="4903383" y="667936"/>
                  <a:pt x="5269134" y="1484866"/>
                  <a:pt x="5269134" y="2387221"/>
                </a:cubicBezTo>
                <a:cubicBezTo>
                  <a:pt x="5269134" y="4191932"/>
                  <a:pt x="3806126" y="5654940"/>
                  <a:pt x="2001415" y="5654940"/>
                </a:cubicBezTo>
                <a:cubicBezTo>
                  <a:pt x="1335223" y="5654940"/>
                  <a:pt x="715593" y="5455584"/>
                  <a:pt x="198928" y="5113274"/>
                </a:cubicBezTo>
                <a:lnTo>
                  <a:pt x="0" y="496956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476D9FEA-8810-6742-B152-E232CC0FE08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6004" r="349" b="-5425"/>
          <a:stretch/>
        </p:blipFill>
        <p:spPr>
          <a:xfrm>
            <a:off x="0" y="860686"/>
            <a:ext cx="4888932" cy="2963170"/>
          </a:xfrm>
          <a:prstGeom prst="rect">
            <a:avLst/>
          </a:prstGeom>
        </p:spPr>
      </p:pic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0E3E412-B26F-EA4E-8252-795D13D057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42661" y="1580826"/>
            <a:ext cx="5866410" cy="4665595"/>
          </a:xfrm>
        </p:spPr>
        <p:txBody>
          <a:bodyPr anchor="t">
            <a:normAutofit/>
          </a:bodyPr>
          <a:lstStyle/>
          <a:p>
            <a:pPr marL="0" indent="0">
              <a:lnSpc>
                <a:spcPct val="150000"/>
              </a:lnSpc>
              <a:spcBef>
                <a:spcPts val="400"/>
              </a:spcBef>
              <a:buNone/>
            </a:pPr>
            <a:r>
              <a:rPr lang="de-AT" sz="2000" dirty="0" err="1"/>
              <a:t>Disasters</a:t>
            </a:r>
            <a:r>
              <a:rPr lang="de-AT" sz="2000" dirty="0"/>
              <a:t> </a:t>
            </a:r>
            <a:r>
              <a:rPr lang="de-AT" sz="2000" dirty="0" err="1"/>
              <a:t>are</a:t>
            </a:r>
            <a:r>
              <a:rPr lang="de-AT" sz="2000" dirty="0"/>
              <a:t> </a:t>
            </a:r>
            <a:r>
              <a:rPr lang="de-AT" sz="2000" dirty="0" err="1"/>
              <a:t>serious</a:t>
            </a:r>
            <a:r>
              <a:rPr lang="de-AT" sz="2000" dirty="0"/>
              <a:t> </a:t>
            </a:r>
            <a:r>
              <a:rPr lang="de-AT" sz="2000" dirty="0" err="1"/>
              <a:t>disruptions</a:t>
            </a:r>
            <a:r>
              <a:rPr lang="de-AT" sz="2000" dirty="0"/>
              <a:t> </a:t>
            </a:r>
            <a:r>
              <a:rPr lang="de-AT" sz="2000" dirty="0" err="1"/>
              <a:t>to</a:t>
            </a:r>
            <a:r>
              <a:rPr lang="de-AT" sz="2000" dirty="0"/>
              <a:t> </a:t>
            </a:r>
            <a:r>
              <a:rPr lang="de-AT" sz="2000" dirty="0" err="1"/>
              <a:t>the</a:t>
            </a:r>
            <a:r>
              <a:rPr lang="de-AT" sz="2000" dirty="0"/>
              <a:t> </a:t>
            </a:r>
            <a:r>
              <a:rPr lang="de-AT" sz="2000" dirty="0" err="1"/>
              <a:t>functioning</a:t>
            </a:r>
            <a:r>
              <a:rPr lang="de-AT" sz="2000" dirty="0"/>
              <a:t> </a:t>
            </a:r>
            <a:r>
              <a:rPr lang="de-AT" sz="2000" dirty="0" err="1"/>
              <a:t>of</a:t>
            </a:r>
            <a:r>
              <a:rPr lang="de-AT" sz="2000" dirty="0"/>
              <a:t> a </a:t>
            </a:r>
            <a:r>
              <a:rPr lang="de-AT" sz="2000" dirty="0" err="1"/>
              <a:t>community</a:t>
            </a:r>
            <a:r>
              <a:rPr lang="de-AT" sz="2000" dirty="0"/>
              <a:t> </a:t>
            </a:r>
            <a:r>
              <a:rPr lang="de-AT" sz="2000" dirty="0" err="1"/>
              <a:t>that</a:t>
            </a:r>
            <a:r>
              <a:rPr lang="de-AT" sz="2000" dirty="0"/>
              <a:t> </a:t>
            </a:r>
            <a:r>
              <a:rPr lang="de-AT" sz="2000" dirty="0" err="1"/>
              <a:t>exceed</a:t>
            </a:r>
            <a:r>
              <a:rPr lang="de-AT" sz="2000" dirty="0"/>
              <a:t> </a:t>
            </a:r>
            <a:r>
              <a:rPr lang="de-AT" sz="2000" dirty="0" err="1"/>
              <a:t>its</a:t>
            </a:r>
            <a:r>
              <a:rPr lang="de-AT" sz="2000" dirty="0"/>
              <a:t> </a:t>
            </a:r>
            <a:r>
              <a:rPr lang="de-AT" sz="2000" dirty="0" err="1"/>
              <a:t>capacity</a:t>
            </a:r>
            <a:r>
              <a:rPr lang="de-AT" sz="2000" dirty="0"/>
              <a:t> </a:t>
            </a:r>
            <a:r>
              <a:rPr lang="de-AT" sz="2000" dirty="0" err="1"/>
              <a:t>to</a:t>
            </a:r>
            <a:r>
              <a:rPr lang="de-AT" sz="2000" dirty="0"/>
              <a:t> </a:t>
            </a:r>
            <a:r>
              <a:rPr lang="de-AT" sz="2000" dirty="0" err="1"/>
              <a:t>cope</a:t>
            </a:r>
            <a:r>
              <a:rPr lang="de-AT" sz="2000" dirty="0"/>
              <a:t> </a:t>
            </a:r>
            <a:r>
              <a:rPr lang="de-AT" sz="2000" dirty="0" err="1"/>
              <a:t>using</a:t>
            </a:r>
            <a:r>
              <a:rPr lang="de-AT" sz="2000" dirty="0"/>
              <a:t> </a:t>
            </a:r>
            <a:r>
              <a:rPr lang="de-AT" sz="2000" dirty="0" err="1"/>
              <a:t>its</a:t>
            </a:r>
            <a:r>
              <a:rPr lang="de-AT" sz="2000" dirty="0"/>
              <a:t> own </a:t>
            </a:r>
            <a:r>
              <a:rPr lang="de-AT" sz="2000" dirty="0" err="1"/>
              <a:t>resources</a:t>
            </a:r>
            <a:r>
              <a:rPr lang="de-AT" sz="2000" dirty="0"/>
              <a:t>. </a:t>
            </a:r>
          </a:p>
          <a:p>
            <a:pPr marL="0" indent="0">
              <a:lnSpc>
                <a:spcPct val="150000"/>
              </a:lnSpc>
              <a:spcBef>
                <a:spcPts val="400"/>
              </a:spcBef>
              <a:buNone/>
            </a:pPr>
            <a:r>
              <a:rPr lang="de-AT" sz="2000" dirty="0" err="1"/>
              <a:t>Disasters</a:t>
            </a:r>
            <a:r>
              <a:rPr lang="de-AT" sz="2000" dirty="0"/>
              <a:t> </a:t>
            </a:r>
            <a:r>
              <a:rPr lang="de-AT" sz="2000" dirty="0" err="1"/>
              <a:t>can</a:t>
            </a:r>
            <a:r>
              <a:rPr lang="de-AT" sz="2000" dirty="0"/>
              <a:t> </a:t>
            </a:r>
            <a:r>
              <a:rPr lang="de-AT" sz="2000" dirty="0" err="1"/>
              <a:t>be</a:t>
            </a:r>
            <a:r>
              <a:rPr lang="de-AT" sz="2000" dirty="0"/>
              <a:t> </a:t>
            </a:r>
            <a:r>
              <a:rPr lang="de-AT" sz="2000" dirty="0" err="1"/>
              <a:t>caused</a:t>
            </a:r>
            <a:r>
              <a:rPr lang="de-AT" sz="2000" dirty="0"/>
              <a:t> </a:t>
            </a:r>
            <a:r>
              <a:rPr lang="de-AT" sz="2000" dirty="0" err="1"/>
              <a:t>by</a:t>
            </a:r>
            <a:r>
              <a:rPr lang="de-AT" sz="2000" dirty="0"/>
              <a:t> </a:t>
            </a:r>
            <a:r>
              <a:rPr lang="de-AT" sz="2000" dirty="0" err="1"/>
              <a:t>natural</a:t>
            </a:r>
            <a:r>
              <a:rPr lang="de-AT" sz="2000" dirty="0"/>
              <a:t>, man-made and </a:t>
            </a:r>
            <a:r>
              <a:rPr lang="de-AT" sz="2000" dirty="0" err="1"/>
              <a:t>technological</a:t>
            </a:r>
            <a:r>
              <a:rPr lang="de-AT" sz="2000" dirty="0"/>
              <a:t> </a:t>
            </a:r>
            <a:r>
              <a:rPr lang="de-AT" sz="2000" u="sng" dirty="0" err="1"/>
              <a:t>hazards</a:t>
            </a:r>
            <a:r>
              <a:rPr lang="de-AT" sz="2000" dirty="0"/>
              <a:t>, </a:t>
            </a:r>
            <a:r>
              <a:rPr lang="de-AT" sz="2000" dirty="0" err="1"/>
              <a:t>as</a:t>
            </a:r>
            <a:r>
              <a:rPr lang="de-AT" sz="2000" dirty="0"/>
              <a:t> </a:t>
            </a:r>
            <a:r>
              <a:rPr lang="de-AT" sz="2000" dirty="0" err="1"/>
              <a:t>well</a:t>
            </a:r>
            <a:r>
              <a:rPr lang="de-AT" sz="2000" dirty="0"/>
              <a:t> </a:t>
            </a:r>
            <a:r>
              <a:rPr lang="de-AT" sz="2000" dirty="0" err="1"/>
              <a:t>as</a:t>
            </a:r>
            <a:r>
              <a:rPr lang="de-AT" sz="2000" dirty="0"/>
              <a:t> </a:t>
            </a:r>
            <a:r>
              <a:rPr lang="de-AT" sz="2000" dirty="0" err="1"/>
              <a:t>various</a:t>
            </a:r>
            <a:r>
              <a:rPr lang="de-AT" sz="2000" dirty="0"/>
              <a:t> </a:t>
            </a:r>
            <a:r>
              <a:rPr lang="de-AT" sz="2000" dirty="0" err="1"/>
              <a:t>factors</a:t>
            </a:r>
            <a:r>
              <a:rPr lang="de-AT" sz="2000" dirty="0"/>
              <a:t> </a:t>
            </a:r>
            <a:r>
              <a:rPr lang="de-AT" sz="2000" dirty="0" err="1"/>
              <a:t>that</a:t>
            </a:r>
            <a:r>
              <a:rPr lang="de-AT" sz="2000" dirty="0"/>
              <a:t> </a:t>
            </a:r>
            <a:r>
              <a:rPr lang="de-AT" sz="2000" dirty="0" err="1"/>
              <a:t>influence</a:t>
            </a:r>
            <a:r>
              <a:rPr lang="de-AT" sz="2000" dirty="0"/>
              <a:t> </a:t>
            </a:r>
            <a:r>
              <a:rPr lang="de-AT" sz="2000" dirty="0" err="1"/>
              <a:t>the</a:t>
            </a:r>
            <a:r>
              <a:rPr lang="de-AT" sz="2000" dirty="0"/>
              <a:t> </a:t>
            </a:r>
            <a:r>
              <a:rPr lang="de-AT" sz="2000" dirty="0" err="1"/>
              <a:t>exposure</a:t>
            </a:r>
            <a:r>
              <a:rPr lang="de-AT" sz="2000" dirty="0"/>
              <a:t> and </a:t>
            </a:r>
            <a:r>
              <a:rPr lang="de-AT" sz="2000" u="sng" dirty="0" err="1"/>
              <a:t>vulnerability</a:t>
            </a:r>
            <a:r>
              <a:rPr lang="de-AT" sz="2000" dirty="0"/>
              <a:t> </a:t>
            </a:r>
            <a:r>
              <a:rPr lang="de-AT" sz="2000" dirty="0" err="1"/>
              <a:t>of</a:t>
            </a:r>
            <a:r>
              <a:rPr lang="de-AT" sz="2000" dirty="0"/>
              <a:t> a </a:t>
            </a:r>
            <a:r>
              <a:rPr lang="de-AT" sz="2000" dirty="0" err="1"/>
              <a:t>community</a:t>
            </a:r>
            <a:r>
              <a:rPr lang="de-AT" sz="2000" dirty="0"/>
              <a:t> (IFRC)</a:t>
            </a:r>
          </a:p>
          <a:p>
            <a:pPr marL="0" indent="0">
              <a:lnSpc>
                <a:spcPct val="150000"/>
              </a:lnSpc>
              <a:buNone/>
            </a:pPr>
            <a:endParaRPr lang="de-AT" sz="2000" dirty="0"/>
          </a:p>
          <a:p>
            <a:pPr marL="0" indent="0">
              <a:lnSpc>
                <a:spcPct val="150000"/>
              </a:lnSpc>
              <a:buNone/>
            </a:pPr>
            <a:r>
              <a:rPr lang="de-AT" sz="2000" dirty="0" err="1"/>
              <a:t>Disaster</a:t>
            </a:r>
            <a:r>
              <a:rPr lang="de-AT" sz="2000" dirty="0"/>
              <a:t> </a:t>
            </a:r>
            <a:r>
              <a:rPr lang="de-AT" sz="2000" dirty="0" err="1"/>
              <a:t>Mangagement</a:t>
            </a:r>
            <a:r>
              <a:rPr lang="de-AT" sz="2000" dirty="0"/>
              <a:t> Cycle </a:t>
            </a:r>
          </a:p>
        </p:txBody>
      </p:sp>
    </p:spTree>
    <p:extLst>
      <p:ext uri="{BB962C8B-B14F-4D97-AF65-F5344CB8AC3E}">
        <p14:creationId xmlns:p14="http://schemas.microsoft.com/office/powerpoint/2010/main" val="213052322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4D4677D2-D5AC-4CF9-9EED-2B89D0A1C2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AF695F69-7001-421E-98A8-E74156934A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Grafik 8" descr="Ein Bild, das Gebäude, draußen, Apartmentgebäude, Dach enthält.&#10;&#10;Automatisch generierte Beschreibung">
            <a:extLst>
              <a:ext uri="{FF2B5EF4-FFF2-40B4-BE49-F238E27FC236}">
                <a16:creationId xmlns:a16="http://schemas.microsoft.com/office/drawing/2014/main" id="{76F3F244-13B5-D968-CD43-844037E3B54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5625"/>
          <a:stretch/>
        </p:blipFill>
        <p:spPr>
          <a:xfrm>
            <a:off x="6096010" y="10"/>
            <a:ext cx="6095999" cy="6857990"/>
          </a:xfrm>
          <a:custGeom>
            <a:avLst/>
            <a:gdLst/>
            <a:ahLst/>
            <a:cxnLst/>
            <a:rect l="l" t="t" r="r" b="b"/>
            <a:pathLst>
              <a:path w="6095999" h="6858000">
                <a:moveTo>
                  <a:pt x="0" y="0"/>
                </a:moveTo>
                <a:lnTo>
                  <a:pt x="6095999" y="0"/>
                </a:lnTo>
                <a:lnTo>
                  <a:pt x="6095999" y="6858000"/>
                </a:lnTo>
                <a:lnTo>
                  <a:pt x="0" y="6858000"/>
                </a:lnTo>
                <a:lnTo>
                  <a:pt x="0" y="6857999"/>
                </a:lnTo>
                <a:lnTo>
                  <a:pt x="4220980" y="6857999"/>
                </a:lnTo>
                <a:lnTo>
                  <a:pt x="4213164" y="6851010"/>
                </a:lnTo>
                <a:cubicBezTo>
                  <a:pt x="4181666" y="6825777"/>
                  <a:pt x="4066661" y="6744343"/>
                  <a:pt x="4062999" y="6737842"/>
                </a:cubicBezTo>
                <a:cubicBezTo>
                  <a:pt x="4024279" y="6693220"/>
                  <a:pt x="4060463" y="6731339"/>
                  <a:pt x="3994350" y="6686435"/>
                </a:cubicBezTo>
                <a:cubicBezTo>
                  <a:pt x="3947033" y="6670674"/>
                  <a:pt x="3899856" y="6566625"/>
                  <a:pt x="3859426" y="6512643"/>
                </a:cubicBezTo>
                <a:cubicBezTo>
                  <a:pt x="3843619" y="6494605"/>
                  <a:pt x="3819111" y="6476220"/>
                  <a:pt x="3795266" y="6469055"/>
                </a:cubicBezTo>
                <a:cubicBezTo>
                  <a:pt x="3772240" y="6479507"/>
                  <a:pt x="3769424" y="6446115"/>
                  <a:pt x="3752228" y="6440526"/>
                </a:cubicBezTo>
                <a:cubicBezTo>
                  <a:pt x="3742060" y="6447641"/>
                  <a:pt x="3719048" y="6424775"/>
                  <a:pt x="3716355" y="6414007"/>
                </a:cubicBezTo>
                <a:cubicBezTo>
                  <a:pt x="3729286" y="6392352"/>
                  <a:pt x="3629924" y="6387100"/>
                  <a:pt x="3629916" y="6370687"/>
                </a:cubicBezTo>
                <a:cubicBezTo>
                  <a:pt x="3600280" y="6362353"/>
                  <a:pt x="3495200" y="6368444"/>
                  <a:pt x="3479034" y="6339494"/>
                </a:cubicBezTo>
                <a:cubicBezTo>
                  <a:pt x="3420435" y="6317314"/>
                  <a:pt x="3345614" y="6290932"/>
                  <a:pt x="3319627" y="6285893"/>
                </a:cubicBezTo>
                <a:cubicBezTo>
                  <a:pt x="3282294" y="6327705"/>
                  <a:pt x="3185936" y="6185255"/>
                  <a:pt x="3075494" y="6164273"/>
                </a:cubicBezTo>
                <a:cubicBezTo>
                  <a:pt x="3059427" y="6166243"/>
                  <a:pt x="3051440" y="6164859"/>
                  <a:pt x="3050019" y="6153683"/>
                </a:cubicBezTo>
                <a:cubicBezTo>
                  <a:pt x="3016030" y="6146243"/>
                  <a:pt x="2991340" y="6114870"/>
                  <a:pt x="2963636" y="6123708"/>
                </a:cubicBezTo>
                <a:cubicBezTo>
                  <a:pt x="2928425" y="6105855"/>
                  <a:pt x="2947049" y="6092097"/>
                  <a:pt x="2914912" y="6078439"/>
                </a:cubicBezTo>
                <a:lnTo>
                  <a:pt x="2770812" y="6041758"/>
                </a:lnTo>
                <a:cubicBezTo>
                  <a:pt x="2750466" y="6034724"/>
                  <a:pt x="2729222" y="6014032"/>
                  <a:pt x="2708585" y="6007728"/>
                </a:cubicBezTo>
                <a:lnTo>
                  <a:pt x="2687072" y="6003931"/>
                </a:lnTo>
                <a:lnTo>
                  <a:pt x="2674457" y="5991515"/>
                </a:lnTo>
                <a:cubicBezTo>
                  <a:pt x="2668773" y="5988707"/>
                  <a:pt x="2661696" y="5988167"/>
                  <a:pt x="2652298" y="5991525"/>
                </a:cubicBezTo>
                <a:cubicBezTo>
                  <a:pt x="2634345" y="5986939"/>
                  <a:pt x="2583809" y="5969299"/>
                  <a:pt x="2566743" y="5963996"/>
                </a:cubicBezTo>
                <a:lnTo>
                  <a:pt x="2549903" y="5959709"/>
                </a:lnTo>
                <a:lnTo>
                  <a:pt x="2542177" y="5951723"/>
                </a:lnTo>
                <a:cubicBezTo>
                  <a:pt x="2529898" y="5945994"/>
                  <a:pt x="2498812" y="5935402"/>
                  <a:pt x="2476225" y="5925338"/>
                </a:cubicBezTo>
                <a:cubicBezTo>
                  <a:pt x="2457810" y="5911056"/>
                  <a:pt x="2433846" y="5899348"/>
                  <a:pt x="2406656" y="5891344"/>
                </a:cubicBezTo>
                <a:cubicBezTo>
                  <a:pt x="2400991" y="5896275"/>
                  <a:pt x="2393612" y="5885783"/>
                  <a:pt x="2389160" y="5883030"/>
                </a:cubicBezTo>
                <a:cubicBezTo>
                  <a:pt x="2387458" y="5886701"/>
                  <a:pt x="2375233" y="5885881"/>
                  <a:pt x="2372540" y="5881920"/>
                </a:cubicBezTo>
                <a:cubicBezTo>
                  <a:pt x="2293168" y="5849488"/>
                  <a:pt x="2325743" y="5894734"/>
                  <a:pt x="2283811" y="5862541"/>
                </a:cubicBezTo>
                <a:cubicBezTo>
                  <a:pt x="2275730" y="5859531"/>
                  <a:pt x="2268484" y="5859925"/>
                  <a:pt x="2261759" y="5861764"/>
                </a:cubicBezTo>
                <a:lnTo>
                  <a:pt x="2219265" y="5849327"/>
                </a:lnTo>
                <a:cubicBezTo>
                  <a:pt x="2203078" y="5842651"/>
                  <a:pt x="2185672" y="5837119"/>
                  <a:pt x="2167456" y="5832891"/>
                </a:cubicBezTo>
                <a:cubicBezTo>
                  <a:pt x="2161387" y="5839963"/>
                  <a:pt x="2149583" y="5826532"/>
                  <a:pt x="2143288" y="5823218"/>
                </a:cubicBezTo>
                <a:cubicBezTo>
                  <a:pt x="2141966" y="5828274"/>
                  <a:pt x="2126227" y="5828196"/>
                  <a:pt x="2121889" y="5823116"/>
                </a:cubicBezTo>
                <a:cubicBezTo>
                  <a:pt x="2013448" y="5786297"/>
                  <a:pt x="2065303" y="5844161"/>
                  <a:pt x="2004548" y="5804552"/>
                </a:cubicBezTo>
                <a:cubicBezTo>
                  <a:pt x="1993575" y="5801194"/>
                  <a:pt x="1984449" y="5802325"/>
                  <a:pt x="1976317" y="5805346"/>
                </a:cubicBezTo>
                <a:lnTo>
                  <a:pt x="1960968" y="5813703"/>
                </a:lnTo>
                <a:lnTo>
                  <a:pt x="1951886" y="5808313"/>
                </a:lnTo>
                <a:cubicBezTo>
                  <a:pt x="1914205" y="5801767"/>
                  <a:pt x="1900427" y="5810657"/>
                  <a:pt x="1881129" y="5796205"/>
                </a:cubicBezTo>
                <a:cubicBezTo>
                  <a:pt x="1847467" y="5788576"/>
                  <a:pt x="1808824" y="5783942"/>
                  <a:pt x="1778393" y="5776687"/>
                </a:cubicBezTo>
                <a:cubicBezTo>
                  <a:pt x="1764338" y="5756704"/>
                  <a:pt x="1721542" y="5761928"/>
                  <a:pt x="1698544" y="5752677"/>
                </a:cubicBezTo>
                <a:cubicBezTo>
                  <a:pt x="1688689" y="5744367"/>
                  <a:pt x="1680710" y="5741898"/>
                  <a:pt x="1667763" y="5746936"/>
                </a:cubicBezTo>
                <a:cubicBezTo>
                  <a:pt x="1622782" y="5706970"/>
                  <a:pt x="1636232" y="5740258"/>
                  <a:pt x="1589890" y="5720079"/>
                </a:cubicBezTo>
                <a:cubicBezTo>
                  <a:pt x="1550522" y="5700408"/>
                  <a:pt x="1504390" y="5684235"/>
                  <a:pt x="1470745" y="5647268"/>
                </a:cubicBezTo>
                <a:cubicBezTo>
                  <a:pt x="1465307" y="5637473"/>
                  <a:pt x="1447590" y="5631171"/>
                  <a:pt x="1431171" y="5633192"/>
                </a:cubicBezTo>
                <a:cubicBezTo>
                  <a:pt x="1428344" y="5633540"/>
                  <a:pt x="1425665" y="5634127"/>
                  <a:pt x="1423215" y="5634934"/>
                </a:cubicBezTo>
                <a:cubicBezTo>
                  <a:pt x="1404063" y="5609561"/>
                  <a:pt x="1384477" y="5616951"/>
                  <a:pt x="1377158" y="5600720"/>
                </a:cubicBezTo>
                <a:cubicBezTo>
                  <a:pt x="1337416" y="5587406"/>
                  <a:pt x="1299119" y="5594952"/>
                  <a:pt x="1292001" y="5580595"/>
                </a:cubicBezTo>
                <a:cubicBezTo>
                  <a:pt x="1270404" y="5577445"/>
                  <a:pt x="1236263" y="5586393"/>
                  <a:pt x="1224877" y="5570207"/>
                </a:cubicBezTo>
                <a:cubicBezTo>
                  <a:pt x="1218892" y="5580643"/>
                  <a:pt x="1203320" y="5557444"/>
                  <a:pt x="1188481" y="5562311"/>
                </a:cubicBezTo>
                <a:cubicBezTo>
                  <a:pt x="1177571" y="5566931"/>
                  <a:pt x="1170302" y="5560971"/>
                  <a:pt x="1160620" y="5558862"/>
                </a:cubicBezTo>
                <a:cubicBezTo>
                  <a:pt x="1146504" y="5561577"/>
                  <a:pt x="1106544" y="5545833"/>
                  <a:pt x="1097113" y="5537725"/>
                </a:cubicBezTo>
                <a:cubicBezTo>
                  <a:pt x="1076260" y="5511528"/>
                  <a:pt x="1012618" y="5517876"/>
                  <a:pt x="994944" y="5497522"/>
                </a:cubicBezTo>
                <a:cubicBezTo>
                  <a:pt x="987638" y="5493756"/>
                  <a:pt x="980141" y="5491480"/>
                  <a:pt x="972567" y="5490138"/>
                </a:cubicBezTo>
                <a:lnTo>
                  <a:pt x="927036" y="5488921"/>
                </a:lnTo>
                <a:lnTo>
                  <a:pt x="905198" y="5488488"/>
                </a:lnTo>
                <a:cubicBezTo>
                  <a:pt x="920127" y="5466532"/>
                  <a:pt x="847550" y="5479119"/>
                  <a:pt x="871473" y="5463326"/>
                </a:cubicBezTo>
                <a:cubicBezTo>
                  <a:pt x="835241" y="5455796"/>
                  <a:pt x="824844" y="5441869"/>
                  <a:pt x="787335" y="5431076"/>
                </a:cubicBezTo>
                <a:lnTo>
                  <a:pt x="646418" y="5398569"/>
                </a:lnTo>
                <a:cubicBezTo>
                  <a:pt x="594533" y="5378172"/>
                  <a:pt x="569175" y="5376706"/>
                  <a:pt x="522316" y="5365133"/>
                </a:cubicBezTo>
                <a:cubicBezTo>
                  <a:pt x="485699" y="5316148"/>
                  <a:pt x="451396" y="5327743"/>
                  <a:pt x="425051" y="5295085"/>
                </a:cubicBezTo>
                <a:cubicBezTo>
                  <a:pt x="373115" y="5280721"/>
                  <a:pt x="376598" y="5265782"/>
                  <a:pt x="318461" y="5265657"/>
                </a:cubicBezTo>
                <a:lnTo>
                  <a:pt x="266536" y="5232252"/>
                </a:lnTo>
                <a:cubicBezTo>
                  <a:pt x="254867" y="5225616"/>
                  <a:pt x="251642" y="5227516"/>
                  <a:pt x="248444" y="5225838"/>
                </a:cubicBezTo>
                <a:lnTo>
                  <a:pt x="247345" y="5222181"/>
                </a:lnTo>
                <a:lnTo>
                  <a:pt x="237345" y="5217023"/>
                </a:lnTo>
                <a:lnTo>
                  <a:pt x="219603" y="5204977"/>
                </a:lnTo>
                <a:lnTo>
                  <a:pt x="214443" y="5204489"/>
                </a:lnTo>
                <a:lnTo>
                  <a:pt x="184816" y="5189073"/>
                </a:lnTo>
                <a:lnTo>
                  <a:pt x="183534" y="5189699"/>
                </a:lnTo>
                <a:cubicBezTo>
                  <a:pt x="179981" y="5190754"/>
                  <a:pt x="176085" y="5190869"/>
                  <a:pt x="171363" y="5189023"/>
                </a:cubicBezTo>
                <a:cubicBezTo>
                  <a:pt x="165797" y="5204157"/>
                  <a:pt x="163531" y="5192594"/>
                  <a:pt x="150096" y="5185813"/>
                </a:cubicBezTo>
                <a:lnTo>
                  <a:pt x="59253" y="5172817"/>
                </a:lnTo>
                <a:lnTo>
                  <a:pt x="52526" y="5170052"/>
                </a:lnTo>
                <a:lnTo>
                  <a:pt x="52188" y="5170183"/>
                </a:lnTo>
                <a:cubicBezTo>
                  <a:pt x="50293" y="5169980"/>
                  <a:pt x="47917" y="5169219"/>
                  <a:pt x="44687" y="5167637"/>
                </a:cubicBezTo>
                <a:lnTo>
                  <a:pt x="40261" y="5165012"/>
                </a:lnTo>
                <a:lnTo>
                  <a:pt x="27209" y="5159648"/>
                </a:lnTo>
                <a:lnTo>
                  <a:pt x="21368" y="5159036"/>
                </a:lnTo>
                <a:lnTo>
                  <a:pt x="0" y="5158850"/>
                </a:lnTo>
                <a:close/>
              </a:path>
            </a:pathLst>
          </a:cu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C6E18FBF-5112-C7B2-73FE-E5ED23EDAD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593" y="5528566"/>
            <a:ext cx="6931319" cy="752217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600" kern="1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Danke</a:t>
            </a:r>
            <a:r>
              <a:rPr lang="en-US" sz="360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 fü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r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Eure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Aufmerksamkeit</a:t>
            </a:r>
            <a:endParaRPr lang="en-US" sz="3600" kern="12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7" name="Grafik 6" descr="Ein Bild, das Gebäude, draußen, Kamin, Stein enthält.&#10;&#10;Automatisch generierte Beschreibung">
            <a:extLst>
              <a:ext uri="{FF2B5EF4-FFF2-40B4-BE49-F238E27FC236}">
                <a16:creationId xmlns:a16="http://schemas.microsoft.com/office/drawing/2014/main" id="{A80225A2-01DC-4669-4B7A-800826C55E5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9692" b="17595"/>
          <a:stretch/>
        </p:blipFill>
        <p:spPr>
          <a:xfrm>
            <a:off x="-5388" y="10"/>
            <a:ext cx="6169518" cy="5158840"/>
          </a:xfrm>
          <a:custGeom>
            <a:avLst/>
            <a:gdLst/>
            <a:ahLst/>
            <a:cxnLst/>
            <a:rect l="l" t="t" r="r" b="b"/>
            <a:pathLst>
              <a:path w="6096000" h="5158850">
                <a:moveTo>
                  <a:pt x="0" y="0"/>
                </a:moveTo>
                <a:lnTo>
                  <a:pt x="6096000" y="0"/>
                </a:lnTo>
                <a:lnTo>
                  <a:pt x="6096000" y="5158850"/>
                </a:lnTo>
                <a:lnTo>
                  <a:pt x="5957305" y="5157644"/>
                </a:lnTo>
                <a:cubicBezTo>
                  <a:pt x="5920540" y="5151975"/>
                  <a:pt x="5887096" y="5153588"/>
                  <a:pt x="5857259" y="5143603"/>
                </a:cubicBezTo>
                <a:cubicBezTo>
                  <a:pt x="5843335" y="5146861"/>
                  <a:pt x="5830921" y="5147051"/>
                  <a:pt x="5821375" y="5137142"/>
                </a:cubicBezTo>
                <a:cubicBezTo>
                  <a:pt x="5786501" y="5134144"/>
                  <a:pt x="5775399" y="5144200"/>
                  <a:pt x="5755916" y="5131695"/>
                </a:cubicBezTo>
                <a:cubicBezTo>
                  <a:pt x="5732132" y="5146996"/>
                  <a:pt x="5732735" y="5139753"/>
                  <a:pt x="5725007" y="5132964"/>
                </a:cubicBezTo>
                <a:lnTo>
                  <a:pt x="5723810" y="5132374"/>
                </a:lnTo>
                <a:lnTo>
                  <a:pt x="5720531" y="5134578"/>
                </a:lnTo>
                <a:lnTo>
                  <a:pt x="5714795" y="5134902"/>
                </a:lnTo>
                <a:lnTo>
                  <a:pt x="5700142" y="5131655"/>
                </a:lnTo>
                <a:lnTo>
                  <a:pt x="5694799" y="5129754"/>
                </a:lnTo>
                <a:cubicBezTo>
                  <a:pt x="5691058" y="5128696"/>
                  <a:pt x="5688491" y="5128320"/>
                  <a:pt x="5686627" y="5128420"/>
                </a:cubicBezTo>
                <a:lnTo>
                  <a:pt x="5686371" y="5128603"/>
                </a:lnTo>
                <a:lnTo>
                  <a:pt x="5678819" y="5126929"/>
                </a:lnTo>
                <a:cubicBezTo>
                  <a:pt x="5666199" y="5123608"/>
                  <a:pt x="5654035" y="5119908"/>
                  <a:pt x="5642547" y="5116000"/>
                </a:cubicBezTo>
                <a:cubicBezTo>
                  <a:pt x="5629445" y="5126457"/>
                  <a:pt x="5588783" y="5104807"/>
                  <a:pt x="5587979" y="5128480"/>
                </a:cubicBezTo>
                <a:cubicBezTo>
                  <a:pt x="5572317" y="5123886"/>
                  <a:pt x="5564904" y="5112774"/>
                  <a:pt x="5566635" y="5128675"/>
                </a:cubicBezTo>
                <a:cubicBezTo>
                  <a:pt x="5561375" y="5127594"/>
                  <a:pt x="5557787" y="5128327"/>
                  <a:pt x="5554953" y="5129937"/>
                </a:cubicBezTo>
                <a:lnTo>
                  <a:pt x="5554039" y="5130763"/>
                </a:lnTo>
                <a:lnTo>
                  <a:pt x="5514254" y="5120517"/>
                </a:lnTo>
                <a:lnTo>
                  <a:pt x="5492156" y="5111382"/>
                </a:lnTo>
                <a:lnTo>
                  <a:pt x="5480446" y="5107855"/>
                </a:lnTo>
                <a:lnTo>
                  <a:pt x="5477744" y="5104402"/>
                </a:lnTo>
                <a:cubicBezTo>
                  <a:pt x="5474490" y="5102038"/>
                  <a:pt x="5469391" y="5100405"/>
                  <a:pt x="5460150" y="5100442"/>
                </a:cubicBezTo>
                <a:lnTo>
                  <a:pt x="5457901" y="5100914"/>
                </a:lnTo>
                <a:lnTo>
                  <a:pt x="5444243" y="5094201"/>
                </a:lnTo>
                <a:cubicBezTo>
                  <a:pt x="5439994" y="5091441"/>
                  <a:pt x="5436419" y="5088231"/>
                  <a:pt x="5433825" y="5084410"/>
                </a:cubicBezTo>
                <a:cubicBezTo>
                  <a:pt x="5379443" y="5093528"/>
                  <a:pt x="5336110" y="5069767"/>
                  <a:pt x="5280996" y="5063773"/>
                </a:cubicBezTo>
                <a:cubicBezTo>
                  <a:pt x="5250806" y="5055129"/>
                  <a:pt x="5168599" y="5059471"/>
                  <a:pt x="5161582" y="5030966"/>
                </a:cubicBezTo>
                <a:cubicBezTo>
                  <a:pt x="5121870" y="5022662"/>
                  <a:pt x="5095637" y="5020496"/>
                  <a:pt x="5042717" y="5013952"/>
                </a:cubicBezTo>
                <a:cubicBezTo>
                  <a:pt x="4991136" y="4983679"/>
                  <a:pt x="4902283" y="4990567"/>
                  <a:pt x="4840514" y="4970468"/>
                </a:cubicBezTo>
                <a:cubicBezTo>
                  <a:pt x="4799904" y="4987615"/>
                  <a:pt x="4824087" y="4969531"/>
                  <a:pt x="4786778" y="4967817"/>
                </a:cubicBezTo>
                <a:cubicBezTo>
                  <a:pt x="4801901" y="4948343"/>
                  <a:pt x="4739845" y="4972374"/>
                  <a:pt x="4743741" y="4948216"/>
                </a:cubicBezTo>
                <a:cubicBezTo>
                  <a:pt x="4736829" y="4948670"/>
                  <a:pt x="4730010" y="4949869"/>
                  <a:pt x="4723136" y="4951257"/>
                </a:cubicBezTo>
                <a:lnTo>
                  <a:pt x="4719535" y="4951970"/>
                </a:lnTo>
                <a:lnTo>
                  <a:pt x="4706143" y="4950704"/>
                </a:lnTo>
                <a:lnTo>
                  <a:pt x="4701098" y="4955500"/>
                </a:lnTo>
                <a:lnTo>
                  <a:pt x="4680034" y="4957289"/>
                </a:lnTo>
                <a:cubicBezTo>
                  <a:pt x="4672339" y="4957161"/>
                  <a:pt x="4664292" y="4956094"/>
                  <a:pt x="4655741" y="4953520"/>
                </a:cubicBezTo>
                <a:cubicBezTo>
                  <a:pt x="4636359" y="4940479"/>
                  <a:pt x="4599701" y="4946454"/>
                  <a:pt x="4569298" y="4940691"/>
                </a:cubicBezTo>
                <a:lnTo>
                  <a:pt x="4555978" y="4935439"/>
                </a:lnTo>
                <a:lnTo>
                  <a:pt x="4508950" y="4932725"/>
                </a:lnTo>
                <a:cubicBezTo>
                  <a:pt x="4495669" y="4931511"/>
                  <a:pt x="4482007" y="4929765"/>
                  <a:pt x="4467838" y="4927057"/>
                </a:cubicBezTo>
                <a:lnTo>
                  <a:pt x="4441949" y="4920349"/>
                </a:lnTo>
                <a:lnTo>
                  <a:pt x="4394719" y="4912853"/>
                </a:lnTo>
                <a:lnTo>
                  <a:pt x="4356810" y="4916186"/>
                </a:lnTo>
                <a:lnTo>
                  <a:pt x="4222145" y="4920166"/>
                </a:lnTo>
                <a:cubicBezTo>
                  <a:pt x="4202488" y="4924963"/>
                  <a:pt x="4184742" y="4944595"/>
                  <a:pt x="4160481" y="4934555"/>
                </a:cubicBezTo>
                <a:cubicBezTo>
                  <a:pt x="4165854" y="4945670"/>
                  <a:pt x="4131661" y="4931019"/>
                  <a:pt x="4124879" y="4940397"/>
                </a:cubicBezTo>
                <a:cubicBezTo>
                  <a:pt x="4120895" y="4948198"/>
                  <a:pt x="4109593" y="4945570"/>
                  <a:pt x="4100114" y="4947117"/>
                </a:cubicBezTo>
                <a:cubicBezTo>
                  <a:pt x="4091835" y="4954382"/>
                  <a:pt x="4045978" y="4954676"/>
                  <a:pt x="4030957" y="4950944"/>
                </a:cubicBezTo>
                <a:cubicBezTo>
                  <a:pt x="3989825" y="4935537"/>
                  <a:pt x="3946860" y="4963196"/>
                  <a:pt x="3913764" y="4951738"/>
                </a:cubicBezTo>
                <a:cubicBezTo>
                  <a:pt x="3904534" y="4951024"/>
                  <a:pt x="3896577" y="4951663"/>
                  <a:pt x="3889457" y="4953140"/>
                </a:cubicBezTo>
                <a:lnTo>
                  <a:pt x="3871115" y="4959252"/>
                </a:lnTo>
                <a:lnTo>
                  <a:pt x="3869086" y="4964946"/>
                </a:lnTo>
                <a:lnTo>
                  <a:pt x="3856124" y="4966504"/>
                </a:lnTo>
                <a:lnTo>
                  <a:pt x="3835967" y="4975175"/>
                </a:lnTo>
                <a:cubicBezTo>
                  <a:pt x="3826465" y="4950975"/>
                  <a:pt x="3782586" y="4987146"/>
                  <a:pt x="3785910" y="4965148"/>
                </a:cubicBezTo>
                <a:cubicBezTo>
                  <a:pt x="3750785" y="4971249"/>
                  <a:pt x="3699033" y="4952693"/>
                  <a:pt x="3671085" y="4977741"/>
                </a:cubicBezTo>
                <a:cubicBezTo>
                  <a:pt x="3621255" y="4982620"/>
                  <a:pt x="3562637" y="4994206"/>
                  <a:pt x="3486928" y="4994420"/>
                </a:cubicBezTo>
                <a:cubicBezTo>
                  <a:pt x="3446030" y="4994640"/>
                  <a:pt x="3343460" y="4976299"/>
                  <a:pt x="3280956" y="4975036"/>
                </a:cubicBezTo>
                <a:cubicBezTo>
                  <a:pt x="3227193" y="4980695"/>
                  <a:pt x="3256481" y="4973778"/>
                  <a:pt x="3211563" y="4993919"/>
                </a:cubicBezTo>
                <a:cubicBezTo>
                  <a:pt x="3207119" y="4990757"/>
                  <a:pt x="3170070" y="4988394"/>
                  <a:pt x="3164681" y="4986606"/>
                </a:cubicBezTo>
                <a:lnTo>
                  <a:pt x="3127171" y="4979411"/>
                </a:lnTo>
                <a:lnTo>
                  <a:pt x="3096889" y="4976795"/>
                </a:lnTo>
                <a:cubicBezTo>
                  <a:pt x="3088441" y="4978753"/>
                  <a:pt x="3082883" y="4978233"/>
                  <a:pt x="3078620" y="4976620"/>
                </a:cubicBezTo>
                <a:lnTo>
                  <a:pt x="3074275" y="4973840"/>
                </a:lnTo>
                <a:lnTo>
                  <a:pt x="3036436" y="4968613"/>
                </a:lnTo>
                <a:lnTo>
                  <a:pt x="3031995" y="4969990"/>
                </a:lnTo>
                <a:lnTo>
                  <a:pt x="2994028" y="4967956"/>
                </a:lnTo>
                <a:cubicBezTo>
                  <a:pt x="2992299" y="4970105"/>
                  <a:pt x="2989407" y="4971561"/>
                  <a:pt x="2984001" y="4971609"/>
                </a:cubicBezTo>
                <a:cubicBezTo>
                  <a:pt x="2994191" y="4986644"/>
                  <a:pt x="2981386" y="4977427"/>
                  <a:pt x="2964542" y="4976237"/>
                </a:cubicBezTo>
                <a:cubicBezTo>
                  <a:pt x="2976613" y="4999323"/>
                  <a:pt x="2927627" y="4986817"/>
                  <a:pt x="2921274" y="4999668"/>
                </a:cubicBezTo>
                <a:cubicBezTo>
                  <a:pt x="2908629" y="4998274"/>
                  <a:pt x="2895476" y="4997220"/>
                  <a:pt x="2882111" y="4996632"/>
                </a:cubicBezTo>
                <a:lnTo>
                  <a:pt x="2874282" y="4996582"/>
                </a:lnTo>
                <a:cubicBezTo>
                  <a:pt x="2874237" y="4996658"/>
                  <a:pt x="2874193" y="4996735"/>
                  <a:pt x="2874147" y="4996812"/>
                </a:cubicBezTo>
                <a:cubicBezTo>
                  <a:pt x="2872492" y="4997296"/>
                  <a:pt x="2869935" y="4997466"/>
                  <a:pt x="2865932" y="4997221"/>
                </a:cubicBezTo>
                <a:lnTo>
                  <a:pt x="2860008" y="4996489"/>
                </a:lnTo>
                <a:lnTo>
                  <a:pt x="2844819" y="4996392"/>
                </a:lnTo>
                <a:lnTo>
                  <a:pt x="2839735" y="4997900"/>
                </a:lnTo>
                <a:lnTo>
                  <a:pt x="2837922" y="5000718"/>
                </a:lnTo>
                <a:lnTo>
                  <a:pt x="2836507" y="5000394"/>
                </a:lnTo>
                <a:cubicBezTo>
                  <a:pt x="2825749" y="4995427"/>
                  <a:pt x="2822382" y="4988291"/>
                  <a:pt x="2808859" y="5008050"/>
                </a:cubicBezTo>
                <a:cubicBezTo>
                  <a:pt x="2784233" y="4999995"/>
                  <a:pt x="2779499" y="5012041"/>
                  <a:pt x="2745907" y="5016391"/>
                </a:cubicBezTo>
                <a:cubicBezTo>
                  <a:pt x="2731796" y="5008784"/>
                  <a:pt x="2720518" y="5011549"/>
                  <a:pt x="2709519" y="5017601"/>
                </a:cubicBezTo>
                <a:cubicBezTo>
                  <a:pt x="2676766" y="5014138"/>
                  <a:pt x="2646981" y="5022656"/>
                  <a:pt x="2610212" y="5024813"/>
                </a:cubicBezTo>
                <a:cubicBezTo>
                  <a:pt x="2570359" y="5014992"/>
                  <a:pt x="2550109" y="5032793"/>
                  <a:pt x="2510814" y="5035020"/>
                </a:cubicBezTo>
                <a:cubicBezTo>
                  <a:pt x="2476639" y="5017991"/>
                  <a:pt x="2482834" y="5049980"/>
                  <a:pt x="2462736" y="5056754"/>
                </a:cubicBezTo>
                <a:lnTo>
                  <a:pt x="2457050" y="5057379"/>
                </a:lnTo>
                <a:lnTo>
                  <a:pt x="2442184" y="5054901"/>
                </a:lnTo>
                <a:lnTo>
                  <a:pt x="2436703" y="5053277"/>
                </a:lnTo>
                <a:cubicBezTo>
                  <a:pt x="2432888" y="5052418"/>
                  <a:pt x="2430299" y="5052175"/>
                  <a:pt x="2428451" y="5052373"/>
                </a:cubicBezTo>
                <a:lnTo>
                  <a:pt x="2420551" y="5051292"/>
                </a:lnTo>
                <a:cubicBezTo>
                  <a:pt x="2407700" y="5048633"/>
                  <a:pt x="2395274" y="5045570"/>
                  <a:pt x="2383501" y="5042264"/>
                </a:cubicBezTo>
                <a:cubicBezTo>
                  <a:pt x="2362992" y="5043848"/>
                  <a:pt x="2317884" y="5059023"/>
                  <a:pt x="2297493" y="5060796"/>
                </a:cubicBezTo>
                <a:lnTo>
                  <a:pt x="2261156" y="5052905"/>
                </a:lnTo>
                <a:lnTo>
                  <a:pt x="2200581" y="5036274"/>
                </a:lnTo>
                <a:lnTo>
                  <a:pt x="2198380" y="5036861"/>
                </a:lnTo>
                <a:lnTo>
                  <a:pt x="2116066" y="5030866"/>
                </a:lnTo>
                <a:cubicBezTo>
                  <a:pt x="2111600" y="5028328"/>
                  <a:pt x="2059664" y="5017338"/>
                  <a:pt x="2056754" y="5013653"/>
                </a:cubicBezTo>
                <a:cubicBezTo>
                  <a:pt x="2003393" y="5025622"/>
                  <a:pt x="1998298" y="5020073"/>
                  <a:pt x="1942916" y="5016969"/>
                </a:cubicBezTo>
                <a:cubicBezTo>
                  <a:pt x="1882138" y="5005950"/>
                  <a:pt x="1836966" y="4987831"/>
                  <a:pt x="1796717" y="4981610"/>
                </a:cubicBezTo>
                <a:cubicBezTo>
                  <a:pt x="1724075" y="4970499"/>
                  <a:pt x="1636218" y="4947449"/>
                  <a:pt x="1583222" y="4942334"/>
                </a:cubicBezTo>
                <a:cubicBezTo>
                  <a:pt x="1544265" y="4961611"/>
                  <a:pt x="1556109" y="4938719"/>
                  <a:pt x="1518821" y="4938963"/>
                </a:cubicBezTo>
                <a:cubicBezTo>
                  <a:pt x="1497291" y="4936197"/>
                  <a:pt x="1483221" y="4927794"/>
                  <a:pt x="1471837" y="4925740"/>
                </a:cubicBezTo>
                <a:lnTo>
                  <a:pt x="1450515" y="4926642"/>
                </a:lnTo>
                <a:lnTo>
                  <a:pt x="1437078" y="4926078"/>
                </a:lnTo>
                <a:lnTo>
                  <a:pt x="1432462" y="4931139"/>
                </a:lnTo>
                <a:lnTo>
                  <a:pt x="1411645" y="4934032"/>
                </a:lnTo>
                <a:cubicBezTo>
                  <a:pt x="1384856" y="4931153"/>
                  <a:pt x="1306656" y="4918434"/>
                  <a:pt x="1271729" y="4913863"/>
                </a:cubicBezTo>
                <a:cubicBezTo>
                  <a:pt x="1258697" y="4907976"/>
                  <a:pt x="1213546" y="4901042"/>
                  <a:pt x="1202076" y="4906608"/>
                </a:cubicBezTo>
                <a:cubicBezTo>
                  <a:pt x="1192059" y="4906580"/>
                  <a:pt x="1182171" y="4902320"/>
                  <a:pt x="1174670" y="4909064"/>
                </a:cubicBezTo>
                <a:cubicBezTo>
                  <a:pt x="1163701" y="4916862"/>
                  <a:pt x="1136874" y="4897641"/>
                  <a:pt x="1137035" y="4908989"/>
                </a:cubicBezTo>
                <a:cubicBezTo>
                  <a:pt x="1117838" y="4895687"/>
                  <a:pt x="1091386" y="4911450"/>
                  <a:pt x="1069882" y="4912892"/>
                </a:cubicBezTo>
                <a:cubicBezTo>
                  <a:pt x="1055589" y="4900472"/>
                  <a:pt x="1024570" y="4915744"/>
                  <a:pt x="980935" y="4911119"/>
                </a:cubicBezTo>
                <a:cubicBezTo>
                  <a:pt x="947614" y="4906556"/>
                  <a:pt x="913224" y="4897403"/>
                  <a:pt x="869960" y="4885518"/>
                </a:cubicBezTo>
                <a:cubicBezTo>
                  <a:pt x="819114" y="4856727"/>
                  <a:pt x="768074" y="4850663"/>
                  <a:pt x="721345" y="4839806"/>
                </a:cubicBezTo>
                <a:cubicBezTo>
                  <a:pt x="667944" y="4829906"/>
                  <a:pt x="698286" y="4859338"/>
                  <a:pt x="635428" y="4830000"/>
                </a:cubicBezTo>
                <a:cubicBezTo>
                  <a:pt x="626286" y="4837571"/>
                  <a:pt x="617638" y="4836842"/>
                  <a:pt x="604106" y="4830842"/>
                </a:cubicBezTo>
                <a:cubicBezTo>
                  <a:pt x="583276" y="4833091"/>
                  <a:pt x="539859" y="4845979"/>
                  <a:pt x="510451" y="4843485"/>
                </a:cubicBezTo>
                <a:cubicBezTo>
                  <a:pt x="489781" y="4840800"/>
                  <a:pt x="443867" y="4818678"/>
                  <a:pt x="427656" y="4815877"/>
                </a:cubicBezTo>
                <a:cubicBezTo>
                  <a:pt x="424088" y="4817297"/>
                  <a:pt x="419580" y="4820561"/>
                  <a:pt x="413184" y="4826676"/>
                </a:cubicBezTo>
                <a:cubicBezTo>
                  <a:pt x="387673" y="4816699"/>
                  <a:pt x="379855" y="4828170"/>
                  <a:pt x="341772" y="4829671"/>
                </a:cubicBezTo>
                <a:cubicBezTo>
                  <a:pt x="327795" y="4821005"/>
                  <a:pt x="314729" y="4822794"/>
                  <a:pt x="301266" y="4827842"/>
                </a:cubicBezTo>
                <a:cubicBezTo>
                  <a:pt x="265781" y="4821714"/>
                  <a:pt x="231017" y="4827635"/>
                  <a:pt x="189886" y="4826710"/>
                </a:cubicBezTo>
                <a:cubicBezTo>
                  <a:pt x="147910" y="4813727"/>
                  <a:pt x="121702" y="4829584"/>
                  <a:pt x="77762" y="4828518"/>
                </a:cubicBezTo>
                <a:cubicBezTo>
                  <a:pt x="38733" y="4806108"/>
                  <a:pt x="44308" y="4851138"/>
                  <a:pt x="8164" y="4846203"/>
                </a:cubicBezTo>
                <a:lnTo>
                  <a:pt x="0" y="4843648"/>
                </a:lnTo>
                <a:lnTo>
                  <a:pt x="0" y="4080681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7902607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827</Words>
  <Application>Microsoft Office PowerPoint</Application>
  <PresentationFormat>Breitbild</PresentationFormat>
  <Paragraphs>63</Paragraphs>
  <Slides>8</Slides>
  <Notes>8</Notes>
  <HiddenSlides>0</HiddenSlides>
  <MMClips>1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Tw Cen MT</vt:lpstr>
      <vt:lpstr>Office</vt:lpstr>
      <vt:lpstr>FHNW Seminar Soziale Arbeit im Kontext von Katastrophen und Konflikten: Krieg in der Ukraine</vt:lpstr>
      <vt:lpstr>EINDRüCKE TSUNAMI  SRI LANKA – Katastrophe </vt:lpstr>
      <vt:lpstr>PowerPoint-Präsentation</vt:lpstr>
      <vt:lpstr>PowerPoint-Präsentation</vt:lpstr>
      <vt:lpstr>PowerPoint-Präsentation</vt:lpstr>
      <vt:lpstr>PowerPoint-Präsentation</vt:lpstr>
      <vt:lpstr>Potential für Soziale Arbeit </vt:lpstr>
      <vt:lpstr>Danke für Eure Aufmerksamkeit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2022-FS-S5-INTE Interventionen und Entwicklungen im Schwerpunkt</dc:title>
  <dc:creator>Pia Hollenbach</dc:creator>
  <cp:lastModifiedBy>Silvia Bau</cp:lastModifiedBy>
  <cp:revision>26</cp:revision>
  <cp:lastPrinted>2022-03-03T13:47:58Z</cp:lastPrinted>
  <dcterms:created xsi:type="dcterms:W3CDTF">2022-03-02T12:29:25Z</dcterms:created>
  <dcterms:modified xsi:type="dcterms:W3CDTF">2022-05-24T08:14:53Z</dcterms:modified>
</cp:coreProperties>
</file>