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75" r:id="rId2"/>
    <p:sldId id="376" r:id="rId3"/>
    <p:sldId id="423" r:id="rId4"/>
    <p:sldId id="269" r:id="rId5"/>
    <p:sldId id="314" r:id="rId6"/>
    <p:sldId id="270" r:id="rId7"/>
    <p:sldId id="315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C026D4-0912-4A9F-82EE-E671480A2668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343A14-C664-475E-955A-C408481173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329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/>
              <a:t>Immer</a:t>
            </a:r>
            <a:r>
              <a:rPr lang="fr-FR" dirty="0"/>
              <a:t> </a:t>
            </a:r>
            <a:r>
              <a:rPr lang="fr-FR" dirty="0" err="1"/>
              <a:t>sorgen</a:t>
            </a:r>
            <a:r>
              <a:rPr lang="fr-FR" dirty="0"/>
              <a:t> </a:t>
            </a:r>
            <a:r>
              <a:rPr lang="fr-FR" dirty="0" err="1"/>
              <a:t>dafür</a:t>
            </a:r>
            <a:r>
              <a:rPr lang="fr-FR" dirty="0"/>
              <a:t>, </a:t>
            </a:r>
            <a:r>
              <a:rPr lang="fr-FR" dirty="0" err="1"/>
              <a:t>dass</a:t>
            </a:r>
            <a:r>
              <a:rPr lang="fr-FR" dirty="0"/>
              <a:t> die </a:t>
            </a:r>
            <a:r>
              <a:rPr lang="fr-FR" dirty="0" err="1"/>
              <a:t>Schüler</a:t>
            </a:r>
            <a:r>
              <a:rPr lang="fr-FR" dirty="0"/>
              <a:t> mit </a:t>
            </a:r>
            <a:r>
              <a:rPr lang="fr-FR" dirty="0" err="1"/>
              <a:t>einem</a:t>
            </a:r>
            <a:r>
              <a:rPr lang="fr-FR" dirty="0"/>
              <a:t> </a:t>
            </a:r>
            <a:r>
              <a:rPr lang="fr-FR" dirty="0" err="1"/>
              <a:t>Satz</a:t>
            </a:r>
            <a:r>
              <a:rPr lang="fr-FR" dirty="0"/>
              <a:t> </a:t>
            </a:r>
            <a:r>
              <a:rPr lang="fr-FR" dirty="0" err="1"/>
              <a:t>beantworten</a:t>
            </a:r>
            <a:r>
              <a:rPr lang="fr-FR" dirty="0"/>
              <a:t>. </a:t>
            </a:r>
            <a:r>
              <a:rPr lang="fr-FR" dirty="0" err="1"/>
              <a:t>Dazu</a:t>
            </a:r>
            <a:r>
              <a:rPr lang="fr-FR" dirty="0"/>
              <a:t> </a:t>
            </a:r>
            <a:r>
              <a:rPr lang="fr-FR" dirty="0" err="1"/>
              <a:t>benutzen</a:t>
            </a:r>
            <a:r>
              <a:rPr lang="fr-FR" dirty="0"/>
              <a:t> </a:t>
            </a:r>
            <a:r>
              <a:rPr lang="fr-FR" dirty="0" err="1"/>
              <a:t>sie</a:t>
            </a:r>
            <a:r>
              <a:rPr lang="fr-FR" dirty="0"/>
              <a:t> die </a:t>
            </a:r>
            <a:r>
              <a:rPr lang="fr-FR" dirty="0" err="1"/>
              <a:t>Wörter</a:t>
            </a:r>
            <a:r>
              <a:rPr lang="fr-FR" dirty="0"/>
              <a:t> der </a:t>
            </a:r>
            <a:r>
              <a:rPr lang="fr-FR" dirty="0" err="1"/>
              <a:t>Frage</a:t>
            </a:r>
            <a:r>
              <a:rPr lang="fr-FR" dirty="0"/>
              <a:t>.  « Quelle est la planète la plus chaude? »</a:t>
            </a:r>
            <a:r>
              <a:rPr lang="fr-FR" dirty="0">
                <a:sym typeface="Wingdings" panose="05000000000000000000" pitchFamily="2" charset="2"/>
              </a:rPr>
              <a:t> « La planète la plus chaude est…. »</a:t>
            </a:r>
          </a:p>
          <a:p>
            <a:r>
              <a:rPr lang="fr-FR" dirty="0">
                <a:sym typeface="Wingdings" panose="05000000000000000000" pitchFamily="2" charset="2"/>
              </a:rPr>
              <a:t>« Quelle est la planète la plus froide? »  Quelle est la température sur …? »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331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04244F-6B79-FAB7-296D-C13F63F8B6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66D91946-CAE3-4CB3-40E2-DECD5D59FA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D774388-7CC4-0847-320D-A829DBEAAD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46E666-F576-F588-0F57-24FE4954A3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280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Laut </a:t>
            </a:r>
            <a:r>
              <a:rPr lang="fr-FR" dirty="0" err="1"/>
              <a:t>vorlesen</a:t>
            </a:r>
            <a:r>
              <a:rPr lang="fr-FR" dirty="0"/>
              <a:t> </a:t>
            </a:r>
            <a:r>
              <a:rPr lang="fr-FR" dirty="0" err="1"/>
              <a:t>lassen</a:t>
            </a:r>
            <a:r>
              <a:rPr lang="fr-FR" dirty="0"/>
              <a:t>. Die Schüler </a:t>
            </a:r>
            <a:r>
              <a:rPr lang="fr-FR" dirty="0" err="1"/>
              <a:t>benutzen</a:t>
            </a:r>
            <a:r>
              <a:rPr lang="fr-FR" dirty="0"/>
              <a:t> die Überstzungsbox </a:t>
            </a:r>
            <a:r>
              <a:rPr lang="fr-FR" dirty="0" err="1"/>
              <a:t>oder</a:t>
            </a:r>
            <a:r>
              <a:rPr lang="fr-FR" dirty="0"/>
              <a:t> </a:t>
            </a:r>
            <a:r>
              <a:rPr lang="fr-FR" dirty="0" err="1"/>
              <a:t>fragen</a:t>
            </a:r>
            <a:r>
              <a:rPr lang="fr-FR" dirty="0"/>
              <a:t>: </a:t>
            </a:r>
            <a:r>
              <a:rPr lang="fr-FR" b="1" dirty="0"/>
              <a:t>«Comment dit-on … en Français? ». </a:t>
            </a:r>
            <a:r>
              <a:rPr lang="fr-FR" b="0" dirty="0"/>
              <a:t>Die</a:t>
            </a:r>
            <a:r>
              <a:rPr lang="fr-FR" b="1" dirty="0"/>
              <a:t> </a:t>
            </a:r>
            <a:r>
              <a:rPr lang="fr-FR" b="0" dirty="0" err="1"/>
              <a:t>Sonifizierung</a:t>
            </a:r>
            <a:r>
              <a:rPr lang="fr-FR" b="0" dirty="0"/>
              <a:t> </a:t>
            </a:r>
            <a:r>
              <a:rPr lang="fr-FR" b="0" dirty="0" err="1"/>
              <a:t>ist</a:t>
            </a:r>
            <a:r>
              <a:rPr lang="fr-FR" b="0" dirty="0"/>
              <a:t> </a:t>
            </a:r>
            <a:r>
              <a:rPr lang="fr-FR" b="0" dirty="0" err="1"/>
              <a:t>hörbar</a:t>
            </a:r>
            <a:r>
              <a:rPr lang="fr-FR" b="0" dirty="0"/>
              <a:t> mit </a:t>
            </a:r>
            <a:r>
              <a:rPr lang="fr-FR" b="0" dirty="0" err="1"/>
              <a:t>dem</a:t>
            </a:r>
            <a:r>
              <a:rPr lang="fr-FR" b="0" dirty="0"/>
              <a:t> </a:t>
            </a:r>
            <a:r>
              <a:rPr lang="fr-FR" b="0" dirty="0" err="1"/>
              <a:t>Hyperlink</a:t>
            </a:r>
            <a:endParaRPr lang="fr-FR" b="0" dirty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8861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Für die Folien 53 bis 76, kann man im Plenum arbeiten oder die Schüler in Autonomie arbeiten lassen.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Möglich ist auch: Die Schüler präsentieren zu zweit einen Planeten mithilfe der PPT-Präsentation.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de-CH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Falls die Schüler keine Computer haben, können die Folien über die Eigenschaften der Planeten in mehrfacher Ausführung kopiert werden. Im Ordner 4, findet ihr ein PDF-Dokument Namens «Planeten Information zu kopieren»</a:t>
            </a:r>
            <a:endParaRPr lang="fr-F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BB49AB-20A7-4616-9365-6A52332B11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133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92292-4E91-E75C-2A92-013F5E6BD9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EBFE7A-9475-3B6F-E57C-797008FABA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0B2458-D706-E112-6182-BDB25E60B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C8DD4E-0DDD-CFDA-0397-02AD1E769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7FEF55-2C30-A969-A2BA-747921A28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646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D70F60-80AE-5464-36AE-6C9E706C0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EEBA52-EDB5-D021-D87F-C2EFA9241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5E397-AF47-9C19-6FB8-B1B7EAA26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FE64AF-5F17-FACF-3C54-894B4F35C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3BF844-54C4-4AFF-AC64-6BE14E858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3943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F54335-2C74-E8DD-C3AC-20744502C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6880E8-DDC6-70AC-9405-D55690D345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5E0679-6624-A4CA-E073-5C6A28DC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744E83-0B9D-A047-04CC-86EBD533D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09A818-E2D1-754C-CA62-8C1CA2122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770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AF18D-C95E-B993-F55B-D2198F1E5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003873-F8E7-1F14-1767-BACA9114BD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A02869C-ACEF-0141-6D5A-928D518B92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98D5EC-FFE5-0CE9-76A4-2297455DA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DBD737-6B0D-ACD7-8D4D-7E45B9F24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873F8C-A708-252B-F0F8-4577207EE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567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39F4D5-8E56-E8B6-797D-14BFD4D72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54050F-D877-D7B5-AD68-667CB4A9BF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FBC5A1-DF69-A556-04B6-9F293DD425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AE867F0-34DD-2C8E-4C50-2073F3560B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453B9CB-ECC9-5B08-810F-B6A697FB21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56A586B-60DC-BAA3-FCA4-4AC5F89F3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24F42E2-D71D-2BC8-CB0A-CF419A159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C90ED2B-3057-74D1-85C1-C9517F445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4828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441616-B967-7A03-A842-C179B812B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BCB9E1-EADD-FA68-FE48-796728A41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8C6D707-22DB-D42E-3BBC-0ACBDF7F1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AEBCC6-3A52-116F-7B8C-E28D82897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464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B0B8B37-A22F-1773-84FD-AF96B120B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1135044-638F-8590-C10A-7AB01FB7D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A06C172-2C75-54B5-A382-92D791D8A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6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DF64A4-8229-CF86-3D76-36DA3E170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F01783-6B30-08A2-CC46-E858D3E54A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98FF8E0-F247-DF5F-E2E9-0813D8E76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79B84A-8446-8D94-0DE1-4F70C4339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2938BF-2FDB-9893-EC22-1FB41F766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DEAEAB9-F3AF-B827-B95C-C2935EE6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019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FF206D-C22A-EDF8-71A5-202199C0B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6E4BDC4-5E7A-5F09-E095-94D45BD7CD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25E9E0-8B22-EE64-1F3C-E160BF1EC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ECCF47-8C13-E586-7E3A-E5931F9D8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DF16946-489F-501F-D6DB-26AEC56E6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A375C10-A18A-9530-A99E-7FBFD6E59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9251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0DBCC-F675-5560-0F71-906F6EAC0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712D77E-6B7C-FA11-2D9A-888F4B7E3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D180C7-1E03-9BE0-0622-3C8FFCC27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A0EE12-3A7A-0AE7-AEF9-22A74B834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9B484A-DF6B-0D86-2AE0-2F52119D1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867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21DD038-A6E9-25C4-C818-0A68F53E98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2853335-8084-5122-85C0-1BE133890F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6696AD-7F57-636C-090C-DDD271DDB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8E1C0E-D3D6-2C74-C9DA-5C601F412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809F0C-63D8-4114-0909-BD677F8D6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359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69B9670-C688-CD8D-7B69-E87D36837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E6A73D-7F11-5B41-FAEB-AB7A57401B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D0AC9E-886B-A0A3-1C98-895E52AC64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3B0C14-0F98-4DF7-9E8E-6B70A2F0EA46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6D1A4C-4A23-8927-4424-5EBE165DD9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6E0394-97D2-50E7-D3F2-265037E3FA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8A45D7-5EF5-446D-92B2-66BFF5FC12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4368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reddit.com/r/space/comments/9s2m8k/average_temperature_on_the_surface_of_the_planets/?tl=fr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rr4---sn-4g5lznse.googlevideo.com/videoplayback?expire=1787938078&amp;ei=vnCRaorYLp6I9fwP3fTFqQo&amp;ip=85.198.41.174&amp;id=o-AK9zR1CdabEsC9VD-GzxN1PsKdIBak1km1_ontbH_2td&amp;itag=18&amp;source=youtube&amp;requiressl=yes&amp;xpc=EgVo2aDSNQ%3D%3D&amp;rms=au%2Cau&amp;bui=AR3QkAm7eqme4uQlVO7jwLuPRg7MXze2CpDVHI4mkA8G74Eo6nWBQLtqnu7c-zi0wEnpRW2d3MddHHfk&amp;spc=KBGBcic1G_zZvpsZF4tDcMGb21Zz0uDuiBaS2TpsCujemWaOYtish6-5fWmguMZYQ8k&amp;vprv=1&amp;svpuc=1&amp;mime=video%2Fmp4&amp;rqh=1&amp;gir=yes&amp;clen=670802&amp;ratebypass=yes&amp;dur=9.024&amp;lmt=1758159159037167&amp;fexp=51565116,52135441&amp;c=ANDROID&amp;txp=5430534&amp;sparams=expire%2Cei%2Cip%2Cid%2Citag%2Csource%2Crequiressl%2Cxpc%2Cbui%2Cspc%2Cvprv%2Csvpuc%2Cmime%2Crqh%2Cgir%2Cclen%2Cratebypass%2Cdur%2Clmt&amp;sig=AE0s2JYwRgIhAKGJ-YcYpjc-DzAxkul9StluShNy1cAfQs1rwv_XGDX7AiEAtnbE_zzDMzuUPatS4i-EjaZuoShWyv6Y2usc0vfYwWA%3D&amp;redirect_counter=1&amp;rm=sn-ntqyyy7e&amp;rrc=104&amp;req_id=9f0b9a9a865ca3ee&amp;cms_redirect=yes&amp;cps=281&amp;ipbypass=yes&amp;met=1787916484,&amp;mh=1D&amp;mip=2a01:cb10:4a5:ac00:8910:1a0b:79f4:2f0c&amp;mm=31&amp;mn=sn-4g5lznse&amp;ms=au&amp;mt=1787916071&amp;mv=m&amp;mvi=4&amp;pl=48&amp;lsparams=cps,ipbypass,met,mh,mip,mm,mn,ms,mv,mvi,pl,rms&amp;lsig=APaTxxMwRgIhAMo9TVUFn-cwP8aPDOWKUMiue4grC0anfTwZw4U0zJkCAiEAx7FqJHdZ09c14E_leF_1yUTtD3_VpCK_2vw3dLqMg-g%3D" TargetMode="External"/><Relationship Id="rId4" Type="http://schemas.openxmlformats.org/officeDocument/2006/relationships/hyperlink" Target="https://www.asc-csa.gc.ca/images/astronomie/systeme-solaire/mercure-1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lanete.gaia.free.fr/img/as/pla/me/mercure.faille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hGdk49LRB14" TargetMode="External"/><Relationship Id="rId4" Type="http://schemas.openxmlformats.org/officeDocument/2006/relationships/hyperlink" Target="https://assets.science.nasa.gov/dynamicimage/assets/science/cds/general/images/pia00271/PIA00271~large.jpg?w=1920&amp;h=1920&amp;fit=clip&amp;crop=faces%2Cfocalpoint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upload.wikimedia.org/wikipedia/commons/thumb/e/ee/Gula_Mons_3D.jpg/960px-Gula_Mons_3D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84C82FA-2FEF-4794-926B-77FF110DA914}"/>
              </a:ext>
            </a:extLst>
          </p:cNvPr>
          <p:cNvSpPr/>
          <p:nvPr/>
        </p:nvSpPr>
        <p:spPr>
          <a:xfrm>
            <a:off x="1164972" y="1810384"/>
            <a:ext cx="98620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5. NOTRE ETOILE </a:t>
            </a:r>
          </a:p>
          <a:p>
            <a:pPr algn="ctr"/>
            <a:r>
              <a:rPr lang="fr-FR" sz="6600" b="1" dirty="0">
                <a:solidFill>
                  <a:srgbClr val="FFFF00"/>
                </a:solidFill>
              </a:rPr>
              <a:t>LE SOLEIL</a:t>
            </a:r>
          </a:p>
          <a:p>
            <a:pPr algn="ctr"/>
            <a:r>
              <a:rPr lang="fr-FR" sz="6600" b="1" dirty="0">
                <a:solidFill>
                  <a:srgbClr val="FFFF00"/>
                </a:solidFill>
              </a:rPr>
              <a:t>ET SES PLANETES 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DE9587-8AE8-C33B-2A0F-835E19B42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47088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ériphérique, échelle&#10;&#10;Description générée automatiquement">
            <a:extLst>
              <a:ext uri="{FF2B5EF4-FFF2-40B4-BE49-F238E27FC236}">
                <a16:creationId xmlns:a16="http://schemas.microsoft.com/office/drawing/2014/main" id="{17B0C269-B21C-42A6-8565-6792D96BF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101" y="0"/>
            <a:ext cx="3566110" cy="6858000"/>
          </a:xfrm>
          <a:prstGeom prst="rect">
            <a:avLst/>
          </a:prstGeom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277B61B-B3A2-B5F5-9B48-EA9CF2EE2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8145" y="6339724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AB18173-C1B8-519D-A9E2-3E6DDE27CDD8}"/>
              </a:ext>
            </a:extLst>
          </p:cNvPr>
          <p:cNvSpPr txBox="1"/>
          <p:nvPr/>
        </p:nvSpPr>
        <p:spPr>
          <a:xfrm rot="5400000">
            <a:off x="6747493" y="3589714"/>
            <a:ext cx="498143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solidFill>
                  <a:schemeClr val="bg1"/>
                </a:solidFill>
                <a:hlinkClick r:id="rId4"/>
              </a:rPr>
              <a:t>https://www.reddit.com/r/space/comments/9s2m8k/average_temperature_on_the_surface_of_the_planets/?tl=fr</a:t>
            </a:r>
            <a:endParaRPr lang="fr-FR" sz="800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ED86B54-24A5-6287-D7B5-77445B3793B5}"/>
              </a:ext>
            </a:extLst>
          </p:cNvPr>
          <p:cNvSpPr txBox="1"/>
          <p:nvPr/>
        </p:nvSpPr>
        <p:spPr>
          <a:xfrm>
            <a:off x="515229" y="2114043"/>
            <a:ext cx="43172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La température sur les planètes </a:t>
            </a: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du système solaire</a:t>
            </a:r>
          </a:p>
        </p:txBody>
      </p:sp>
    </p:spTree>
    <p:extLst>
      <p:ext uri="{BB962C8B-B14F-4D97-AF65-F5344CB8AC3E}">
        <p14:creationId xmlns:p14="http://schemas.microsoft.com/office/powerpoint/2010/main" val="4566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30541-A837-550E-71F1-47D88BD1A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1A01E336-D95B-0D28-A6DF-41A8C9287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Agbessi:  sources esa, nasa, futura, Youtube, Lamap, Cdp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A0BE968-27FF-1930-4452-CEBDAE43C8CD}"/>
              </a:ext>
            </a:extLst>
          </p:cNvPr>
          <p:cNvSpPr txBox="1"/>
          <p:nvPr/>
        </p:nvSpPr>
        <p:spPr>
          <a:xfrm>
            <a:off x="744442" y="567890"/>
            <a:ext cx="10810567" cy="954107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Nous continuons notre </a:t>
            </a:r>
            <a:r>
              <a:rPr lang="fr-FR" sz="2800" b="1" dirty="0" err="1">
                <a:solidFill>
                  <a:srgbClr val="FFFF00"/>
                </a:solidFill>
              </a:rPr>
              <a:t>Lapbook</a:t>
            </a:r>
            <a:r>
              <a:rPr lang="fr-FR" sz="2800" b="1" dirty="0">
                <a:solidFill>
                  <a:srgbClr val="FFFF00"/>
                </a:solidFill>
              </a:rPr>
              <a:t>. Pour chaque planète,                         nous écrivons des informations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D55C59A-46D3-44E7-7F43-838B0234C347}"/>
              </a:ext>
            </a:extLst>
          </p:cNvPr>
          <p:cNvSpPr txBox="1"/>
          <p:nvPr/>
        </p:nvSpPr>
        <p:spPr>
          <a:xfrm>
            <a:off x="5071242" y="1849104"/>
            <a:ext cx="70471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800" b="1" dirty="0">
                <a:solidFill>
                  <a:srgbClr val="FFFF00"/>
                </a:solidFill>
              </a:rPr>
              <a:t>Sur la page 1, vous écrivez le diamètre, la masse, la rotation, la révolution et la </a:t>
            </a:r>
            <a:r>
              <a:rPr lang="fr-FR" sz="1800" b="1" dirty="0" err="1">
                <a:solidFill>
                  <a:srgbClr val="FFFF00"/>
                </a:solidFill>
              </a:rPr>
              <a:t>tempérture</a:t>
            </a:r>
            <a:r>
              <a:rPr lang="fr-FR" sz="1800" b="1" dirty="0">
                <a:solidFill>
                  <a:srgbClr val="FFFF00"/>
                </a:solidFill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fr-FR" b="1" dirty="0">
                <a:solidFill>
                  <a:srgbClr val="FFFF00"/>
                </a:solidFill>
              </a:rPr>
              <a:t>Sur les pages suivantes, vous écrivez une ou deux caractéristiques.</a:t>
            </a:r>
          </a:p>
        </p:txBody>
      </p:sp>
      <p:pic>
        <p:nvPicPr>
          <p:cNvPr id="10" name="Image 9" descr="Une image contenant texte, Post-it, intérieur, art&#10;&#10;Le contenu généré par l’IA peut être incorrect.">
            <a:extLst>
              <a:ext uri="{FF2B5EF4-FFF2-40B4-BE49-F238E27FC236}">
                <a16:creationId xmlns:a16="http://schemas.microsoft.com/office/drawing/2014/main" id="{1BFD9CB1-DF2D-14D0-CD7B-ADE5EDE5D8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8" r="21111"/>
          <a:stretch>
            <a:fillRect/>
          </a:stretch>
        </p:blipFill>
        <p:spPr>
          <a:xfrm rot="5400000">
            <a:off x="7486378" y="3347465"/>
            <a:ext cx="3001603" cy="2505756"/>
          </a:xfrm>
          <a:prstGeom prst="rect">
            <a:avLst/>
          </a:prstGeom>
        </p:spPr>
      </p:pic>
      <p:pic>
        <p:nvPicPr>
          <p:cNvPr id="7" name="Image 6" descr="Une image contenant texte, Post-it, Produit en papier, papier&#10;&#10;Le contenu généré par l’IA peut être incorrect.">
            <a:extLst>
              <a:ext uri="{FF2B5EF4-FFF2-40B4-BE49-F238E27FC236}">
                <a16:creationId xmlns:a16="http://schemas.microsoft.com/office/drawing/2014/main" id="{44597430-CF0D-E7B5-F2DD-11ABEB314B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56" y="2160450"/>
            <a:ext cx="1697304" cy="3727856"/>
          </a:xfrm>
          <a:prstGeom prst="rect">
            <a:avLst/>
          </a:prstGeom>
        </p:spPr>
      </p:pic>
      <p:pic>
        <p:nvPicPr>
          <p:cNvPr id="11" name="Image 10" descr="Une image contenant texte, écriture manuscrite, livre, Produit en papier&#10;&#10;Le contenu généré par l’IA peut être incorrect.">
            <a:extLst>
              <a:ext uri="{FF2B5EF4-FFF2-40B4-BE49-F238E27FC236}">
                <a16:creationId xmlns:a16="http://schemas.microsoft.com/office/drawing/2014/main" id="{4BCACE06-638F-ADA3-86DE-92354F11D5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941" y="2209800"/>
            <a:ext cx="1911996" cy="3570514"/>
          </a:xfrm>
          <a:prstGeom prst="rect">
            <a:avLst/>
          </a:prstGeom>
        </p:spPr>
      </p:pic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8CF5C84C-EA5F-15DB-560B-457A8BDB8297}"/>
              </a:ext>
            </a:extLst>
          </p:cNvPr>
          <p:cNvCxnSpPr>
            <a:cxnSpLocks/>
          </p:cNvCxnSpPr>
          <p:nvPr/>
        </p:nvCxnSpPr>
        <p:spPr>
          <a:xfrm flipV="1">
            <a:off x="4201886" y="4384878"/>
            <a:ext cx="5716425" cy="30227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Connecteur droit avec flèche 11">
            <a:extLst>
              <a:ext uri="{FF2B5EF4-FFF2-40B4-BE49-F238E27FC236}">
                <a16:creationId xmlns:a16="http://schemas.microsoft.com/office/drawing/2014/main" id="{D843A161-A8D8-C1A1-2305-41FB73DEB8E9}"/>
              </a:ext>
            </a:extLst>
          </p:cNvPr>
          <p:cNvCxnSpPr>
            <a:cxnSpLocks/>
          </p:cNvCxnSpPr>
          <p:nvPr/>
        </p:nvCxnSpPr>
        <p:spPr>
          <a:xfrm>
            <a:off x="2296886" y="3630385"/>
            <a:ext cx="5660571" cy="49928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36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757851" y="201374"/>
            <a:ext cx="488115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 </a:t>
            </a:r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Diamètre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 :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 4878 km</a:t>
            </a:r>
            <a:br>
              <a:rPr lang="fr-FR" sz="2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sz="2400" u="sng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Masse :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  <a:latin typeface="Comic Sans MS" pitchFamily="66" charset="0"/>
              </a:rPr>
              <a:t> 33,02 billions de tonnes</a:t>
            </a:r>
          </a:p>
          <a:p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Rotation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: 176 jours sur Terre</a:t>
            </a:r>
            <a:br>
              <a:rPr lang="fr-FR" sz="2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Révolution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: 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88 jours sur Terre</a:t>
            </a:r>
          </a:p>
          <a:p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Température : 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Entre -175°C et 427°C</a:t>
            </a:r>
            <a:br>
              <a:rPr lang="fr-FR" sz="2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Sondes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 : 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Mariner 10, Messenger, </a:t>
            </a:r>
            <a:r>
              <a:rPr lang="fr-FR" sz="2400" dirty="0" err="1">
                <a:solidFill>
                  <a:schemeClr val="bg1">
                    <a:lumMod val="95000"/>
                  </a:schemeClr>
                </a:solidFill>
              </a:rPr>
              <a:t>Bepicolombo</a:t>
            </a:r>
            <a:endParaRPr lang="fr-FR" sz="2400" dirty="0">
              <a:solidFill>
                <a:schemeClr val="bg1">
                  <a:lumMod val="95000"/>
                </a:schemeClr>
              </a:solidFill>
            </a:endParaRPr>
          </a:p>
          <a:p>
            <a:br>
              <a:rPr lang="fr-FR" sz="2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caractéristiques: 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:</a:t>
            </a:r>
          </a:p>
          <a:p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- Mercure est la planète la plus proche du Soleil.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Elle n’a pas d’atmosphère pour la protéger. 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Sa surface ressemble à celle de la lune avec beaucoup de cratères et des fissures.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2174572" y="201374"/>
            <a:ext cx="265893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solidFill>
                  <a:schemeClr val="bg1">
                    <a:lumMod val="95000"/>
                  </a:schemeClr>
                </a:solidFill>
              </a:rPr>
              <a:t>MERCURE</a:t>
            </a:r>
            <a:r>
              <a:rPr lang="fr-FR" sz="4000" b="1" dirty="0"/>
              <a:t> 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1BC343-FC8B-4432-4DFD-86F650A21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15362" name="Picture 2" descr="Planète Mercure | Agence spatiale canadienne">
            <a:extLst>
              <a:ext uri="{FF2B5EF4-FFF2-40B4-BE49-F238E27FC236}">
                <a16:creationId xmlns:a16="http://schemas.microsoft.com/office/drawing/2014/main" id="{F33AF7E8-DFCE-434C-35BF-7026F01B1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23" y="1062593"/>
            <a:ext cx="4583870" cy="459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10B0C26-2465-616E-FB31-EA95DA643B43}"/>
              </a:ext>
            </a:extLst>
          </p:cNvPr>
          <p:cNvSpPr txBox="1"/>
          <p:nvPr/>
        </p:nvSpPr>
        <p:spPr>
          <a:xfrm>
            <a:off x="1777657" y="5419131"/>
            <a:ext cx="2315001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https://www.asc-csa.gc.ca/images/astronomie/systeme-solaire/mercure-1.png</a:t>
            </a:r>
            <a:endParaRPr lang="fr-FR" sz="500" dirty="0"/>
          </a:p>
        </p:txBody>
      </p:sp>
      <p:sp>
        <p:nvSpPr>
          <p:cNvPr id="7" name="Flèche : droite 6">
            <a:hlinkClick r:id="rId5"/>
            <a:extLst>
              <a:ext uri="{FF2B5EF4-FFF2-40B4-BE49-F238E27FC236}">
                <a16:creationId xmlns:a16="http://schemas.microsoft.com/office/drawing/2014/main" id="{B203C99B-F23C-E82F-E420-ABB9A874D737}"/>
              </a:ext>
            </a:extLst>
          </p:cNvPr>
          <p:cNvSpPr/>
          <p:nvPr/>
        </p:nvSpPr>
        <p:spPr>
          <a:xfrm>
            <a:off x="11353800" y="6165219"/>
            <a:ext cx="478971" cy="321129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0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9639" y="357842"/>
            <a:ext cx="1109272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rgbClr val="FFFF00"/>
                </a:solidFill>
              </a:rPr>
              <a:t>La surface de Mercure ressemble à celle de la lune.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8CABCD6-CDD1-DA87-6E7C-8E673D521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115A1478-F528-EF62-D6EE-4FA0841E9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622" y="1398116"/>
            <a:ext cx="5034754" cy="440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472A1BB-0140-B587-3D20-1E27023251C0}"/>
              </a:ext>
            </a:extLst>
          </p:cNvPr>
          <p:cNvSpPr txBox="1"/>
          <p:nvPr/>
        </p:nvSpPr>
        <p:spPr>
          <a:xfrm>
            <a:off x="5136676" y="5826875"/>
            <a:ext cx="1993467" cy="171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http://planete.gaia.free.fr/img/as/pla/me/mercure.faille.jpg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153476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0" y="428178"/>
            <a:ext cx="586985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Autre nom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 : 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étoile du berger</a:t>
            </a:r>
            <a:br>
              <a:rPr lang="fr-FR" sz="2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Diamètre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 : 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12 104 km</a:t>
            </a:r>
          </a:p>
          <a:p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Masse: 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4, 86 trillions de tonnes</a:t>
            </a:r>
            <a:br>
              <a:rPr lang="fr-FR" sz="2400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Rotation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: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 224 jours terrestres</a:t>
            </a:r>
          </a:p>
          <a:p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Révolution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: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 243  jours terrestres</a:t>
            </a:r>
          </a:p>
          <a:p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Température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 : 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480°C au sol, de jour comme de nuit</a:t>
            </a:r>
          </a:p>
          <a:p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Sondes : </a:t>
            </a:r>
            <a:r>
              <a:rPr lang="fr-FR" sz="2400" dirty="0" err="1">
                <a:solidFill>
                  <a:schemeClr val="bg1">
                    <a:lumMod val="95000"/>
                  </a:schemeClr>
                </a:solidFill>
              </a:rPr>
              <a:t>Venera</a:t>
            </a: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, Pionner Venus I, Magellan</a:t>
            </a:r>
          </a:p>
          <a:p>
            <a:endParaRPr lang="fr-FR" sz="2400" u="sng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 </a:t>
            </a:r>
            <a:r>
              <a:rPr lang="fr-FR" sz="2400" b="1" u="sng" dirty="0">
                <a:solidFill>
                  <a:schemeClr val="bg1">
                    <a:lumMod val="95000"/>
                  </a:schemeClr>
                </a:solidFill>
              </a:rPr>
              <a:t>Caractéristiques</a:t>
            </a:r>
            <a:r>
              <a:rPr lang="fr-FR" sz="2400" u="sng" dirty="0">
                <a:solidFill>
                  <a:schemeClr val="bg1">
                    <a:lumMod val="95000"/>
                  </a:schemeClr>
                </a:solidFill>
              </a:rPr>
              <a:t>: 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Venus Tourne sur elle-même dans le sens opposé des autres planètes. 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Les nuages tournent plus vite que la planète.  Leur rotation est de 4 jours.</a:t>
            </a:r>
          </a:p>
          <a:p>
            <a:pPr marL="342900" indent="-342900">
              <a:buFontTx/>
              <a:buChar char="-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C’est la planète la plus chaude du système solaire.</a:t>
            </a:r>
          </a:p>
        </p:txBody>
      </p:sp>
      <p:sp>
        <p:nvSpPr>
          <p:cNvPr id="5" name="Rectangle 4"/>
          <p:cNvSpPr/>
          <p:nvPr/>
        </p:nvSpPr>
        <p:spPr>
          <a:xfrm>
            <a:off x="1687876" y="428178"/>
            <a:ext cx="18277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solidFill>
                  <a:schemeClr val="bg1">
                    <a:lumMod val="95000"/>
                  </a:schemeClr>
                </a:solidFill>
              </a:rPr>
              <a:t>VENUS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CB13F15-E2C3-1006-B3CB-DC164097B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315" y="6387262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17410" name="Picture 2" descr="Venus appears golden and brown in this image.">
            <a:extLst>
              <a:ext uri="{FF2B5EF4-FFF2-40B4-BE49-F238E27FC236}">
                <a16:creationId xmlns:a16="http://schemas.microsoft.com/office/drawing/2014/main" id="{AC1E5A20-91B5-9342-334E-3765EC88D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28" y="1204835"/>
            <a:ext cx="4817659" cy="4817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80A11014-84E6-736F-93A5-9725E889069D}"/>
              </a:ext>
            </a:extLst>
          </p:cNvPr>
          <p:cNvSpPr txBox="1"/>
          <p:nvPr/>
        </p:nvSpPr>
        <p:spPr>
          <a:xfrm>
            <a:off x="555171" y="5845630"/>
            <a:ext cx="4944877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https://assets.science.nasa.gov/dynamicimage/assets/science/cds/general/images/pia00271/PIA00271~large.jpg?w=1920&amp;h=1920&amp;fit=clip&amp;crop=faces%2Cfocalpoint</a:t>
            </a:r>
            <a:endParaRPr lang="fr-FR" sz="500" dirty="0"/>
          </a:p>
        </p:txBody>
      </p:sp>
      <p:sp>
        <p:nvSpPr>
          <p:cNvPr id="2" name="Flèche : droite 1">
            <a:hlinkClick r:id="rId5"/>
            <a:extLst>
              <a:ext uri="{FF2B5EF4-FFF2-40B4-BE49-F238E27FC236}">
                <a16:creationId xmlns:a16="http://schemas.microsoft.com/office/drawing/2014/main" id="{4314BAC3-BA1D-7580-1F4B-19F361AAD8DF}"/>
              </a:ext>
            </a:extLst>
          </p:cNvPr>
          <p:cNvSpPr/>
          <p:nvPr/>
        </p:nvSpPr>
        <p:spPr>
          <a:xfrm>
            <a:off x="10041775" y="6387262"/>
            <a:ext cx="482138" cy="288175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illustrative de l'article Gula Mons">
            <a:extLst>
              <a:ext uri="{FF2B5EF4-FFF2-40B4-BE49-F238E27FC236}">
                <a16:creationId xmlns:a16="http://schemas.microsoft.com/office/drawing/2014/main" id="{AFA574CF-286A-76D6-6C50-722E38A71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119" y="1392787"/>
            <a:ext cx="6036550" cy="482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301807" y="252427"/>
            <a:ext cx="992171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4000" b="1" dirty="0">
                <a:solidFill>
                  <a:srgbClr val="FFFF00"/>
                </a:solidFill>
              </a:rPr>
              <a:t>Venus est entourée de beaucoup de nuages. A sa surface, on trouve beaucoup de volcans. </a:t>
            </a:r>
          </a:p>
          <a:p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864563-22C5-232B-0B6E-5809AE8A3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45473" y="6492875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E7E10ED-DAA4-A446-0A94-10E6F8BAA435}"/>
              </a:ext>
            </a:extLst>
          </p:cNvPr>
          <p:cNvSpPr txBox="1"/>
          <p:nvPr/>
        </p:nvSpPr>
        <p:spPr>
          <a:xfrm>
            <a:off x="4995081" y="6380101"/>
            <a:ext cx="3036626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https://upload.wikimedia.org/wikipedia/commons/thumb/e/ee/Gula_Mons_3D.jpg/960px-Gula_Mons_3D.jpg</a:t>
            </a:r>
            <a:endParaRPr lang="fr-FR" sz="500" dirty="0"/>
          </a:p>
        </p:txBody>
      </p:sp>
      <p:sp>
        <p:nvSpPr>
          <p:cNvPr id="4" name="ZoneTexte 3"/>
          <p:cNvSpPr txBox="1"/>
          <p:nvPr/>
        </p:nvSpPr>
        <p:spPr>
          <a:xfrm>
            <a:off x="6096000" y="5396459"/>
            <a:ext cx="15993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mont </a:t>
            </a:r>
            <a:r>
              <a:rPr lang="fr-FR" sz="2000" b="1" dirty="0" err="1">
                <a:solidFill>
                  <a:srgbClr val="FFFF00"/>
                </a:solidFill>
              </a:rPr>
              <a:t>Gula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14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697</Words>
  <Application>Microsoft Office PowerPoint</Application>
  <PresentationFormat>Grand écran</PresentationFormat>
  <Paragraphs>52</Paragraphs>
  <Slides>7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Comic Sans MS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15</cp:revision>
  <dcterms:created xsi:type="dcterms:W3CDTF">2026-08-28T11:08:22Z</dcterms:created>
  <dcterms:modified xsi:type="dcterms:W3CDTF">2026-08-28T15:49:21Z</dcterms:modified>
</cp:coreProperties>
</file>