
<file path=[Content_Types].xml><?xml version="1.0" encoding="utf-8"?>
<Types xmlns="http://schemas.openxmlformats.org/package/2006/content-types">
  <Default Extension="gif" ContentType="image/gi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
  </p:notesMasterIdLst>
  <p:sldIdLst>
    <p:sldId id="271" r:id="rId2"/>
    <p:sldId id="405" r:id="rId3"/>
    <p:sldId id="404" r:id="rId4"/>
    <p:sldId id="372" r:id="rId5"/>
    <p:sldId id="370" r:id="rId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7015" autoAdjust="0"/>
    <p:restoredTop sz="94660"/>
  </p:normalViewPr>
  <p:slideViewPr>
    <p:cSldViewPr snapToGrid="0">
      <p:cViewPr varScale="1">
        <p:scale>
          <a:sx n="75" d="100"/>
          <a:sy n="75" d="100"/>
        </p:scale>
        <p:origin x="27" y="330"/>
      </p:cViewPr>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7B08512-4203-45EB-866A-43A238CEFBD4}" type="datetimeFigureOut">
              <a:rPr lang="fr-FR" smtClean="0"/>
              <a:t>28/08/2026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E626FE0-6BF3-4244-9F7D-28E662524C6C}" type="slidenum">
              <a:rPr lang="fr-FR" smtClean="0"/>
              <a:t>‹N°›</a:t>
            </a:fld>
            <a:endParaRPr lang="fr-FR"/>
          </a:p>
        </p:txBody>
      </p:sp>
    </p:spTree>
    <p:extLst>
      <p:ext uri="{BB962C8B-B14F-4D97-AF65-F5344CB8AC3E}">
        <p14:creationId xmlns:p14="http://schemas.microsoft.com/office/powerpoint/2010/main" val="27483070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7E626FE0-6BF3-4244-9F7D-28E662524C6C}" type="slidenum">
              <a:rPr lang="fr-FR" smtClean="0"/>
              <a:t>5</a:t>
            </a:fld>
            <a:endParaRPr lang="fr-FR"/>
          </a:p>
        </p:txBody>
      </p:sp>
    </p:spTree>
    <p:extLst>
      <p:ext uri="{BB962C8B-B14F-4D97-AF65-F5344CB8AC3E}">
        <p14:creationId xmlns:p14="http://schemas.microsoft.com/office/powerpoint/2010/main" val="8510944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D5E3F73-C584-3EFC-E18B-1A41A251C2C6}"/>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0B1A4173-812A-D8E9-0548-65864FE5191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32564B28-F11A-0D45-01FC-6546BEA3B075}"/>
              </a:ext>
            </a:extLst>
          </p:cNvPr>
          <p:cNvSpPr>
            <a:spLocks noGrp="1"/>
          </p:cNvSpPr>
          <p:nvPr>
            <p:ph type="dt" sz="half" idx="10"/>
          </p:nvPr>
        </p:nvSpPr>
        <p:spPr/>
        <p:txBody>
          <a:bodyPr/>
          <a:lstStyle/>
          <a:p>
            <a:fld id="{07054878-6EC7-463F-9304-B4FD91807767}" type="datetimeFigureOut">
              <a:rPr lang="fr-FR" smtClean="0"/>
              <a:t>28/08/2026</a:t>
            </a:fld>
            <a:endParaRPr lang="fr-FR"/>
          </a:p>
        </p:txBody>
      </p:sp>
      <p:sp>
        <p:nvSpPr>
          <p:cNvPr id="5" name="Espace réservé du pied de page 4">
            <a:extLst>
              <a:ext uri="{FF2B5EF4-FFF2-40B4-BE49-F238E27FC236}">
                <a16:creationId xmlns:a16="http://schemas.microsoft.com/office/drawing/2014/main" id="{ABE968B6-B115-3365-D8B2-8A938A1A816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34921DC-6747-CA39-FC4A-2E53F33C1BBB}"/>
              </a:ext>
            </a:extLst>
          </p:cNvPr>
          <p:cNvSpPr>
            <a:spLocks noGrp="1"/>
          </p:cNvSpPr>
          <p:nvPr>
            <p:ph type="sldNum" sz="quarter" idx="12"/>
          </p:nvPr>
        </p:nvSpPr>
        <p:spPr/>
        <p:txBody>
          <a:bodyPr/>
          <a:lstStyle/>
          <a:p>
            <a:fld id="{C458C9FE-71D8-4C07-8D93-B62005766ACA}" type="slidenum">
              <a:rPr lang="fr-FR" smtClean="0"/>
              <a:t>‹N°›</a:t>
            </a:fld>
            <a:endParaRPr lang="fr-FR"/>
          </a:p>
        </p:txBody>
      </p:sp>
    </p:spTree>
    <p:extLst>
      <p:ext uri="{BB962C8B-B14F-4D97-AF65-F5344CB8AC3E}">
        <p14:creationId xmlns:p14="http://schemas.microsoft.com/office/powerpoint/2010/main" val="23254279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F12AF2C-1C2A-1663-0B54-829AE834553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8A7D658D-91D9-365B-E763-3B9DA28D482E}"/>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EFB770E-0ED2-F2D3-A978-64593CA4F8BB}"/>
              </a:ext>
            </a:extLst>
          </p:cNvPr>
          <p:cNvSpPr>
            <a:spLocks noGrp="1"/>
          </p:cNvSpPr>
          <p:nvPr>
            <p:ph type="dt" sz="half" idx="10"/>
          </p:nvPr>
        </p:nvSpPr>
        <p:spPr/>
        <p:txBody>
          <a:bodyPr/>
          <a:lstStyle/>
          <a:p>
            <a:fld id="{07054878-6EC7-463F-9304-B4FD91807767}" type="datetimeFigureOut">
              <a:rPr lang="fr-FR" smtClean="0"/>
              <a:t>28/08/2026</a:t>
            </a:fld>
            <a:endParaRPr lang="fr-FR"/>
          </a:p>
        </p:txBody>
      </p:sp>
      <p:sp>
        <p:nvSpPr>
          <p:cNvPr id="5" name="Espace réservé du pied de page 4">
            <a:extLst>
              <a:ext uri="{FF2B5EF4-FFF2-40B4-BE49-F238E27FC236}">
                <a16:creationId xmlns:a16="http://schemas.microsoft.com/office/drawing/2014/main" id="{ECED40C7-79FC-1295-EC9E-062D4FEE0E5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8A38526-462B-AB64-B4A8-638D9E8CD5EC}"/>
              </a:ext>
            </a:extLst>
          </p:cNvPr>
          <p:cNvSpPr>
            <a:spLocks noGrp="1"/>
          </p:cNvSpPr>
          <p:nvPr>
            <p:ph type="sldNum" sz="quarter" idx="12"/>
          </p:nvPr>
        </p:nvSpPr>
        <p:spPr/>
        <p:txBody>
          <a:bodyPr/>
          <a:lstStyle/>
          <a:p>
            <a:fld id="{C458C9FE-71D8-4C07-8D93-B62005766ACA}" type="slidenum">
              <a:rPr lang="fr-FR" smtClean="0"/>
              <a:t>‹N°›</a:t>
            </a:fld>
            <a:endParaRPr lang="fr-FR"/>
          </a:p>
        </p:txBody>
      </p:sp>
    </p:spTree>
    <p:extLst>
      <p:ext uri="{BB962C8B-B14F-4D97-AF65-F5344CB8AC3E}">
        <p14:creationId xmlns:p14="http://schemas.microsoft.com/office/powerpoint/2010/main" val="17848409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9AD2D7F-520D-1F30-7EA4-5B8FAD0F8D2D}"/>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77963174-3C69-EEC1-A754-6A6BDA4B931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EAE00F35-0E3B-DA87-78EE-D3E40B6E72CD}"/>
              </a:ext>
            </a:extLst>
          </p:cNvPr>
          <p:cNvSpPr>
            <a:spLocks noGrp="1"/>
          </p:cNvSpPr>
          <p:nvPr>
            <p:ph type="dt" sz="half" idx="10"/>
          </p:nvPr>
        </p:nvSpPr>
        <p:spPr/>
        <p:txBody>
          <a:bodyPr/>
          <a:lstStyle/>
          <a:p>
            <a:fld id="{07054878-6EC7-463F-9304-B4FD91807767}" type="datetimeFigureOut">
              <a:rPr lang="fr-FR" smtClean="0"/>
              <a:t>28/08/2026</a:t>
            </a:fld>
            <a:endParaRPr lang="fr-FR"/>
          </a:p>
        </p:txBody>
      </p:sp>
      <p:sp>
        <p:nvSpPr>
          <p:cNvPr id="5" name="Espace réservé du pied de page 4">
            <a:extLst>
              <a:ext uri="{FF2B5EF4-FFF2-40B4-BE49-F238E27FC236}">
                <a16:creationId xmlns:a16="http://schemas.microsoft.com/office/drawing/2014/main" id="{B1958A5F-C6A6-D1E0-F8FE-F4D4E4B8F5C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A125179-C1BE-0E1C-9E42-BC88C9A804EF}"/>
              </a:ext>
            </a:extLst>
          </p:cNvPr>
          <p:cNvSpPr>
            <a:spLocks noGrp="1"/>
          </p:cNvSpPr>
          <p:nvPr>
            <p:ph type="sldNum" sz="quarter" idx="12"/>
          </p:nvPr>
        </p:nvSpPr>
        <p:spPr/>
        <p:txBody>
          <a:bodyPr/>
          <a:lstStyle/>
          <a:p>
            <a:fld id="{C458C9FE-71D8-4C07-8D93-B62005766ACA}" type="slidenum">
              <a:rPr lang="fr-FR" smtClean="0"/>
              <a:t>‹N°›</a:t>
            </a:fld>
            <a:endParaRPr lang="fr-FR"/>
          </a:p>
        </p:txBody>
      </p:sp>
    </p:spTree>
    <p:extLst>
      <p:ext uri="{BB962C8B-B14F-4D97-AF65-F5344CB8AC3E}">
        <p14:creationId xmlns:p14="http://schemas.microsoft.com/office/powerpoint/2010/main" val="34399815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A5D5FDD-07D2-F3AF-A761-0EE2C73CCDAF}"/>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C4E04B5-0F79-AA03-8726-085576D79963}"/>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9545FA9E-13E6-EBC0-50C0-5A0F4899D96A}"/>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7631EDFC-83DC-8D31-47C7-B117D502727E}"/>
              </a:ext>
            </a:extLst>
          </p:cNvPr>
          <p:cNvSpPr>
            <a:spLocks noGrp="1"/>
          </p:cNvSpPr>
          <p:nvPr>
            <p:ph type="dt" sz="half" idx="10"/>
          </p:nvPr>
        </p:nvSpPr>
        <p:spPr/>
        <p:txBody>
          <a:bodyPr/>
          <a:lstStyle/>
          <a:p>
            <a:fld id="{07054878-6EC7-463F-9304-B4FD91807767}" type="datetimeFigureOut">
              <a:rPr lang="fr-FR" smtClean="0"/>
              <a:t>28/08/2026</a:t>
            </a:fld>
            <a:endParaRPr lang="fr-FR"/>
          </a:p>
        </p:txBody>
      </p:sp>
      <p:sp>
        <p:nvSpPr>
          <p:cNvPr id="6" name="Espace réservé du pied de page 5">
            <a:extLst>
              <a:ext uri="{FF2B5EF4-FFF2-40B4-BE49-F238E27FC236}">
                <a16:creationId xmlns:a16="http://schemas.microsoft.com/office/drawing/2014/main" id="{A67DB6DD-18B4-635A-9CCE-3FD561D7FA2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334A966-1DAF-6529-ECE9-C395F4F9A6EE}"/>
              </a:ext>
            </a:extLst>
          </p:cNvPr>
          <p:cNvSpPr>
            <a:spLocks noGrp="1"/>
          </p:cNvSpPr>
          <p:nvPr>
            <p:ph type="sldNum" sz="quarter" idx="12"/>
          </p:nvPr>
        </p:nvSpPr>
        <p:spPr/>
        <p:txBody>
          <a:bodyPr/>
          <a:lstStyle/>
          <a:p>
            <a:fld id="{C458C9FE-71D8-4C07-8D93-B62005766ACA}" type="slidenum">
              <a:rPr lang="fr-FR" smtClean="0"/>
              <a:t>‹N°›</a:t>
            </a:fld>
            <a:endParaRPr lang="fr-FR"/>
          </a:p>
        </p:txBody>
      </p:sp>
    </p:spTree>
    <p:extLst>
      <p:ext uri="{BB962C8B-B14F-4D97-AF65-F5344CB8AC3E}">
        <p14:creationId xmlns:p14="http://schemas.microsoft.com/office/powerpoint/2010/main" val="27262165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EE058E0-4E52-12E4-B63F-C2EA46E6B514}"/>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CA744259-6F22-5383-D8C1-B0A84B54931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CE6AC1AD-942B-5455-66B4-9A456347E252}"/>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CCA8B914-D46D-AE7F-7BC8-EF5A09AFC24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8089690E-6D8A-2F1E-B5A4-7534601E6912}"/>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F314F2D-D711-8E23-9A0F-0EC64494F924}"/>
              </a:ext>
            </a:extLst>
          </p:cNvPr>
          <p:cNvSpPr>
            <a:spLocks noGrp="1"/>
          </p:cNvSpPr>
          <p:nvPr>
            <p:ph type="dt" sz="half" idx="10"/>
          </p:nvPr>
        </p:nvSpPr>
        <p:spPr/>
        <p:txBody>
          <a:bodyPr/>
          <a:lstStyle/>
          <a:p>
            <a:fld id="{07054878-6EC7-463F-9304-B4FD91807767}" type="datetimeFigureOut">
              <a:rPr lang="fr-FR" smtClean="0"/>
              <a:t>28/08/2026</a:t>
            </a:fld>
            <a:endParaRPr lang="fr-FR"/>
          </a:p>
        </p:txBody>
      </p:sp>
      <p:sp>
        <p:nvSpPr>
          <p:cNvPr id="8" name="Espace réservé du pied de page 7">
            <a:extLst>
              <a:ext uri="{FF2B5EF4-FFF2-40B4-BE49-F238E27FC236}">
                <a16:creationId xmlns:a16="http://schemas.microsoft.com/office/drawing/2014/main" id="{3D675FA1-33B6-CDD1-5DBE-E746181B0980}"/>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0E445905-AE51-366D-5E7E-6F746BF439CD}"/>
              </a:ext>
            </a:extLst>
          </p:cNvPr>
          <p:cNvSpPr>
            <a:spLocks noGrp="1"/>
          </p:cNvSpPr>
          <p:nvPr>
            <p:ph type="sldNum" sz="quarter" idx="12"/>
          </p:nvPr>
        </p:nvSpPr>
        <p:spPr/>
        <p:txBody>
          <a:bodyPr/>
          <a:lstStyle/>
          <a:p>
            <a:fld id="{C458C9FE-71D8-4C07-8D93-B62005766ACA}" type="slidenum">
              <a:rPr lang="fr-FR" smtClean="0"/>
              <a:t>‹N°›</a:t>
            </a:fld>
            <a:endParaRPr lang="fr-FR"/>
          </a:p>
        </p:txBody>
      </p:sp>
    </p:spTree>
    <p:extLst>
      <p:ext uri="{BB962C8B-B14F-4D97-AF65-F5344CB8AC3E}">
        <p14:creationId xmlns:p14="http://schemas.microsoft.com/office/powerpoint/2010/main" val="25773848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CF5CED9-1FA9-9E79-1244-5E0CCA962995}"/>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4E3452C3-FC97-F2EC-2E02-4E866CEC1A4E}"/>
              </a:ext>
            </a:extLst>
          </p:cNvPr>
          <p:cNvSpPr>
            <a:spLocks noGrp="1"/>
          </p:cNvSpPr>
          <p:nvPr>
            <p:ph type="dt" sz="half" idx="10"/>
          </p:nvPr>
        </p:nvSpPr>
        <p:spPr/>
        <p:txBody>
          <a:bodyPr/>
          <a:lstStyle/>
          <a:p>
            <a:fld id="{07054878-6EC7-463F-9304-B4FD91807767}" type="datetimeFigureOut">
              <a:rPr lang="fr-FR" smtClean="0"/>
              <a:t>28/08/2026</a:t>
            </a:fld>
            <a:endParaRPr lang="fr-FR"/>
          </a:p>
        </p:txBody>
      </p:sp>
      <p:sp>
        <p:nvSpPr>
          <p:cNvPr id="4" name="Espace réservé du pied de page 3">
            <a:extLst>
              <a:ext uri="{FF2B5EF4-FFF2-40B4-BE49-F238E27FC236}">
                <a16:creationId xmlns:a16="http://schemas.microsoft.com/office/drawing/2014/main" id="{847F3949-657D-0E41-AD99-D84CDE0F28AE}"/>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BEE3FE1C-EF6A-B7F0-956E-00B17BD249B8}"/>
              </a:ext>
            </a:extLst>
          </p:cNvPr>
          <p:cNvSpPr>
            <a:spLocks noGrp="1"/>
          </p:cNvSpPr>
          <p:nvPr>
            <p:ph type="sldNum" sz="quarter" idx="12"/>
          </p:nvPr>
        </p:nvSpPr>
        <p:spPr/>
        <p:txBody>
          <a:bodyPr/>
          <a:lstStyle/>
          <a:p>
            <a:fld id="{C458C9FE-71D8-4C07-8D93-B62005766ACA}" type="slidenum">
              <a:rPr lang="fr-FR" smtClean="0"/>
              <a:t>‹N°›</a:t>
            </a:fld>
            <a:endParaRPr lang="fr-FR"/>
          </a:p>
        </p:txBody>
      </p:sp>
    </p:spTree>
    <p:extLst>
      <p:ext uri="{BB962C8B-B14F-4D97-AF65-F5344CB8AC3E}">
        <p14:creationId xmlns:p14="http://schemas.microsoft.com/office/powerpoint/2010/main" val="41615860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48DF7401-2153-D760-47D3-1348217C45D9}"/>
              </a:ext>
            </a:extLst>
          </p:cNvPr>
          <p:cNvSpPr>
            <a:spLocks noGrp="1"/>
          </p:cNvSpPr>
          <p:nvPr>
            <p:ph type="dt" sz="half" idx="10"/>
          </p:nvPr>
        </p:nvSpPr>
        <p:spPr/>
        <p:txBody>
          <a:bodyPr/>
          <a:lstStyle/>
          <a:p>
            <a:fld id="{07054878-6EC7-463F-9304-B4FD91807767}" type="datetimeFigureOut">
              <a:rPr lang="fr-FR" smtClean="0"/>
              <a:t>28/08/2026</a:t>
            </a:fld>
            <a:endParaRPr lang="fr-FR"/>
          </a:p>
        </p:txBody>
      </p:sp>
      <p:sp>
        <p:nvSpPr>
          <p:cNvPr id="3" name="Espace réservé du pied de page 2">
            <a:extLst>
              <a:ext uri="{FF2B5EF4-FFF2-40B4-BE49-F238E27FC236}">
                <a16:creationId xmlns:a16="http://schemas.microsoft.com/office/drawing/2014/main" id="{9FD0713C-3F11-D5DA-2415-48092B428336}"/>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B6B5C806-721E-09C3-C1B6-E4538E115B82}"/>
              </a:ext>
            </a:extLst>
          </p:cNvPr>
          <p:cNvSpPr>
            <a:spLocks noGrp="1"/>
          </p:cNvSpPr>
          <p:nvPr>
            <p:ph type="sldNum" sz="quarter" idx="12"/>
          </p:nvPr>
        </p:nvSpPr>
        <p:spPr/>
        <p:txBody>
          <a:bodyPr/>
          <a:lstStyle/>
          <a:p>
            <a:fld id="{C458C9FE-71D8-4C07-8D93-B62005766ACA}" type="slidenum">
              <a:rPr lang="fr-FR" smtClean="0"/>
              <a:t>‹N°›</a:t>
            </a:fld>
            <a:endParaRPr lang="fr-FR"/>
          </a:p>
        </p:txBody>
      </p:sp>
    </p:spTree>
    <p:extLst>
      <p:ext uri="{BB962C8B-B14F-4D97-AF65-F5344CB8AC3E}">
        <p14:creationId xmlns:p14="http://schemas.microsoft.com/office/powerpoint/2010/main" val="25013068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6151EB7-BC0A-E5B1-451F-635A7A5FA880}"/>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A008565E-7A34-B781-BE20-6495EC31FC4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33EF73D4-11F8-4A0F-8B37-39841EE41C6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3F25CA10-57BF-C37A-631F-A8056C99ACDD}"/>
              </a:ext>
            </a:extLst>
          </p:cNvPr>
          <p:cNvSpPr>
            <a:spLocks noGrp="1"/>
          </p:cNvSpPr>
          <p:nvPr>
            <p:ph type="dt" sz="half" idx="10"/>
          </p:nvPr>
        </p:nvSpPr>
        <p:spPr/>
        <p:txBody>
          <a:bodyPr/>
          <a:lstStyle/>
          <a:p>
            <a:fld id="{07054878-6EC7-463F-9304-B4FD91807767}" type="datetimeFigureOut">
              <a:rPr lang="fr-FR" smtClean="0"/>
              <a:t>28/08/2026</a:t>
            </a:fld>
            <a:endParaRPr lang="fr-FR"/>
          </a:p>
        </p:txBody>
      </p:sp>
      <p:sp>
        <p:nvSpPr>
          <p:cNvPr id="6" name="Espace réservé du pied de page 5">
            <a:extLst>
              <a:ext uri="{FF2B5EF4-FFF2-40B4-BE49-F238E27FC236}">
                <a16:creationId xmlns:a16="http://schemas.microsoft.com/office/drawing/2014/main" id="{0170603D-78C6-78A5-B0F9-0D44CAEB9E9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5460F80-0CE7-F928-6961-E8B46A02F8B8}"/>
              </a:ext>
            </a:extLst>
          </p:cNvPr>
          <p:cNvSpPr>
            <a:spLocks noGrp="1"/>
          </p:cNvSpPr>
          <p:nvPr>
            <p:ph type="sldNum" sz="quarter" idx="12"/>
          </p:nvPr>
        </p:nvSpPr>
        <p:spPr/>
        <p:txBody>
          <a:bodyPr/>
          <a:lstStyle/>
          <a:p>
            <a:fld id="{C458C9FE-71D8-4C07-8D93-B62005766ACA}" type="slidenum">
              <a:rPr lang="fr-FR" smtClean="0"/>
              <a:t>‹N°›</a:t>
            </a:fld>
            <a:endParaRPr lang="fr-FR"/>
          </a:p>
        </p:txBody>
      </p:sp>
    </p:spTree>
    <p:extLst>
      <p:ext uri="{BB962C8B-B14F-4D97-AF65-F5344CB8AC3E}">
        <p14:creationId xmlns:p14="http://schemas.microsoft.com/office/powerpoint/2010/main" val="13690274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868BBD4-8B8E-EEC2-48FE-54A4028CF1F9}"/>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E0EFADEE-6FD5-C617-72C3-1EDC4172BEB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9BB18533-ECD8-E30B-455F-97D077530D4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B6C12368-2672-0F67-36BA-FE8B1F7921C6}"/>
              </a:ext>
            </a:extLst>
          </p:cNvPr>
          <p:cNvSpPr>
            <a:spLocks noGrp="1"/>
          </p:cNvSpPr>
          <p:nvPr>
            <p:ph type="dt" sz="half" idx="10"/>
          </p:nvPr>
        </p:nvSpPr>
        <p:spPr/>
        <p:txBody>
          <a:bodyPr/>
          <a:lstStyle/>
          <a:p>
            <a:fld id="{07054878-6EC7-463F-9304-B4FD91807767}" type="datetimeFigureOut">
              <a:rPr lang="fr-FR" smtClean="0"/>
              <a:t>28/08/2026</a:t>
            </a:fld>
            <a:endParaRPr lang="fr-FR"/>
          </a:p>
        </p:txBody>
      </p:sp>
      <p:sp>
        <p:nvSpPr>
          <p:cNvPr id="6" name="Espace réservé du pied de page 5">
            <a:extLst>
              <a:ext uri="{FF2B5EF4-FFF2-40B4-BE49-F238E27FC236}">
                <a16:creationId xmlns:a16="http://schemas.microsoft.com/office/drawing/2014/main" id="{CE6364A2-E5F2-70DF-C956-AFE3755B477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AC1C37A-74D0-3AEF-4BD9-F669A0C113EE}"/>
              </a:ext>
            </a:extLst>
          </p:cNvPr>
          <p:cNvSpPr>
            <a:spLocks noGrp="1"/>
          </p:cNvSpPr>
          <p:nvPr>
            <p:ph type="sldNum" sz="quarter" idx="12"/>
          </p:nvPr>
        </p:nvSpPr>
        <p:spPr/>
        <p:txBody>
          <a:bodyPr/>
          <a:lstStyle/>
          <a:p>
            <a:fld id="{C458C9FE-71D8-4C07-8D93-B62005766ACA}" type="slidenum">
              <a:rPr lang="fr-FR" smtClean="0"/>
              <a:t>‹N°›</a:t>
            </a:fld>
            <a:endParaRPr lang="fr-FR"/>
          </a:p>
        </p:txBody>
      </p:sp>
    </p:spTree>
    <p:extLst>
      <p:ext uri="{BB962C8B-B14F-4D97-AF65-F5344CB8AC3E}">
        <p14:creationId xmlns:p14="http://schemas.microsoft.com/office/powerpoint/2010/main" val="1873114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E496C33-378C-D7CD-6CED-48480085F1C1}"/>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87647622-84A9-541A-E6D2-53229E6D82B1}"/>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B3D8BDA-1B7F-1A1A-6673-4F9A3B924BF8}"/>
              </a:ext>
            </a:extLst>
          </p:cNvPr>
          <p:cNvSpPr>
            <a:spLocks noGrp="1"/>
          </p:cNvSpPr>
          <p:nvPr>
            <p:ph type="dt" sz="half" idx="10"/>
          </p:nvPr>
        </p:nvSpPr>
        <p:spPr/>
        <p:txBody>
          <a:bodyPr/>
          <a:lstStyle/>
          <a:p>
            <a:fld id="{07054878-6EC7-463F-9304-B4FD91807767}" type="datetimeFigureOut">
              <a:rPr lang="fr-FR" smtClean="0"/>
              <a:t>28/08/2026</a:t>
            </a:fld>
            <a:endParaRPr lang="fr-FR"/>
          </a:p>
        </p:txBody>
      </p:sp>
      <p:sp>
        <p:nvSpPr>
          <p:cNvPr id="5" name="Espace réservé du pied de page 4">
            <a:extLst>
              <a:ext uri="{FF2B5EF4-FFF2-40B4-BE49-F238E27FC236}">
                <a16:creationId xmlns:a16="http://schemas.microsoft.com/office/drawing/2014/main" id="{A75E364C-4414-8DE7-A103-3BB067EB5FA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176D3D9-F81E-FB61-BB6B-B8BAF4AFE026}"/>
              </a:ext>
            </a:extLst>
          </p:cNvPr>
          <p:cNvSpPr>
            <a:spLocks noGrp="1"/>
          </p:cNvSpPr>
          <p:nvPr>
            <p:ph type="sldNum" sz="quarter" idx="12"/>
          </p:nvPr>
        </p:nvSpPr>
        <p:spPr/>
        <p:txBody>
          <a:bodyPr/>
          <a:lstStyle/>
          <a:p>
            <a:fld id="{C458C9FE-71D8-4C07-8D93-B62005766ACA}" type="slidenum">
              <a:rPr lang="fr-FR" smtClean="0"/>
              <a:t>‹N°›</a:t>
            </a:fld>
            <a:endParaRPr lang="fr-FR"/>
          </a:p>
        </p:txBody>
      </p:sp>
    </p:spTree>
    <p:extLst>
      <p:ext uri="{BB962C8B-B14F-4D97-AF65-F5344CB8AC3E}">
        <p14:creationId xmlns:p14="http://schemas.microsoft.com/office/powerpoint/2010/main" val="38444107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1C82D3EF-B4EC-9992-2EA4-E44E32701798}"/>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897A4BD5-CC2B-6F49-79B6-9CF201445A86}"/>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04FC462-BAD2-ED6C-98A6-FFAC2F34A5E6}"/>
              </a:ext>
            </a:extLst>
          </p:cNvPr>
          <p:cNvSpPr>
            <a:spLocks noGrp="1"/>
          </p:cNvSpPr>
          <p:nvPr>
            <p:ph type="dt" sz="half" idx="10"/>
          </p:nvPr>
        </p:nvSpPr>
        <p:spPr/>
        <p:txBody>
          <a:bodyPr/>
          <a:lstStyle/>
          <a:p>
            <a:fld id="{07054878-6EC7-463F-9304-B4FD91807767}" type="datetimeFigureOut">
              <a:rPr lang="fr-FR" smtClean="0"/>
              <a:t>28/08/2026</a:t>
            </a:fld>
            <a:endParaRPr lang="fr-FR"/>
          </a:p>
        </p:txBody>
      </p:sp>
      <p:sp>
        <p:nvSpPr>
          <p:cNvPr id="5" name="Espace réservé du pied de page 4">
            <a:extLst>
              <a:ext uri="{FF2B5EF4-FFF2-40B4-BE49-F238E27FC236}">
                <a16:creationId xmlns:a16="http://schemas.microsoft.com/office/drawing/2014/main" id="{9FA41B48-6343-9EC5-0969-52EC8FDE991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D61BB81-338C-40DA-1A7E-6B1517AB8AE0}"/>
              </a:ext>
            </a:extLst>
          </p:cNvPr>
          <p:cNvSpPr>
            <a:spLocks noGrp="1"/>
          </p:cNvSpPr>
          <p:nvPr>
            <p:ph type="sldNum" sz="quarter" idx="12"/>
          </p:nvPr>
        </p:nvSpPr>
        <p:spPr/>
        <p:txBody>
          <a:bodyPr/>
          <a:lstStyle/>
          <a:p>
            <a:fld id="{C458C9FE-71D8-4C07-8D93-B62005766ACA}" type="slidenum">
              <a:rPr lang="fr-FR" smtClean="0"/>
              <a:t>‹N°›</a:t>
            </a:fld>
            <a:endParaRPr lang="fr-FR"/>
          </a:p>
        </p:txBody>
      </p:sp>
    </p:spTree>
    <p:extLst>
      <p:ext uri="{BB962C8B-B14F-4D97-AF65-F5344CB8AC3E}">
        <p14:creationId xmlns:p14="http://schemas.microsoft.com/office/powerpoint/2010/main" val="4570579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14B3E9C8-E292-D91F-1D21-FE9DA9B8C5A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B1E19A4E-7B72-35C6-F455-6BD0602F1E9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B8941BD-15FB-9322-FD47-FB29E9CF81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07054878-6EC7-463F-9304-B4FD91807767}" type="datetimeFigureOut">
              <a:rPr lang="fr-FR" smtClean="0"/>
              <a:t>28/08/2026</a:t>
            </a:fld>
            <a:endParaRPr lang="fr-FR"/>
          </a:p>
        </p:txBody>
      </p:sp>
      <p:sp>
        <p:nvSpPr>
          <p:cNvPr id="5" name="Espace réservé du pied de page 4">
            <a:extLst>
              <a:ext uri="{FF2B5EF4-FFF2-40B4-BE49-F238E27FC236}">
                <a16:creationId xmlns:a16="http://schemas.microsoft.com/office/drawing/2014/main" id="{575B3032-D2EF-A43F-D7F4-14413ED7FC6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38F80139-7A3B-69AB-4348-52320CED943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C458C9FE-71D8-4C07-8D93-B62005766ACA}" type="slidenum">
              <a:rPr lang="fr-FR" smtClean="0"/>
              <a:t>‹N°›</a:t>
            </a:fld>
            <a:endParaRPr lang="fr-FR"/>
          </a:p>
        </p:txBody>
      </p:sp>
    </p:spTree>
    <p:extLst>
      <p:ext uri="{BB962C8B-B14F-4D97-AF65-F5344CB8AC3E}">
        <p14:creationId xmlns:p14="http://schemas.microsoft.com/office/powerpoint/2010/main" val="40066564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esa.int/var/esa/storage/images/esa_multimedia/images/2000/10/meteosat-2_earth_image/9220246-5-eng-GB/Meteosat-2_Earth_image_pillars.jpg" TargetMode="External"/><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hyperlink" Target="https://i.ytimg.com/vi/07StmrA2Ohk/hqdefault.jpg" TargetMode="External"/><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hyperlink" Target="https://cdn8.futura-sciences.com/a1280/images/atmosphere.jpg" TargetMode="External"/><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hyperlink" Target="https://i.gifer.com/E09I.mp4" TargetMode="External"/><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hyperlink" Target="http://murakami.free.fr/SpaceInvaders/Images/Atmosphere-strates.gi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562330" y="1708013"/>
            <a:ext cx="4963464" cy="3416320"/>
          </a:xfrm>
          <a:prstGeom prst="rect">
            <a:avLst/>
          </a:prstGeom>
        </p:spPr>
        <p:txBody>
          <a:bodyPr wrap="square">
            <a:spAutoFit/>
          </a:bodyPr>
          <a:lstStyle/>
          <a:p>
            <a:r>
              <a:rPr lang="fr-FR" sz="2400" b="1" dirty="0">
                <a:solidFill>
                  <a:schemeClr val="bg1"/>
                </a:solidFill>
              </a:rPr>
              <a:t>Taille</a:t>
            </a:r>
            <a:r>
              <a:rPr lang="fr-FR" sz="2400" dirty="0">
                <a:solidFill>
                  <a:schemeClr val="bg1"/>
                </a:solidFill>
              </a:rPr>
              <a:t> : 12742 km de diamètre</a:t>
            </a:r>
          </a:p>
          <a:p>
            <a:r>
              <a:rPr lang="fr-FR" sz="2400" b="1" u="sng" dirty="0">
                <a:solidFill>
                  <a:schemeClr val="bg1"/>
                </a:solidFill>
                <a:effectLst>
                  <a:outerShdw blurRad="38100" dist="38100" dir="2700000" algn="tl">
                    <a:srgbClr val="000000">
                      <a:alpha val="43137"/>
                    </a:srgbClr>
                  </a:outerShdw>
                </a:effectLst>
              </a:rPr>
              <a:t>Masse : </a:t>
            </a:r>
            <a:r>
              <a:rPr lang="fr-FR" sz="2400" dirty="0">
                <a:solidFill>
                  <a:schemeClr val="bg1"/>
                </a:solidFill>
              </a:rPr>
              <a:t>5,98 trillions de tonnes</a:t>
            </a:r>
          </a:p>
          <a:p>
            <a:r>
              <a:rPr lang="fr-FR" sz="2400" b="1" u="sng" dirty="0">
                <a:solidFill>
                  <a:schemeClr val="bg1"/>
                </a:solidFill>
              </a:rPr>
              <a:t>Température moyenne: </a:t>
            </a:r>
            <a:r>
              <a:rPr lang="fr-FR" sz="2400" dirty="0">
                <a:solidFill>
                  <a:schemeClr val="bg1"/>
                </a:solidFill>
              </a:rPr>
              <a:t>15°</a:t>
            </a:r>
            <a:br>
              <a:rPr lang="fr-FR" sz="2400" dirty="0">
                <a:solidFill>
                  <a:schemeClr val="bg1"/>
                </a:solidFill>
              </a:rPr>
            </a:br>
            <a:endParaRPr lang="fr-FR" sz="2400" dirty="0">
              <a:solidFill>
                <a:schemeClr val="bg1"/>
              </a:solidFill>
            </a:endParaRPr>
          </a:p>
          <a:p>
            <a:r>
              <a:rPr lang="fr-FR" sz="2400" b="1" u="sng" dirty="0">
                <a:solidFill>
                  <a:schemeClr val="bg1"/>
                </a:solidFill>
              </a:rPr>
              <a:t>Caractéristiques</a:t>
            </a:r>
            <a:r>
              <a:rPr lang="fr-FR" sz="2400" u="sng" dirty="0">
                <a:solidFill>
                  <a:schemeClr val="bg1"/>
                </a:solidFill>
              </a:rPr>
              <a:t> : </a:t>
            </a:r>
          </a:p>
          <a:p>
            <a:pPr marL="342900" indent="-342900">
              <a:buFontTx/>
              <a:buChar char="-"/>
            </a:pPr>
            <a:r>
              <a:rPr lang="fr-FR" sz="2400" dirty="0">
                <a:solidFill>
                  <a:schemeClr val="bg1"/>
                </a:solidFill>
              </a:rPr>
              <a:t>Seule planète connue abritant la vie</a:t>
            </a:r>
          </a:p>
          <a:p>
            <a:pPr marL="342900" indent="-342900">
              <a:buFontTx/>
              <a:buChar char="-"/>
            </a:pPr>
            <a:r>
              <a:rPr lang="fr-FR" sz="2400" dirty="0">
                <a:solidFill>
                  <a:schemeClr val="bg1"/>
                </a:solidFill>
              </a:rPr>
              <a:t>Elle est recouverte à 71 % d’eau</a:t>
            </a:r>
            <a:br>
              <a:rPr lang="fr-FR" sz="2400" dirty="0">
                <a:solidFill>
                  <a:schemeClr val="bg1"/>
                </a:solidFill>
              </a:rPr>
            </a:br>
            <a:endParaRPr lang="fr-FR" sz="2400" dirty="0">
              <a:solidFill>
                <a:schemeClr val="bg1"/>
              </a:solidFill>
            </a:endParaRPr>
          </a:p>
        </p:txBody>
      </p:sp>
      <p:sp>
        <p:nvSpPr>
          <p:cNvPr id="4" name="Espace réservé du pied de page 3">
            <a:extLst>
              <a:ext uri="{FF2B5EF4-FFF2-40B4-BE49-F238E27FC236}">
                <a16:creationId xmlns:a16="http://schemas.microsoft.com/office/drawing/2014/main" id="{4C0B9432-DDE2-9C91-CE23-AA889EBF9EBC}"/>
              </a:ext>
            </a:extLst>
          </p:cNvPr>
          <p:cNvSpPr>
            <a:spLocks noGrp="1"/>
          </p:cNvSpPr>
          <p:nvPr>
            <p:ph type="ftr" sz="quarter" idx="11"/>
          </p:nvPr>
        </p:nvSpPr>
        <p:spPr>
          <a:xfrm>
            <a:off x="0" y="6433936"/>
            <a:ext cx="4114800" cy="365125"/>
          </a:xfrm>
        </p:spPr>
        <p:txBody>
          <a:bodyPr/>
          <a:lstStyle/>
          <a:p>
            <a:r>
              <a:rPr lang="fr-FR" sz="800" dirty="0"/>
              <a:t>Marie-Antoinette </a:t>
            </a:r>
            <a:r>
              <a:rPr lang="fr-FR" sz="800" dirty="0" err="1"/>
              <a:t>Agbessi</a:t>
            </a:r>
            <a:r>
              <a:rPr lang="fr-FR" sz="800" dirty="0"/>
              <a:t>:  sources </a:t>
            </a:r>
            <a:r>
              <a:rPr lang="fr-FR" sz="800" dirty="0" err="1"/>
              <a:t>esa</a:t>
            </a:r>
            <a:r>
              <a:rPr lang="fr-FR" sz="800" dirty="0"/>
              <a:t>, </a:t>
            </a:r>
            <a:r>
              <a:rPr lang="fr-FR" sz="800" dirty="0" err="1"/>
              <a:t>nasa</a:t>
            </a:r>
            <a:r>
              <a:rPr lang="fr-FR" sz="800" dirty="0"/>
              <a:t>, </a:t>
            </a:r>
            <a:r>
              <a:rPr lang="fr-FR" sz="800" dirty="0" err="1"/>
              <a:t>futura</a:t>
            </a:r>
            <a:r>
              <a:rPr lang="fr-FR" sz="800" dirty="0"/>
              <a:t>, </a:t>
            </a:r>
            <a:r>
              <a:rPr lang="fr-FR" sz="800" dirty="0" err="1"/>
              <a:t>Youtube</a:t>
            </a:r>
            <a:r>
              <a:rPr lang="fr-FR" sz="800" dirty="0"/>
              <a:t>, </a:t>
            </a:r>
            <a:r>
              <a:rPr lang="fr-FR" sz="800" dirty="0" err="1"/>
              <a:t>Lamap</a:t>
            </a:r>
            <a:r>
              <a:rPr lang="fr-FR" sz="800" dirty="0"/>
              <a:t>, </a:t>
            </a:r>
            <a:r>
              <a:rPr lang="fr-FR" sz="800" dirty="0" err="1"/>
              <a:t>Cdp</a:t>
            </a:r>
            <a:endParaRPr lang="fr-FR" sz="800" dirty="0"/>
          </a:p>
        </p:txBody>
      </p:sp>
      <p:pic>
        <p:nvPicPr>
          <p:cNvPr id="19458" name="Picture 2" descr="Meteosat-2 Earth image">
            <a:extLst>
              <a:ext uri="{FF2B5EF4-FFF2-40B4-BE49-F238E27FC236}">
                <a16:creationId xmlns:a16="http://schemas.microsoft.com/office/drawing/2014/main" id="{56E681F7-49B6-9430-C063-2E9F6C5966F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6848" y="1222411"/>
            <a:ext cx="5524014" cy="4387523"/>
          </a:xfrm>
          <a:prstGeom prst="rect">
            <a:avLst/>
          </a:prstGeom>
          <a:noFill/>
          <a:extLst>
            <a:ext uri="{909E8E84-426E-40DD-AFC4-6F175D3DCCD1}">
              <a14:hiddenFill xmlns:a14="http://schemas.microsoft.com/office/drawing/2010/main">
                <a:solidFill>
                  <a:srgbClr val="FFFFFF"/>
                </a:solidFill>
              </a14:hiddenFill>
            </a:ext>
          </a:extLst>
        </p:spPr>
      </p:pic>
      <p:sp>
        <p:nvSpPr>
          <p:cNvPr id="5" name="ZoneTexte 4">
            <a:extLst>
              <a:ext uri="{FF2B5EF4-FFF2-40B4-BE49-F238E27FC236}">
                <a16:creationId xmlns:a16="http://schemas.microsoft.com/office/drawing/2014/main" id="{E9062644-BF17-D65B-797A-B72CD9B6468B}"/>
              </a:ext>
            </a:extLst>
          </p:cNvPr>
          <p:cNvSpPr txBox="1"/>
          <p:nvPr/>
        </p:nvSpPr>
        <p:spPr>
          <a:xfrm>
            <a:off x="947619" y="5695833"/>
            <a:ext cx="4765243" cy="169277"/>
          </a:xfrm>
          <a:prstGeom prst="rect">
            <a:avLst/>
          </a:prstGeom>
          <a:noFill/>
        </p:spPr>
        <p:txBody>
          <a:bodyPr wrap="square">
            <a:spAutoFit/>
          </a:bodyPr>
          <a:lstStyle/>
          <a:p>
            <a:pPr algn="ctr"/>
            <a:r>
              <a:rPr lang="fr-FR" sz="500" dirty="0">
                <a:hlinkClick r:id="rId3"/>
              </a:rPr>
              <a:t>https://www.esa.int/var/esa/storage/images/esa_multimedia/images/2000/10/meteosat-2_earth_image/9220246-5-eng-GB/Meteosat-2_Earth_image_pillars.jpg</a:t>
            </a:r>
            <a:endParaRPr lang="fr-FR" sz="500" dirty="0"/>
          </a:p>
        </p:txBody>
      </p:sp>
      <p:sp>
        <p:nvSpPr>
          <p:cNvPr id="3" name="Rectangle 2">
            <a:extLst>
              <a:ext uri="{FF2B5EF4-FFF2-40B4-BE49-F238E27FC236}">
                <a16:creationId xmlns:a16="http://schemas.microsoft.com/office/drawing/2014/main" id="{A6D70F0E-FB43-91D6-1CB6-7D3602988BB7}"/>
              </a:ext>
            </a:extLst>
          </p:cNvPr>
          <p:cNvSpPr/>
          <p:nvPr/>
        </p:nvSpPr>
        <p:spPr>
          <a:xfrm>
            <a:off x="1844968" y="428626"/>
            <a:ext cx="2375137" cy="707886"/>
          </a:xfrm>
          <a:prstGeom prst="rect">
            <a:avLst/>
          </a:prstGeom>
        </p:spPr>
        <p:txBody>
          <a:bodyPr wrap="none">
            <a:spAutoFit/>
          </a:bodyPr>
          <a:lstStyle/>
          <a:p>
            <a:r>
              <a:rPr lang="fr-FR" sz="4000" b="1" dirty="0">
                <a:solidFill>
                  <a:schemeClr val="bg1"/>
                </a:solidFill>
              </a:rPr>
              <a:t>LA TERRE</a:t>
            </a:r>
          </a:p>
        </p:txBody>
      </p:sp>
    </p:spTree>
    <p:extLst>
      <p:ext uri="{BB962C8B-B14F-4D97-AF65-F5344CB8AC3E}">
        <p14:creationId xmlns:p14="http://schemas.microsoft.com/office/powerpoint/2010/main" val="367721750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strVal val="#ppt_w*0.70"/>
                                          </p:val>
                                        </p:tav>
                                        <p:tav tm="100000">
                                          <p:val>
                                            <p:strVal val="#ppt_w"/>
                                          </p:val>
                                        </p:tav>
                                      </p:tavLst>
                                    </p:anim>
                                    <p:anim calcmode="lin" valueType="num">
                                      <p:cBhvr>
                                        <p:cTn id="8" dur="1000" fill="hold"/>
                                        <p:tgtEl>
                                          <p:spTgt spid="3"/>
                                        </p:tgtEl>
                                        <p:attrNameLst>
                                          <p:attrName>ppt_h</p:attrName>
                                        </p:attrNameLst>
                                      </p:cBhvr>
                                      <p:tavLst>
                                        <p:tav tm="0">
                                          <p:val>
                                            <p:strVal val="#ppt_h"/>
                                          </p:val>
                                        </p:tav>
                                        <p:tav tm="100000">
                                          <p:val>
                                            <p:strVal val="#ppt_h"/>
                                          </p:val>
                                        </p:tav>
                                      </p:tavLst>
                                    </p:anim>
                                    <p:animEffect transition="in" filter="fade">
                                      <p:cBhvr>
                                        <p:cTn id="9"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img.over-blog-kiwi.com/1/04/43/04/20140719/ob_4282a2_00000000000000000000000000000000000000.jpg">
            <a:extLst>
              <a:ext uri="{FF2B5EF4-FFF2-40B4-BE49-F238E27FC236}">
                <a16:creationId xmlns:a16="http://schemas.microsoft.com/office/drawing/2014/main" id="{EA742E51-FA6C-32E8-D1A2-C83150C8939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314" y="188473"/>
            <a:ext cx="12023272" cy="523626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149115F0-9EC0-215C-98C9-2D17A4E27A2D}"/>
              </a:ext>
            </a:extLst>
          </p:cNvPr>
          <p:cNvSpPr/>
          <p:nvPr/>
        </p:nvSpPr>
        <p:spPr>
          <a:xfrm>
            <a:off x="2427514" y="5469198"/>
            <a:ext cx="6994071" cy="1200329"/>
          </a:xfrm>
          <a:prstGeom prst="rect">
            <a:avLst/>
          </a:prstGeom>
        </p:spPr>
        <p:txBody>
          <a:bodyPr wrap="square">
            <a:spAutoFit/>
          </a:bodyPr>
          <a:lstStyle/>
          <a:p>
            <a:pPr algn="ctr"/>
            <a:r>
              <a:rPr lang="fr-FR" sz="2400" dirty="0">
                <a:solidFill>
                  <a:schemeClr val="bg1"/>
                </a:solidFill>
              </a:rPr>
              <a:t>Le champ magnétique de la Terre  nous protège    des vents solaires  très dangereux pour la santé.           Il  dévie les vents solaires.</a:t>
            </a:r>
          </a:p>
        </p:txBody>
      </p:sp>
      <p:sp>
        <p:nvSpPr>
          <p:cNvPr id="4" name="ZoneTexte 3">
            <a:extLst>
              <a:ext uri="{FF2B5EF4-FFF2-40B4-BE49-F238E27FC236}">
                <a16:creationId xmlns:a16="http://schemas.microsoft.com/office/drawing/2014/main" id="{EB75F172-A455-27B9-74A7-87C77C3F23F1}"/>
              </a:ext>
            </a:extLst>
          </p:cNvPr>
          <p:cNvSpPr txBox="1"/>
          <p:nvPr/>
        </p:nvSpPr>
        <p:spPr>
          <a:xfrm>
            <a:off x="10281558" y="5469198"/>
            <a:ext cx="1711820" cy="169277"/>
          </a:xfrm>
          <a:prstGeom prst="rect">
            <a:avLst/>
          </a:prstGeom>
          <a:noFill/>
        </p:spPr>
        <p:txBody>
          <a:bodyPr wrap="square">
            <a:spAutoFit/>
          </a:bodyPr>
          <a:lstStyle/>
          <a:p>
            <a:r>
              <a:rPr lang="fr-FR" sz="500" dirty="0">
                <a:hlinkClick r:id="rId3"/>
              </a:rPr>
              <a:t>https://i.ytimg.com/vi/07StmrA2Ohk/hqdefault.jpg</a:t>
            </a:r>
            <a:endParaRPr lang="fr-FR" sz="500" dirty="0"/>
          </a:p>
        </p:txBody>
      </p:sp>
    </p:spTree>
    <p:extLst>
      <p:ext uri="{BB962C8B-B14F-4D97-AF65-F5344CB8AC3E}">
        <p14:creationId xmlns:p14="http://schemas.microsoft.com/office/powerpoint/2010/main" val="2433926504"/>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strVal val="#ppt_w*0.70"/>
                                          </p:val>
                                        </p:tav>
                                        <p:tav tm="100000">
                                          <p:val>
                                            <p:strVal val="#ppt_w"/>
                                          </p:val>
                                        </p:tav>
                                      </p:tavLst>
                                    </p:anim>
                                    <p:anim calcmode="lin" valueType="num">
                                      <p:cBhvr>
                                        <p:cTn id="8" dur="1000" fill="hold"/>
                                        <p:tgtEl>
                                          <p:spTgt spid="3"/>
                                        </p:tgtEl>
                                        <p:attrNameLst>
                                          <p:attrName>ppt_h</p:attrName>
                                        </p:attrNameLst>
                                      </p:cBhvr>
                                      <p:tavLst>
                                        <p:tav tm="0">
                                          <p:val>
                                            <p:strVal val="#ppt_h"/>
                                          </p:val>
                                        </p:tav>
                                        <p:tav tm="100000">
                                          <p:val>
                                            <p:strVal val="#ppt_h"/>
                                          </p:val>
                                        </p:tav>
                                      </p:tavLst>
                                    </p:anim>
                                    <p:animEffect transition="in" filter="fade">
                                      <p:cBhvr>
                                        <p:cTn id="9"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a:extLst>
              <a:ext uri="{FF2B5EF4-FFF2-40B4-BE49-F238E27FC236}">
                <a16:creationId xmlns:a16="http://schemas.microsoft.com/office/drawing/2014/main" id="{04A552B9-FEC1-2248-2BE3-8D4791593388}"/>
              </a:ext>
            </a:extLst>
          </p:cNvPr>
          <p:cNvSpPr>
            <a:spLocks noGrp="1"/>
          </p:cNvSpPr>
          <p:nvPr>
            <p:ph type="ftr" sz="quarter" idx="11"/>
          </p:nvPr>
        </p:nvSpPr>
        <p:spPr/>
        <p:txBody>
          <a:bodyPr/>
          <a:lstStyle/>
          <a:p>
            <a:r>
              <a:rPr lang="fr-FR"/>
              <a:t>Marie-Antoinette Agbessi:  sources esa, nasa, futura, Youtube, Lamap, Cdp</a:t>
            </a:r>
          </a:p>
        </p:txBody>
      </p:sp>
      <p:pic>
        <p:nvPicPr>
          <p:cNvPr id="1028" name="Picture 4" descr="Une partie de l'atmosphère est en train de s'affaisser et cela inquiète la  Nasa">
            <a:extLst>
              <a:ext uri="{FF2B5EF4-FFF2-40B4-BE49-F238E27FC236}">
                <a16:creationId xmlns:a16="http://schemas.microsoft.com/office/drawing/2014/main" id="{0249F65A-B16D-B45A-075D-A7447B29A96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3646"/>
          <a:stretch>
            <a:fillRect/>
          </a:stretch>
        </p:blipFill>
        <p:spPr bwMode="auto">
          <a:xfrm>
            <a:off x="1601109" y="195696"/>
            <a:ext cx="9290206" cy="6160654"/>
          </a:xfrm>
          <a:prstGeom prst="rect">
            <a:avLst/>
          </a:prstGeom>
          <a:noFill/>
          <a:extLst>
            <a:ext uri="{909E8E84-426E-40DD-AFC4-6F175D3DCCD1}">
              <a14:hiddenFill xmlns:a14="http://schemas.microsoft.com/office/drawing/2010/main">
                <a:solidFill>
                  <a:srgbClr val="FFFFFF"/>
                </a:solidFill>
              </a14:hiddenFill>
            </a:ext>
          </a:extLst>
        </p:spPr>
      </p:pic>
      <p:sp>
        <p:nvSpPr>
          <p:cNvPr id="6" name="ZoneTexte 5">
            <a:extLst>
              <a:ext uri="{FF2B5EF4-FFF2-40B4-BE49-F238E27FC236}">
                <a16:creationId xmlns:a16="http://schemas.microsoft.com/office/drawing/2014/main" id="{B3F7650C-1821-B6DA-3FFB-690AF4DE81E8}"/>
              </a:ext>
            </a:extLst>
          </p:cNvPr>
          <p:cNvSpPr txBox="1"/>
          <p:nvPr/>
        </p:nvSpPr>
        <p:spPr>
          <a:xfrm>
            <a:off x="1869047" y="6069008"/>
            <a:ext cx="1949539" cy="171838"/>
          </a:xfrm>
          <a:prstGeom prst="rect">
            <a:avLst/>
          </a:prstGeom>
          <a:noFill/>
        </p:spPr>
        <p:txBody>
          <a:bodyPr wrap="square">
            <a:spAutoFit/>
          </a:bodyPr>
          <a:lstStyle/>
          <a:p>
            <a:r>
              <a:rPr lang="fr-FR" sz="500" dirty="0">
                <a:hlinkClick r:id="rId3"/>
              </a:rPr>
              <a:t>https://cdn8.futura-sciences.com/a1280/images/atmosphere.jpg</a:t>
            </a:r>
            <a:endParaRPr lang="fr-FR" sz="500" dirty="0"/>
          </a:p>
        </p:txBody>
      </p:sp>
      <p:sp>
        <p:nvSpPr>
          <p:cNvPr id="7" name="ZoneTexte 6">
            <a:extLst>
              <a:ext uri="{FF2B5EF4-FFF2-40B4-BE49-F238E27FC236}">
                <a16:creationId xmlns:a16="http://schemas.microsoft.com/office/drawing/2014/main" id="{0E021440-9FB4-9BAF-D2D1-200ACC498636}"/>
              </a:ext>
            </a:extLst>
          </p:cNvPr>
          <p:cNvSpPr txBox="1"/>
          <p:nvPr/>
        </p:nvSpPr>
        <p:spPr>
          <a:xfrm>
            <a:off x="1583617" y="877921"/>
            <a:ext cx="9773509" cy="1323439"/>
          </a:xfrm>
          <a:prstGeom prst="rect">
            <a:avLst/>
          </a:prstGeom>
          <a:noFill/>
        </p:spPr>
        <p:txBody>
          <a:bodyPr wrap="none" rtlCol="0">
            <a:spAutoFit/>
          </a:bodyPr>
          <a:lstStyle/>
          <a:p>
            <a:pPr algn="ctr"/>
            <a:r>
              <a:rPr lang="fr-FR" sz="4000" b="1" dirty="0">
                <a:solidFill>
                  <a:srgbClr val="FFFF00"/>
                </a:solidFill>
              </a:rPr>
              <a:t>La terre a une atmosphère.</a:t>
            </a:r>
          </a:p>
          <a:p>
            <a:pPr algn="ctr"/>
            <a:r>
              <a:rPr lang="fr-FR" sz="4000" b="1" dirty="0">
                <a:solidFill>
                  <a:srgbClr val="FFFF00"/>
                </a:solidFill>
              </a:rPr>
              <a:t>C’est une couche d’air qui entoure la planète.</a:t>
            </a:r>
          </a:p>
        </p:txBody>
      </p:sp>
    </p:spTree>
    <p:extLst>
      <p:ext uri="{BB962C8B-B14F-4D97-AF65-F5344CB8AC3E}">
        <p14:creationId xmlns:p14="http://schemas.microsoft.com/office/powerpoint/2010/main" val="195880745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strVal val="#ppt_w*0.70"/>
                                          </p:val>
                                        </p:tav>
                                        <p:tav tm="100000">
                                          <p:val>
                                            <p:strVal val="#ppt_w"/>
                                          </p:val>
                                        </p:tav>
                                      </p:tavLst>
                                    </p:anim>
                                    <p:anim calcmode="lin" valueType="num">
                                      <p:cBhvr>
                                        <p:cTn id="8" dur="1000" fill="hold"/>
                                        <p:tgtEl>
                                          <p:spTgt spid="7"/>
                                        </p:tgtEl>
                                        <p:attrNameLst>
                                          <p:attrName>ppt_h</p:attrName>
                                        </p:attrNameLst>
                                      </p:cBhvr>
                                      <p:tavLst>
                                        <p:tav tm="0">
                                          <p:val>
                                            <p:strVal val="#ppt_h"/>
                                          </p:val>
                                        </p:tav>
                                        <p:tav tm="100000">
                                          <p:val>
                                            <p:strVal val="#ppt_h"/>
                                          </p:val>
                                        </p:tav>
                                      </p:tavLst>
                                    </p:anim>
                                    <p:animEffect transition="in" filter="fade">
                                      <p:cBhvr>
                                        <p:cTn id="9"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 table, assis, ordinateur&#10;&#10;Description générée avec un niveau de confiance élevé">
            <a:extLst>
              <a:ext uri="{FF2B5EF4-FFF2-40B4-BE49-F238E27FC236}">
                <a16:creationId xmlns:a16="http://schemas.microsoft.com/office/drawing/2014/main" id="{D61C7E58-8B98-4090-A8B9-17990F7E3F4C}"/>
              </a:ext>
            </a:extLst>
          </p:cNvPr>
          <p:cNvPicPr>
            <a:picLocks noChangeAspect="1"/>
          </p:cNvPicPr>
          <p:nvPr/>
        </p:nvPicPr>
        <p:blipFill>
          <a:blip r:embed="rId2">
            <a:extLst>
              <a:ext uri="{28A0092B-C50C-407E-A947-70E740481C1C}">
                <a14:useLocalDpi xmlns:a14="http://schemas.microsoft.com/office/drawing/2010/main" val="0"/>
              </a:ext>
            </a:extLst>
          </a:blip>
          <a:srcRect t="24334" b="11285"/>
          <a:stretch>
            <a:fillRect/>
          </a:stretch>
        </p:blipFill>
        <p:spPr>
          <a:xfrm>
            <a:off x="506990" y="1710182"/>
            <a:ext cx="10905066" cy="3568889"/>
          </a:xfrm>
          <a:prstGeom prst="rect">
            <a:avLst/>
          </a:prstGeom>
        </p:spPr>
      </p:pic>
      <p:sp>
        <p:nvSpPr>
          <p:cNvPr id="4" name="Rectangle 3">
            <a:extLst>
              <a:ext uri="{FF2B5EF4-FFF2-40B4-BE49-F238E27FC236}">
                <a16:creationId xmlns:a16="http://schemas.microsoft.com/office/drawing/2014/main" id="{EEA2E7B8-CBF7-46BE-A304-50BBEBA3CB7B}"/>
              </a:ext>
            </a:extLst>
          </p:cNvPr>
          <p:cNvSpPr/>
          <p:nvPr/>
        </p:nvSpPr>
        <p:spPr>
          <a:xfrm>
            <a:off x="148166" y="439108"/>
            <a:ext cx="5947834" cy="1598515"/>
          </a:xfrm>
          <a:prstGeom prst="rect">
            <a:avLst/>
          </a:prstGeom>
        </p:spPr>
        <p:txBody>
          <a:bodyPr wrap="square">
            <a:spAutoFit/>
          </a:bodyPr>
          <a:lstStyle/>
          <a:p>
            <a:pPr algn="ctr">
              <a:lnSpc>
                <a:spcPct val="107000"/>
              </a:lnSpc>
              <a:spcAft>
                <a:spcPts val="800"/>
              </a:spcAft>
            </a:pPr>
            <a:r>
              <a:rPr lang="fr-FR" sz="20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L’atmosphère mesure environ 1 000 km. </a:t>
            </a:r>
          </a:p>
          <a:p>
            <a:pPr algn="ctr">
              <a:lnSpc>
                <a:spcPct val="107000"/>
              </a:lnSpc>
              <a:spcAft>
                <a:spcPts val="800"/>
              </a:spcAft>
            </a:pPr>
            <a:r>
              <a:rPr lang="fr-FR" sz="20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Elle est faite d’un mélange de gaz et elle nous permet de respirer. </a:t>
            </a:r>
          </a:p>
          <a:p>
            <a:pPr algn="ctr">
              <a:lnSpc>
                <a:spcPct val="107000"/>
              </a:lnSpc>
              <a:spcAft>
                <a:spcPts val="800"/>
              </a:spcAft>
            </a:pPr>
            <a:r>
              <a:rPr lang="fr-FR" sz="20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Sans l’atmosphère, il n’y aurait pas le cycle de l’eau. </a:t>
            </a:r>
            <a:endParaRPr lang="fr-FR" sz="2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angle 4">
            <a:extLst>
              <a:ext uri="{FF2B5EF4-FFF2-40B4-BE49-F238E27FC236}">
                <a16:creationId xmlns:a16="http://schemas.microsoft.com/office/drawing/2014/main" id="{AF1ED3CC-37F3-4F6E-B0DE-1362E91869FD}"/>
              </a:ext>
            </a:extLst>
          </p:cNvPr>
          <p:cNvSpPr/>
          <p:nvPr/>
        </p:nvSpPr>
        <p:spPr>
          <a:xfrm>
            <a:off x="91410" y="5083056"/>
            <a:ext cx="8647270" cy="1058047"/>
          </a:xfrm>
          <a:prstGeom prst="rect">
            <a:avLst/>
          </a:prstGeom>
        </p:spPr>
        <p:txBody>
          <a:bodyPr wrap="square">
            <a:spAutoFit/>
          </a:bodyPr>
          <a:lstStyle/>
          <a:p>
            <a:pPr lvl="0" algn="ctr">
              <a:lnSpc>
                <a:spcPct val="107000"/>
              </a:lnSpc>
              <a:spcAft>
                <a:spcPts val="0"/>
              </a:spcAft>
            </a:pPr>
            <a:r>
              <a:rPr lang="fr-FR" sz="20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Sa couche d’ozone nous protège des rayons ultraviolets dangereux du soleil .</a:t>
            </a:r>
          </a:p>
          <a:p>
            <a:pPr lvl="0" algn="ctr">
              <a:lnSpc>
                <a:spcPct val="107000"/>
              </a:lnSpc>
              <a:spcAft>
                <a:spcPts val="0"/>
              </a:spcAft>
            </a:pPr>
            <a:r>
              <a:rPr lang="fr-FR" sz="20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Sans atmosphère, il n’y aurait pas de vie sur terre.</a:t>
            </a:r>
          </a:p>
          <a:p>
            <a:pPr algn="ctr">
              <a:lnSpc>
                <a:spcPct val="107000"/>
              </a:lnSpc>
              <a:spcAft>
                <a:spcPts val="0"/>
              </a:spcAft>
            </a:pPr>
            <a:r>
              <a:rPr lang="fr-FR" sz="20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Dans l’atmosphère, l’eau existe sous 3 formes  : solide, liquide, gazeuse.</a:t>
            </a:r>
            <a:endParaRPr lang="fr-FR" sz="20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Espace réservé du pied de page 5">
            <a:extLst>
              <a:ext uri="{FF2B5EF4-FFF2-40B4-BE49-F238E27FC236}">
                <a16:creationId xmlns:a16="http://schemas.microsoft.com/office/drawing/2014/main" id="{C875E0A3-DA7A-EA76-4A20-F205BC898784}"/>
              </a:ext>
            </a:extLst>
          </p:cNvPr>
          <p:cNvSpPr>
            <a:spLocks noGrp="1"/>
          </p:cNvSpPr>
          <p:nvPr>
            <p:ph type="ftr" sz="quarter" idx="11"/>
          </p:nvPr>
        </p:nvSpPr>
        <p:spPr>
          <a:xfrm>
            <a:off x="7136476" y="6367583"/>
            <a:ext cx="4114800" cy="365125"/>
          </a:xfrm>
        </p:spPr>
        <p:txBody>
          <a:bodyPr/>
          <a:lstStyle/>
          <a:p>
            <a:r>
              <a:rPr lang="fr-FR" sz="800" dirty="0"/>
              <a:t>Marie-Antoinette </a:t>
            </a:r>
            <a:r>
              <a:rPr lang="fr-FR" sz="800" dirty="0" err="1"/>
              <a:t>Agbessi</a:t>
            </a:r>
            <a:r>
              <a:rPr lang="fr-FR" sz="800" dirty="0"/>
              <a:t>:  sources </a:t>
            </a:r>
            <a:r>
              <a:rPr lang="fr-FR" sz="800" dirty="0" err="1"/>
              <a:t>esa</a:t>
            </a:r>
            <a:r>
              <a:rPr lang="fr-FR" sz="800" dirty="0"/>
              <a:t>, </a:t>
            </a:r>
            <a:r>
              <a:rPr lang="fr-FR" sz="800" dirty="0" err="1"/>
              <a:t>nasa</a:t>
            </a:r>
            <a:r>
              <a:rPr lang="fr-FR" sz="800" dirty="0"/>
              <a:t>, </a:t>
            </a:r>
            <a:r>
              <a:rPr lang="fr-FR" sz="800" dirty="0" err="1"/>
              <a:t>futura</a:t>
            </a:r>
            <a:r>
              <a:rPr lang="fr-FR" sz="800" dirty="0"/>
              <a:t>, </a:t>
            </a:r>
            <a:r>
              <a:rPr lang="fr-FR" sz="800" dirty="0" err="1"/>
              <a:t>Youtube</a:t>
            </a:r>
            <a:r>
              <a:rPr lang="fr-FR" sz="800" dirty="0"/>
              <a:t>, </a:t>
            </a:r>
            <a:r>
              <a:rPr lang="fr-FR" sz="800" dirty="0" err="1"/>
              <a:t>Lamap</a:t>
            </a:r>
            <a:r>
              <a:rPr lang="fr-FR" sz="800" dirty="0"/>
              <a:t>, </a:t>
            </a:r>
            <a:r>
              <a:rPr lang="fr-FR" sz="800" dirty="0" err="1"/>
              <a:t>Cdp</a:t>
            </a:r>
            <a:endParaRPr lang="fr-FR" sz="800" dirty="0"/>
          </a:p>
        </p:txBody>
      </p:sp>
      <p:sp>
        <p:nvSpPr>
          <p:cNvPr id="7" name="ZoneTexte 6">
            <a:extLst>
              <a:ext uri="{FF2B5EF4-FFF2-40B4-BE49-F238E27FC236}">
                <a16:creationId xmlns:a16="http://schemas.microsoft.com/office/drawing/2014/main" id="{608773E1-551F-689E-3092-561301C81972}"/>
              </a:ext>
            </a:extLst>
          </p:cNvPr>
          <p:cNvSpPr txBox="1"/>
          <p:nvPr/>
        </p:nvSpPr>
        <p:spPr>
          <a:xfrm>
            <a:off x="8689761" y="5336274"/>
            <a:ext cx="1008229" cy="169277"/>
          </a:xfrm>
          <a:prstGeom prst="rect">
            <a:avLst/>
          </a:prstGeom>
          <a:noFill/>
        </p:spPr>
        <p:txBody>
          <a:bodyPr wrap="square">
            <a:spAutoFit/>
          </a:bodyPr>
          <a:lstStyle/>
          <a:p>
            <a:r>
              <a:rPr lang="fr-FR" sz="500" dirty="0">
                <a:hlinkClick r:id="rId3"/>
              </a:rPr>
              <a:t>https://i.gifer.com/E09I.mp4</a:t>
            </a:r>
            <a:endParaRPr lang="fr-FR" sz="500" dirty="0"/>
          </a:p>
        </p:txBody>
      </p:sp>
    </p:spTree>
    <p:extLst>
      <p:ext uri="{BB962C8B-B14F-4D97-AF65-F5344CB8AC3E}">
        <p14:creationId xmlns:p14="http://schemas.microsoft.com/office/powerpoint/2010/main" val="271028280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strVal val="#ppt_w*0.70"/>
                                          </p:val>
                                        </p:tav>
                                        <p:tav tm="100000">
                                          <p:val>
                                            <p:strVal val="#ppt_w"/>
                                          </p:val>
                                        </p:tav>
                                      </p:tavLst>
                                    </p:anim>
                                    <p:anim calcmode="lin" valueType="num">
                                      <p:cBhvr>
                                        <p:cTn id="8" dur="1000" fill="hold"/>
                                        <p:tgtEl>
                                          <p:spTgt spid="7"/>
                                        </p:tgtEl>
                                        <p:attrNameLst>
                                          <p:attrName>ppt_h</p:attrName>
                                        </p:attrNameLst>
                                      </p:cBhvr>
                                      <p:tavLst>
                                        <p:tav tm="0">
                                          <p:val>
                                            <p:strVal val="#ppt_h"/>
                                          </p:val>
                                        </p:tav>
                                        <p:tav tm="100000">
                                          <p:val>
                                            <p:strVal val="#ppt_h"/>
                                          </p:val>
                                        </p:tav>
                                      </p:tavLst>
                                    </p:anim>
                                    <p:animEffect transition="in" filter="fade">
                                      <p:cBhvr>
                                        <p:cTn id="9" dur="1000"/>
                                        <p:tgtEl>
                                          <p:spTgt spid="7"/>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1000" fill="hold"/>
                                        <p:tgtEl>
                                          <p:spTgt spid="4"/>
                                        </p:tgtEl>
                                        <p:attrNameLst>
                                          <p:attrName>ppt_w</p:attrName>
                                        </p:attrNameLst>
                                      </p:cBhvr>
                                      <p:tavLst>
                                        <p:tav tm="0">
                                          <p:val>
                                            <p:strVal val="#ppt_w*0.70"/>
                                          </p:val>
                                        </p:tav>
                                        <p:tav tm="100000">
                                          <p:val>
                                            <p:strVal val="#ppt_w"/>
                                          </p:val>
                                        </p:tav>
                                      </p:tavLst>
                                    </p:anim>
                                    <p:anim calcmode="lin" valueType="num">
                                      <p:cBhvr>
                                        <p:cTn id="15" dur="1000" fill="hold"/>
                                        <p:tgtEl>
                                          <p:spTgt spid="4"/>
                                        </p:tgtEl>
                                        <p:attrNameLst>
                                          <p:attrName>ppt_h</p:attrName>
                                        </p:attrNameLst>
                                      </p:cBhvr>
                                      <p:tavLst>
                                        <p:tav tm="0">
                                          <p:val>
                                            <p:strVal val="#ppt_h"/>
                                          </p:val>
                                        </p:tav>
                                        <p:tav tm="100000">
                                          <p:val>
                                            <p:strVal val="#ppt_h"/>
                                          </p:val>
                                        </p:tav>
                                      </p:tavLst>
                                    </p:anim>
                                    <p:animEffect transition="in" filter="fade">
                                      <p:cBhvr>
                                        <p:cTn id="16" dur="10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1000" fill="hold"/>
                                        <p:tgtEl>
                                          <p:spTgt spid="5"/>
                                        </p:tgtEl>
                                        <p:attrNameLst>
                                          <p:attrName>ppt_w</p:attrName>
                                        </p:attrNameLst>
                                      </p:cBhvr>
                                      <p:tavLst>
                                        <p:tav tm="0">
                                          <p:val>
                                            <p:strVal val="#ppt_w*0.70"/>
                                          </p:val>
                                        </p:tav>
                                        <p:tav tm="100000">
                                          <p:val>
                                            <p:strVal val="#ppt_w"/>
                                          </p:val>
                                        </p:tav>
                                      </p:tavLst>
                                    </p:anim>
                                    <p:anim calcmode="lin" valueType="num">
                                      <p:cBhvr>
                                        <p:cTn id="22" dur="1000" fill="hold"/>
                                        <p:tgtEl>
                                          <p:spTgt spid="5"/>
                                        </p:tgtEl>
                                        <p:attrNameLst>
                                          <p:attrName>ppt_h</p:attrName>
                                        </p:attrNameLst>
                                      </p:cBhvr>
                                      <p:tavLst>
                                        <p:tav tm="0">
                                          <p:val>
                                            <p:strVal val="#ppt_h"/>
                                          </p:val>
                                        </p:tav>
                                        <p:tav tm="100000">
                                          <p:val>
                                            <p:strVal val="#ppt_h"/>
                                          </p:val>
                                        </p:tav>
                                      </p:tavLst>
                                    </p:anim>
                                    <p:animEffect transition="in" filter="fade">
                                      <p:cBhvr>
                                        <p:cTn id="2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http://www.svtenligne.peda-go.fr/IMG/gif/atmosphere.gif">
            <a:extLst>
              <a:ext uri="{FF2B5EF4-FFF2-40B4-BE49-F238E27FC236}">
                <a16:creationId xmlns:a16="http://schemas.microsoft.com/office/drawing/2014/main" id="{695AFB4F-894E-43C6-BA05-4CEF86A3E15F}"/>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597264" cy="6858000"/>
          </a:xfrm>
          <a:prstGeom prst="rect">
            <a:avLst/>
          </a:prstGeom>
          <a:noFill/>
          <a:ln>
            <a:noFill/>
          </a:ln>
        </p:spPr>
      </p:pic>
      <p:sp>
        <p:nvSpPr>
          <p:cNvPr id="4" name="ZoneTexte 3">
            <a:extLst>
              <a:ext uri="{FF2B5EF4-FFF2-40B4-BE49-F238E27FC236}">
                <a16:creationId xmlns:a16="http://schemas.microsoft.com/office/drawing/2014/main" id="{485696F6-7FBA-4ED7-99CD-1B8F9E70FB50}"/>
              </a:ext>
            </a:extLst>
          </p:cNvPr>
          <p:cNvSpPr txBox="1"/>
          <p:nvPr/>
        </p:nvSpPr>
        <p:spPr>
          <a:xfrm>
            <a:off x="4714830" y="263835"/>
            <a:ext cx="7133179" cy="707886"/>
          </a:xfrm>
          <a:prstGeom prst="rect">
            <a:avLst/>
          </a:prstGeom>
          <a:solidFill>
            <a:srgbClr val="0000CC"/>
          </a:solidFill>
        </p:spPr>
        <p:txBody>
          <a:bodyPr wrap="square" rtlCol="0">
            <a:spAutoFit/>
          </a:bodyPr>
          <a:lstStyle/>
          <a:p>
            <a:r>
              <a:rPr lang="fr-FR" sz="2000" b="1" i="1" dirty="0">
                <a:solidFill>
                  <a:schemeClr val="tx2">
                    <a:lumMod val="10000"/>
                    <a:lumOff val="90000"/>
                  </a:schemeClr>
                </a:solidFill>
                <a:latin typeface="Times New Roman" panose="02020603050405020304" pitchFamily="18" charset="0"/>
                <a:ea typeface="Times New Roman" panose="02020603050405020304" pitchFamily="18" charset="0"/>
                <a:cs typeface="Times New Roman" panose="02020603050405020304" pitchFamily="18" charset="0"/>
              </a:rPr>
              <a:t>L’EXOSPHERE:</a:t>
            </a:r>
          </a:p>
          <a:p>
            <a:r>
              <a:rPr lang="fr-FR" sz="2000" b="1" dirty="0">
                <a:solidFill>
                  <a:schemeClr val="tx2">
                    <a:lumMod val="10000"/>
                    <a:lumOff val="90000"/>
                  </a:schemeClr>
                </a:solidFill>
                <a:latin typeface="Times New Roman" panose="02020603050405020304" pitchFamily="18" charset="0"/>
                <a:ea typeface="Times New Roman" panose="02020603050405020304" pitchFamily="18" charset="0"/>
                <a:cs typeface="Times New Roman" panose="02020603050405020304" pitchFamily="18" charset="0"/>
              </a:rPr>
              <a:t>C’est l’espace où il y a des satellites.</a:t>
            </a:r>
            <a:r>
              <a:rPr lang="fr-FR" sz="2000" b="1" dirty="0">
                <a:latin typeface="Times New Roman" panose="02020603050405020304" pitchFamily="18" charset="0"/>
                <a:ea typeface="Times New Roman" panose="02020603050405020304" pitchFamily="18" charset="0"/>
                <a:cs typeface="Times New Roman" panose="02020603050405020304" pitchFamily="18" charset="0"/>
              </a:rPr>
              <a:t>.</a:t>
            </a:r>
            <a:endParaRPr lang="fr-FR" sz="2000" b="1" i="1"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5" name="ZoneTexte 4">
            <a:extLst>
              <a:ext uri="{FF2B5EF4-FFF2-40B4-BE49-F238E27FC236}">
                <a16:creationId xmlns:a16="http://schemas.microsoft.com/office/drawing/2014/main" id="{3A0D5CEC-45B4-4220-852D-635075F3FC19}"/>
              </a:ext>
            </a:extLst>
          </p:cNvPr>
          <p:cNvSpPr txBox="1"/>
          <p:nvPr/>
        </p:nvSpPr>
        <p:spPr>
          <a:xfrm>
            <a:off x="4714829" y="1356359"/>
            <a:ext cx="7133181" cy="1631216"/>
          </a:xfrm>
          <a:prstGeom prst="rect">
            <a:avLst/>
          </a:prstGeom>
          <a:solidFill>
            <a:srgbClr val="0099FF"/>
          </a:solidFill>
        </p:spPr>
        <p:txBody>
          <a:bodyPr wrap="square" rtlCol="0">
            <a:spAutoFit/>
          </a:bodyPr>
          <a:lstStyle/>
          <a:p>
            <a:r>
              <a:rPr lang="fr-FR" sz="2000" b="1" i="1" dirty="0">
                <a:latin typeface="Times New Roman" panose="02020603050405020304" pitchFamily="18" charset="0"/>
                <a:cs typeface="Times New Roman" panose="02020603050405020304" pitchFamily="18" charset="0"/>
              </a:rPr>
              <a:t>LA THERMOSPHERE:</a:t>
            </a:r>
          </a:p>
          <a:p>
            <a:r>
              <a:rPr lang="fr-FR" sz="2000" b="1" dirty="0">
                <a:latin typeface="Times New Roman" panose="02020603050405020304" pitchFamily="18" charset="0"/>
                <a:cs typeface="Times New Roman" panose="02020603050405020304" pitchFamily="18" charset="0"/>
              </a:rPr>
              <a:t>C’est une couche qui se trouve à partir de 80 kilomètres jusqu’à 500 km d’altitude. Dans cette couche, les astéroïdes brûlent. C’est la plus grande couche de l’atmosphère. La température peut aller jusqu’à 500°C.</a:t>
            </a:r>
          </a:p>
        </p:txBody>
      </p:sp>
      <p:sp>
        <p:nvSpPr>
          <p:cNvPr id="6" name="ZoneTexte 5">
            <a:extLst>
              <a:ext uri="{FF2B5EF4-FFF2-40B4-BE49-F238E27FC236}">
                <a16:creationId xmlns:a16="http://schemas.microsoft.com/office/drawing/2014/main" id="{A0A133CD-67E4-476E-894F-0B58EBFFE994}"/>
              </a:ext>
            </a:extLst>
          </p:cNvPr>
          <p:cNvSpPr txBox="1"/>
          <p:nvPr/>
        </p:nvSpPr>
        <p:spPr>
          <a:xfrm>
            <a:off x="4714829" y="3369604"/>
            <a:ext cx="7250747" cy="1631216"/>
          </a:xfrm>
          <a:prstGeom prst="rect">
            <a:avLst/>
          </a:prstGeom>
          <a:gradFill flip="none" rotWithShape="1">
            <a:gsLst>
              <a:gs pos="0">
                <a:srgbClr val="0099FF">
                  <a:shade val="30000"/>
                  <a:satMod val="115000"/>
                </a:srgbClr>
              </a:gs>
              <a:gs pos="50000">
                <a:srgbClr val="0099FF">
                  <a:shade val="67500"/>
                  <a:satMod val="115000"/>
                </a:srgbClr>
              </a:gs>
              <a:gs pos="100000">
                <a:srgbClr val="0099FF">
                  <a:shade val="100000"/>
                  <a:satMod val="115000"/>
                </a:srgbClr>
              </a:gs>
            </a:gsLst>
            <a:lin ang="13500000" scaled="1"/>
            <a:tileRect/>
          </a:gradFill>
        </p:spPr>
        <p:txBody>
          <a:bodyPr wrap="square" rtlCol="0">
            <a:spAutoFit/>
          </a:bodyPr>
          <a:lstStyle/>
          <a:p>
            <a:r>
              <a:rPr lang="fr-FR" sz="2000" b="1" i="1" dirty="0">
                <a:latin typeface="Times New Roman" panose="02020603050405020304" pitchFamily="18" charset="0"/>
                <a:cs typeface="Times New Roman" panose="02020603050405020304" pitchFamily="18" charset="0"/>
              </a:rPr>
              <a:t>LA STRATOSPHERE</a:t>
            </a:r>
            <a:r>
              <a:rPr lang="fr-FR" sz="2000" b="1" dirty="0">
                <a:latin typeface="Times New Roman" panose="02020603050405020304" pitchFamily="18" charset="0"/>
                <a:cs typeface="Times New Roman" panose="02020603050405020304" pitchFamily="18" charset="0"/>
              </a:rPr>
              <a:t> : </a:t>
            </a:r>
          </a:p>
          <a:p>
            <a:r>
              <a:rPr lang="fr-FR" sz="2000" b="1" dirty="0">
                <a:latin typeface="Times New Roman" panose="02020603050405020304" pitchFamily="18" charset="0"/>
                <a:cs typeface="Times New Roman" panose="02020603050405020304" pitchFamily="18" charset="0"/>
              </a:rPr>
              <a:t>Elle se situe à partir de 17 km jusqu’à 50 km d’altitude et contient une couche d’ozone. Cette couche d’ozone nous protège des rayons ultras violets du soleil. Dans la stratosphère, la température augmente avec l’altitude.</a:t>
            </a:r>
          </a:p>
        </p:txBody>
      </p:sp>
      <p:sp>
        <p:nvSpPr>
          <p:cNvPr id="7" name="ZoneTexte 6">
            <a:extLst>
              <a:ext uri="{FF2B5EF4-FFF2-40B4-BE49-F238E27FC236}">
                <a16:creationId xmlns:a16="http://schemas.microsoft.com/office/drawing/2014/main" id="{C6BABD68-F234-4A1D-86F8-6976AA0C35D1}"/>
              </a:ext>
            </a:extLst>
          </p:cNvPr>
          <p:cNvSpPr txBox="1"/>
          <p:nvPr/>
        </p:nvSpPr>
        <p:spPr>
          <a:xfrm>
            <a:off x="4714829" y="5382849"/>
            <a:ext cx="7133180" cy="1323439"/>
          </a:xfrm>
          <a:prstGeom prst="rect">
            <a:avLst/>
          </a:prstGeom>
          <a:solidFill>
            <a:schemeClr val="accent1">
              <a:lumMod val="20000"/>
              <a:lumOff val="80000"/>
            </a:schemeClr>
          </a:solidFill>
        </p:spPr>
        <p:txBody>
          <a:bodyPr wrap="square" rtlCol="0">
            <a:spAutoFit/>
          </a:bodyPr>
          <a:lstStyle/>
          <a:p>
            <a:r>
              <a:rPr lang="fr-FR" sz="2000" b="1" i="1" dirty="0">
                <a:solidFill>
                  <a:schemeClr val="tx2">
                    <a:lumMod val="75000"/>
                    <a:lumOff val="25000"/>
                  </a:schemeClr>
                </a:solidFill>
                <a:latin typeface="Times New Roman" panose="02020603050405020304" pitchFamily="18" charset="0"/>
                <a:cs typeface="Times New Roman" panose="02020603050405020304" pitchFamily="18" charset="0"/>
              </a:rPr>
              <a:t>LA TROPOSPHERE</a:t>
            </a:r>
            <a:r>
              <a:rPr lang="fr-FR" sz="2000" b="1" dirty="0">
                <a:solidFill>
                  <a:schemeClr val="tx2">
                    <a:lumMod val="75000"/>
                    <a:lumOff val="25000"/>
                  </a:schemeClr>
                </a:solidFill>
                <a:latin typeface="Times New Roman" panose="02020603050405020304" pitchFamily="18" charset="0"/>
                <a:cs typeface="Times New Roman" panose="02020603050405020304" pitchFamily="18" charset="0"/>
              </a:rPr>
              <a:t> : Elle se situe entre 0 et 17 km d’altitude. C’est la couche de l’atmosphère où nous vivons. Dans la troposphère se passent tous les phénomènes (orages, pluies, neige...) La température diminue de 6°C environ par kilomètre. </a:t>
            </a:r>
          </a:p>
        </p:txBody>
      </p:sp>
      <p:sp>
        <p:nvSpPr>
          <p:cNvPr id="8" name="Espace réservé du pied de page 7">
            <a:extLst>
              <a:ext uri="{FF2B5EF4-FFF2-40B4-BE49-F238E27FC236}">
                <a16:creationId xmlns:a16="http://schemas.microsoft.com/office/drawing/2014/main" id="{A49344F3-7D40-43E0-05F4-7AAE1931931A}"/>
              </a:ext>
            </a:extLst>
          </p:cNvPr>
          <p:cNvSpPr>
            <a:spLocks noGrp="1"/>
          </p:cNvSpPr>
          <p:nvPr>
            <p:ph type="ftr" sz="quarter" idx="11"/>
          </p:nvPr>
        </p:nvSpPr>
        <p:spPr>
          <a:xfrm>
            <a:off x="8217823" y="6594165"/>
            <a:ext cx="4114800" cy="365125"/>
          </a:xfrm>
        </p:spPr>
        <p:txBody>
          <a:bodyPr/>
          <a:lstStyle/>
          <a:p>
            <a:r>
              <a:rPr lang="fr-FR" sz="800" dirty="0"/>
              <a:t>Marie-Antoinette </a:t>
            </a:r>
            <a:r>
              <a:rPr lang="fr-FR" sz="800" dirty="0" err="1"/>
              <a:t>Agbessi</a:t>
            </a:r>
            <a:r>
              <a:rPr lang="fr-FR" sz="800" dirty="0"/>
              <a:t>:  sources </a:t>
            </a:r>
            <a:r>
              <a:rPr lang="fr-FR" sz="800" dirty="0" err="1"/>
              <a:t>esa</a:t>
            </a:r>
            <a:r>
              <a:rPr lang="fr-FR" sz="800" dirty="0"/>
              <a:t>, </a:t>
            </a:r>
            <a:r>
              <a:rPr lang="fr-FR" sz="800" dirty="0" err="1"/>
              <a:t>nasa</a:t>
            </a:r>
            <a:r>
              <a:rPr lang="fr-FR" sz="800" dirty="0"/>
              <a:t>, </a:t>
            </a:r>
            <a:r>
              <a:rPr lang="fr-FR" sz="800" dirty="0" err="1"/>
              <a:t>futura</a:t>
            </a:r>
            <a:r>
              <a:rPr lang="fr-FR" sz="800" dirty="0"/>
              <a:t>, </a:t>
            </a:r>
            <a:r>
              <a:rPr lang="fr-FR" sz="800" dirty="0" err="1"/>
              <a:t>Youtube</a:t>
            </a:r>
            <a:r>
              <a:rPr lang="fr-FR" sz="800" dirty="0"/>
              <a:t>, </a:t>
            </a:r>
            <a:r>
              <a:rPr lang="fr-FR" sz="800" dirty="0" err="1"/>
              <a:t>Lamap</a:t>
            </a:r>
            <a:r>
              <a:rPr lang="fr-FR" sz="800" dirty="0"/>
              <a:t>, </a:t>
            </a:r>
            <a:r>
              <a:rPr lang="fr-FR" sz="800" dirty="0" err="1"/>
              <a:t>Cdp</a:t>
            </a:r>
            <a:endParaRPr lang="fr-FR" sz="800" dirty="0"/>
          </a:p>
        </p:txBody>
      </p:sp>
      <p:sp>
        <p:nvSpPr>
          <p:cNvPr id="9" name="ZoneTexte 8">
            <a:extLst>
              <a:ext uri="{FF2B5EF4-FFF2-40B4-BE49-F238E27FC236}">
                <a16:creationId xmlns:a16="http://schemas.microsoft.com/office/drawing/2014/main" id="{8A343174-81A1-5977-33FA-45B67B962294}"/>
              </a:ext>
            </a:extLst>
          </p:cNvPr>
          <p:cNvSpPr txBox="1"/>
          <p:nvPr/>
        </p:nvSpPr>
        <p:spPr>
          <a:xfrm>
            <a:off x="72444" y="67072"/>
            <a:ext cx="2084767" cy="169277"/>
          </a:xfrm>
          <a:prstGeom prst="rect">
            <a:avLst/>
          </a:prstGeom>
          <a:noFill/>
        </p:spPr>
        <p:txBody>
          <a:bodyPr wrap="square">
            <a:spAutoFit/>
          </a:bodyPr>
          <a:lstStyle/>
          <a:p>
            <a:r>
              <a:rPr lang="fr-FR" sz="500" dirty="0">
                <a:hlinkClick r:id="rId4"/>
              </a:rPr>
              <a:t>http://murakami.free.fr/SpaceInvaders/Images/Atmosphere-strates.gif</a:t>
            </a:r>
            <a:endParaRPr lang="fr-FR" sz="500" dirty="0"/>
          </a:p>
        </p:txBody>
      </p:sp>
    </p:spTree>
    <p:extLst>
      <p:ext uri="{BB962C8B-B14F-4D97-AF65-F5344CB8AC3E}">
        <p14:creationId xmlns:p14="http://schemas.microsoft.com/office/powerpoint/2010/main" val="66595200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strVal val="#ppt_w*0.70"/>
                                          </p:val>
                                        </p:tav>
                                        <p:tav tm="100000">
                                          <p:val>
                                            <p:strVal val="#ppt_w"/>
                                          </p:val>
                                        </p:tav>
                                      </p:tavLst>
                                    </p:anim>
                                    <p:anim calcmode="lin" valueType="num">
                                      <p:cBhvr>
                                        <p:cTn id="8" dur="1000" fill="hold"/>
                                        <p:tgtEl>
                                          <p:spTgt spid="7"/>
                                        </p:tgtEl>
                                        <p:attrNameLst>
                                          <p:attrName>ppt_h</p:attrName>
                                        </p:attrNameLst>
                                      </p:cBhvr>
                                      <p:tavLst>
                                        <p:tav tm="0">
                                          <p:val>
                                            <p:strVal val="#ppt_h"/>
                                          </p:val>
                                        </p:tav>
                                        <p:tav tm="100000">
                                          <p:val>
                                            <p:strVal val="#ppt_h"/>
                                          </p:val>
                                        </p:tav>
                                      </p:tavLst>
                                    </p:anim>
                                    <p:animEffect transition="in" filter="fade">
                                      <p:cBhvr>
                                        <p:cTn id="9" dur="1000"/>
                                        <p:tgtEl>
                                          <p:spTgt spid="7"/>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strVal val="#ppt_w*0.70"/>
                                          </p:val>
                                        </p:tav>
                                        <p:tav tm="100000">
                                          <p:val>
                                            <p:strVal val="#ppt_w"/>
                                          </p:val>
                                        </p:tav>
                                      </p:tavLst>
                                    </p:anim>
                                    <p:anim calcmode="lin" valueType="num">
                                      <p:cBhvr>
                                        <p:cTn id="15" dur="1000" fill="hold"/>
                                        <p:tgtEl>
                                          <p:spTgt spid="6"/>
                                        </p:tgtEl>
                                        <p:attrNameLst>
                                          <p:attrName>ppt_h</p:attrName>
                                        </p:attrNameLst>
                                      </p:cBhvr>
                                      <p:tavLst>
                                        <p:tav tm="0">
                                          <p:val>
                                            <p:strVal val="#ppt_h"/>
                                          </p:val>
                                        </p:tav>
                                        <p:tav tm="100000">
                                          <p:val>
                                            <p:strVal val="#ppt_h"/>
                                          </p:val>
                                        </p:tav>
                                      </p:tavLst>
                                    </p:anim>
                                    <p:animEffect transition="in" filter="fade">
                                      <p:cBhvr>
                                        <p:cTn id="16" dur="10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1000" fill="hold"/>
                                        <p:tgtEl>
                                          <p:spTgt spid="5"/>
                                        </p:tgtEl>
                                        <p:attrNameLst>
                                          <p:attrName>ppt_w</p:attrName>
                                        </p:attrNameLst>
                                      </p:cBhvr>
                                      <p:tavLst>
                                        <p:tav tm="0">
                                          <p:val>
                                            <p:strVal val="#ppt_w*0.70"/>
                                          </p:val>
                                        </p:tav>
                                        <p:tav tm="100000">
                                          <p:val>
                                            <p:strVal val="#ppt_w"/>
                                          </p:val>
                                        </p:tav>
                                      </p:tavLst>
                                    </p:anim>
                                    <p:anim calcmode="lin" valueType="num">
                                      <p:cBhvr>
                                        <p:cTn id="22" dur="1000" fill="hold"/>
                                        <p:tgtEl>
                                          <p:spTgt spid="5"/>
                                        </p:tgtEl>
                                        <p:attrNameLst>
                                          <p:attrName>ppt_h</p:attrName>
                                        </p:attrNameLst>
                                      </p:cBhvr>
                                      <p:tavLst>
                                        <p:tav tm="0">
                                          <p:val>
                                            <p:strVal val="#ppt_h"/>
                                          </p:val>
                                        </p:tav>
                                        <p:tav tm="100000">
                                          <p:val>
                                            <p:strVal val="#ppt_h"/>
                                          </p:val>
                                        </p:tav>
                                      </p:tavLst>
                                    </p:anim>
                                    <p:animEffect transition="in" filter="fade">
                                      <p:cBhvr>
                                        <p:cTn id="23" dur="1000"/>
                                        <p:tgtEl>
                                          <p:spTgt spid="5"/>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1000" fill="hold"/>
                                        <p:tgtEl>
                                          <p:spTgt spid="4"/>
                                        </p:tgtEl>
                                        <p:attrNameLst>
                                          <p:attrName>ppt_w</p:attrName>
                                        </p:attrNameLst>
                                      </p:cBhvr>
                                      <p:tavLst>
                                        <p:tav tm="0">
                                          <p:val>
                                            <p:strVal val="#ppt_w*0.70"/>
                                          </p:val>
                                        </p:tav>
                                        <p:tav tm="100000">
                                          <p:val>
                                            <p:strVal val="#ppt_w"/>
                                          </p:val>
                                        </p:tav>
                                      </p:tavLst>
                                    </p:anim>
                                    <p:anim calcmode="lin" valueType="num">
                                      <p:cBhvr>
                                        <p:cTn id="29" dur="1000" fill="hold"/>
                                        <p:tgtEl>
                                          <p:spTgt spid="4"/>
                                        </p:tgtEl>
                                        <p:attrNameLst>
                                          <p:attrName>ppt_h</p:attrName>
                                        </p:attrNameLst>
                                      </p:cBhvr>
                                      <p:tavLst>
                                        <p:tav tm="0">
                                          <p:val>
                                            <p:strVal val="#ppt_h"/>
                                          </p:val>
                                        </p:tav>
                                        <p:tav tm="100000">
                                          <p:val>
                                            <p:strVal val="#ppt_h"/>
                                          </p:val>
                                        </p:tav>
                                      </p:tavLst>
                                    </p:anim>
                                    <p:animEffect transition="in" filter="fade">
                                      <p:cBhvr>
                                        <p:cTn id="3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14</TotalTime>
  <Words>450</Words>
  <Application>Microsoft Office PowerPoint</Application>
  <PresentationFormat>Grand écran</PresentationFormat>
  <Paragraphs>33</Paragraphs>
  <Slides>5</Slides>
  <Notes>1</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5</vt:i4>
      </vt:variant>
    </vt:vector>
  </HeadingPairs>
  <TitlesOfParts>
    <vt:vector size="11" baseType="lpstr">
      <vt:lpstr>Aptos</vt:lpstr>
      <vt:lpstr>Aptos Display</vt:lpstr>
      <vt:lpstr>Arial</vt:lpstr>
      <vt:lpstr>Calibri</vt:lpstr>
      <vt:lpstr>Times New Roman</vt:lpstr>
      <vt:lpstr>Thème Office</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Marie-Antoinette Oberdorf</dc:creator>
  <cp:lastModifiedBy>Marie-Antoinette Oberdorf</cp:lastModifiedBy>
  <cp:revision>9</cp:revision>
  <dcterms:created xsi:type="dcterms:W3CDTF">2026-08-28T15:15:27Z</dcterms:created>
  <dcterms:modified xsi:type="dcterms:W3CDTF">2026-08-28T15:56:09Z</dcterms:modified>
</cp:coreProperties>
</file>