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316" r:id="rId3"/>
    <p:sldId id="274" r:id="rId4"/>
    <p:sldId id="291" r:id="rId5"/>
    <p:sldId id="317" r:id="rId6"/>
    <p:sldId id="292" r:id="rId7"/>
    <p:sldId id="318" r:id="rId8"/>
    <p:sldId id="293" r:id="rId9"/>
    <p:sldId id="319" r:id="rId10"/>
    <p:sldId id="405" r:id="rId11"/>
    <p:sldId id="283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>
        <p:scale>
          <a:sx n="88" d="100"/>
          <a:sy n="88" d="100"/>
        </p:scale>
        <p:origin x="1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43C4B5-23B7-58E1-34A0-85FAC6308A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EFC0156-F609-BE1C-2923-A8AF439B19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AA6479-D17F-0819-8491-DCC5BED3F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986FDC-0F98-DEDE-C214-04A1B8C8E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9633CB-9090-3BFB-C321-749DDCA53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160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9541F-FBC1-860D-6B24-8DD1AA6DC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CC2B66-C0AE-2BD4-1450-043669D28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117FCD-6D9A-E540-8AA5-0A5B2C2E5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F8AE6F-A5A0-13B7-B0FD-460434A0A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EBB0C2-2AC2-5261-C55F-861F0AFEA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421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BBE141-FAAE-38BE-4D96-3BF4B063C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705C72E-A7DE-BA1B-C12E-11350BD518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A415EE-7603-62F0-18C7-F1C4726E6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2F652D-2ECF-416C-FBE8-C254040E9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4AD40D-7171-AAB7-9FAB-C6E7F4B5B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167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BC9790-5702-C3F8-C542-C95B128E6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B3CB4D-BF02-225F-62E5-F73D4410BE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D575352-8A1B-D755-2C86-D6EB21F8DA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5176280-3FA1-5A23-D15D-CABA2F9CA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7C0059-4766-604B-DE60-12A7606DB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BEF497-0762-9B59-2428-B308F761B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452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9596EA-D15A-9424-2655-1E1FF864B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DEFA1A-0334-C5B4-D463-BF6A170D5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9BA0207-FEC1-1B6A-EFC3-331A2213F9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875FA04-ECAD-C0B8-B357-2DEA3F1B75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95D9ED5-269E-14FF-7928-D13C8511CB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4FDE64C-8F8C-FE41-650B-FE0F07B41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C51AC59-B39F-1AB4-B1A5-28FF3B9E8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A95AEED-8CA7-E0A8-99B8-C205A713B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281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6B155-8361-D909-9B46-1BDD7B7D8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328BA36-2634-7CBB-6652-D149BCFBB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A894B9D-EA13-1280-DADB-19932E111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0BD54D4-A423-DFE3-63CB-0022A515D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710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A00947-0BCC-A87A-A24D-C613372DD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5F320CE-CDCD-B495-23BC-8A4777B1A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55892F1-4D2C-594B-70E0-C1E3D7157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2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5BC51D-306C-49AA-0F5E-A257E26A5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F6B26B-DD95-88C9-D3B4-141D4F9B6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30C54AD-C318-B8DD-20AC-B661A7E7D8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A6FDD1-4560-E508-8094-E6B3BE13C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68D728-4FA4-5400-136D-FF569A2CF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B90331-04D1-A3BB-A383-825935BDB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37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A3BFA5-EF90-8CE7-43FF-37E2CB029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83D0FE8-7D82-AF3C-1573-E26578BAB7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5DDB34B-EDFD-1F46-834D-896CAE7E5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002051-A8C9-E28E-0CDA-8987D3DA6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CF8B085-DF89-78ED-D91D-1C07D2F5A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8D51E8-BD8B-E058-80CE-7CCAD6A1C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1462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7633DD-F9BB-EABA-7E0A-637737676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4CB0631-CF12-017D-7F65-6A1F21AD30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7CBC5E-C458-A642-B0A0-5DA9CDDE9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229215-E321-22B7-BCE2-D08448D2C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540028-4839-5D78-FE20-5BB148DFA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512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93B92CC-8CEC-217F-EBBB-B24AAB94DB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636FE89-04B3-B499-951A-E2D1EC21E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E8B9D5-0964-D08C-D79D-198423A24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DCDA49-7424-491A-EAF1-7B8AEF573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C31E56-8DEF-6D80-2C3E-17C31F540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9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7253281-5E42-A7AB-309D-989F6F862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C6C716-A66F-AD60-1086-A8B604A9A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CF231F-5D5D-740A-55F1-A0188E9C5E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DEC4AE-B057-4AB4-A830-6E987BEBBA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E07B16-4CFD-4141-998F-2FD3C0AD69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4CFBE9-EEBA-3F28-842C-095C900598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39EB6C-B9FD-4E6F-BB66-9D2DC81B12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65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upload.wikimedia.org/wikipedia/commons/thumb/a/af/The_Galilean_satellites_%28the_four_largest_moons_of_Jupiter%29.tif/lossy-page1-608px-The_Galilean_satellites_%28the_four_largest_moons_of_Jupiter%29.tif.jpg" TargetMode="Externa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hyperlink" Target="https://www.nasa.gov/wp-content/uploads/2024/05/e2-wave-ganymede-flyby-compressed.wav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gif"/><Relationship Id="rId9" Type="http://schemas.openxmlformats.org/officeDocument/2006/relationships/hyperlink" Target="https://assets.science.nasa.gov/dynamicimage/assets/science/psd/photojournal/pia/pia00/pia00343/jpeg/PIA00343.jpg?w=840&amp;h=840&amp;fit=clip&amp;crop=faces%2Cfocalpoint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t&amp;source=web&amp;rct=j&amp;url=https%3A%2F%2Fwww.jpl.nasa.gov%2Fimages%2Fpia02860-io-in-front-of-jupiter%2F&amp;opi=89978449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t&amp;source=web&amp;rct=j&amp;url=https%3A%2F%2Fwww.vox.com%2Fxpress%2F2014%2F10%2F29%2F7086133%2Fsolar-system-scale-comparison-jupiter-mars-moon-sun&amp;ved=0CBUQjRxqFwoTCIj85sG86pEDFQAAAAAdAAAAABAH&amp;opi=89978449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science.nasa.gov/dynamicimage/assets/science/psd/photojournal/pia/pia02/pia02225/jpeg/PIA02225.jpg?w=900&amp;h=1000&amp;fit=clip&amp;crop=faces%2Cfocalpoint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lanete-astronomie.com/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umerama.com/wp-content/uploads/2018/12/anneaux-saturne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images.express.co.uk/img/dynamic/151/590x/uranus-791091.jpg?r=1686998680160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tatic.le-systeme-solaire.net/ressources/zoom/uranus/uranusbyhubble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friday.com/wp-content/uploads/2022/04/Neptune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eteo45.com/images/nuages-neptune.webp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acebook.com/watch/?v=380079354862804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education.francetv.fr/matiere/sciences-de-la-vie-et-de-la-terre/cinquieme/jeu/le-systeme-solair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0" y="243512"/>
            <a:ext cx="592393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 </a:t>
            </a:r>
            <a:r>
              <a:rPr lang="fr-FR" sz="2400" b="1" u="sng" dirty="0">
                <a:solidFill>
                  <a:schemeClr val="bg1"/>
                </a:solidFill>
              </a:rPr>
              <a:t>Diamètre</a:t>
            </a:r>
            <a:r>
              <a:rPr lang="fr-FR" sz="2400" u="sng" dirty="0">
                <a:solidFill>
                  <a:schemeClr val="bg1"/>
                </a:solidFill>
              </a:rPr>
              <a:t> :</a:t>
            </a:r>
            <a:r>
              <a:rPr lang="fr-FR" sz="2400" dirty="0">
                <a:solidFill>
                  <a:schemeClr val="bg1"/>
                </a:solidFill>
              </a:rPr>
              <a:t> 142 984 km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Masse: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dirty="0">
                <a:solidFill>
                  <a:schemeClr val="bg1"/>
                </a:solidFill>
              </a:rPr>
              <a:t>19,27 trillion de tonnes</a:t>
            </a:r>
          </a:p>
          <a:p>
            <a:r>
              <a:rPr lang="fr-FR" sz="2400" b="1" u="sng" dirty="0">
                <a:solidFill>
                  <a:schemeClr val="bg1"/>
                </a:solidFill>
              </a:rPr>
              <a:t>Rotation</a:t>
            </a:r>
            <a:r>
              <a:rPr lang="fr-FR" sz="2400" dirty="0">
                <a:solidFill>
                  <a:schemeClr val="bg1"/>
                </a:solidFill>
              </a:rPr>
              <a:t>: 9 heures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Révolution</a:t>
            </a:r>
            <a:r>
              <a:rPr lang="fr-FR" sz="2400" u="sng" dirty="0">
                <a:solidFill>
                  <a:schemeClr val="bg1"/>
                </a:solidFill>
              </a:rPr>
              <a:t>: </a:t>
            </a:r>
            <a:r>
              <a:rPr lang="fr-FR" sz="2400" dirty="0">
                <a:solidFill>
                  <a:schemeClr val="bg1"/>
                </a:solidFill>
              </a:rPr>
              <a:t>11,86 ans</a:t>
            </a:r>
          </a:p>
          <a:p>
            <a:r>
              <a:rPr lang="fr-FR" sz="2400" b="1" u="sng" dirty="0">
                <a:solidFill>
                  <a:schemeClr val="bg1"/>
                </a:solidFill>
              </a:rPr>
              <a:t>Température : </a:t>
            </a:r>
            <a:r>
              <a:rPr lang="fr-FR" sz="2400" dirty="0">
                <a:solidFill>
                  <a:schemeClr val="bg1"/>
                </a:solidFill>
              </a:rPr>
              <a:t> 20 000 °C au centre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Sonde</a:t>
            </a:r>
            <a:r>
              <a:rPr lang="fr-FR" sz="2400" u="sng" dirty="0">
                <a:solidFill>
                  <a:schemeClr val="bg1"/>
                </a:solidFill>
              </a:rPr>
              <a:t> : </a:t>
            </a:r>
            <a:r>
              <a:rPr lang="fr-FR" sz="2400" dirty="0">
                <a:solidFill>
                  <a:schemeClr val="bg1"/>
                </a:solidFill>
              </a:rPr>
              <a:t>Galileo </a:t>
            </a:r>
            <a:br>
              <a:rPr lang="fr-FR" sz="2400" dirty="0">
                <a:solidFill>
                  <a:schemeClr val="bg1"/>
                </a:solidFill>
              </a:rPr>
            </a:br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b="1" u="sng" dirty="0">
                <a:solidFill>
                  <a:schemeClr val="bg1"/>
                </a:solidFill>
              </a:rPr>
              <a:t>caractéristiques: </a:t>
            </a:r>
            <a:r>
              <a:rPr lang="fr-FR" sz="2400" u="sng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Jupiter est la plus grande des planètes (318 fois la Terre).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C’est une planète gazeuse.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 Il y  a des vents très violents (600 km/h), surtout près de la tache rouge.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Jupiter a beaucoup de satellites: Les 4 plus importants sont Io, Europe, Ganymède et Callisto.</a:t>
            </a:r>
          </a:p>
          <a:p>
            <a:r>
              <a:rPr lang="fr-FR" sz="24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050" name="Picture 2" descr="http://beaulieu.free.fr/images/juplune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15" y="1082572"/>
            <a:ext cx="3186857" cy="1148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15545" y="190513"/>
            <a:ext cx="20697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JUPITER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AECC386-C9C6-FF72-A4AD-D71478970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34993" y="6361892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2" name="Jupiter e2-wave-ganymede-flyby-compressed">
            <a:hlinkClick r:id="" action="ppaction://media"/>
            <a:extLst>
              <a:ext uri="{FF2B5EF4-FFF2-40B4-BE49-F238E27FC236}">
                <a16:creationId xmlns:a16="http://schemas.microsoft.com/office/drawing/2014/main" id="{75083834-2A5E-8947-9293-7766944774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44993" y="5944562"/>
            <a:ext cx="304800" cy="3048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1A80119-0869-75D6-F360-ACAA05675E21}"/>
              </a:ext>
            </a:extLst>
          </p:cNvPr>
          <p:cNvSpPr txBox="1"/>
          <p:nvPr/>
        </p:nvSpPr>
        <p:spPr>
          <a:xfrm>
            <a:off x="9330744" y="6226713"/>
            <a:ext cx="2756078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6"/>
              </a:rPr>
              <a:t>https://www.nasa.gov/wp-content/uploads/2024/05/e2-wave-ganymede-flyby-compressed.wav</a:t>
            </a:r>
            <a:endParaRPr lang="fr-FR" sz="5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1450B3E-116F-B987-8CC1-2BC5E0674BF1}"/>
              </a:ext>
            </a:extLst>
          </p:cNvPr>
          <p:cNvSpPr txBox="1"/>
          <p:nvPr/>
        </p:nvSpPr>
        <p:spPr>
          <a:xfrm>
            <a:off x="1393114" y="6410886"/>
            <a:ext cx="32490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7"/>
              </a:rPr>
              <a:t>https://upload.wikimedia.org/wikipedia/commons/thumb/a/af/The_Galilean_satellites_%28the_four_largest_moons_of_Jupiter%29.tif/lossy-page1-608px-The_Galilean_satellites_%28the_four_largest_moons_of_Jupiter%29.tif.jpg</a:t>
            </a:r>
            <a:endParaRPr lang="fr-FR" sz="500" dirty="0"/>
          </a:p>
        </p:txBody>
      </p:sp>
      <p:pic>
        <p:nvPicPr>
          <p:cNvPr id="4098" name="Picture 2" descr="A global view of Jupiter with colorful bands of clouds shrouding the planet.">
            <a:extLst>
              <a:ext uri="{FF2B5EF4-FFF2-40B4-BE49-F238E27FC236}">
                <a16:creationId xmlns:a16="http://schemas.microsoft.com/office/drawing/2014/main" id="{1F9BE555-B7F4-E63F-CCF3-4E1CBA18A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75" y="2315490"/>
            <a:ext cx="3995861" cy="3995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E508D8F-5CBC-3952-6237-0000D9E83209}"/>
              </a:ext>
            </a:extLst>
          </p:cNvPr>
          <p:cNvSpPr txBox="1"/>
          <p:nvPr/>
        </p:nvSpPr>
        <p:spPr>
          <a:xfrm>
            <a:off x="668007" y="6226713"/>
            <a:ext cx="457892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9"/>
              </a:rPr>
              <a:t>https://assets.science.nasa.gov/dynamicimage/assets/science/psd/photojournal/pia/pia00/pia00343/jpeg/PIA00343.jpg?w=840&amp;h=840&amp;fit=clip&amp;crop=faces%2Cfocalpoint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68435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490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77252" y="428887"/>
            <a:ext cx="1143749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Passage du satellite Io avec son ombre sur Jupiter!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3025E51-B46B-49B9-6440-042343C2F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2" name="Picture 2" descr="Io in Front of Jupiter | NASA Jet Propulsion Laboratory (JPL)">
            <a:extLst>
              <a:ext uri="{FF2B5EF4-FFF2-40B4-BE49-F238E27FC236}">
                <a16:creationId xmlns:a16="http://schemas.microsoft.com/office/drawing/2014/main" id="{3274223E-AEF9-F8A7-FFAE-392388A1F6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22"/>
          <a:stretch>
            <a:fillRect/>
          </a:stretch>
        </p:blipFill>
        <p:spPr bwMode="auto">
          <a:xfrm>
            <a:off x="3253682" y="1519153"/>
            <a:ext cx="5939557" cy="456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29EF68-1D72-2C73-EAA0-B9A95358F867}"/>
              </a:ext>
            </a:extLst>
          </p:cNvPr>
          <p:cNvSpPr txBox="1"/>
          <p:nvPr/>
        </p:nvSpPr>
        <p:spPr>
          <a:xfrm>
            <a:off x="3990109" y="6049049"/>
            <a:ext cx="4466705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https://www.google.com/url?sa=t&amp;source=web&amp;rct=j&amp;url=https%3A%2F%2Fwww.jpl.nasa.gov%2Fimages%2Fpia02860-io-in-front-of-jupiter%2F&amp;opi=89978449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47778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ysteme-solaire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799" y="1249306"/>
            <a:ext cx="5810250" cy="498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26522" y="205396"/>
            <a:ext cx="1113895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Jupiter est vraiment une planète géante!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0A39F3C-E661-818F-5EA3-CDDE4E917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7331494-4A30-263B-C03E-AA0238DCC96C}"/>
              </a:ext>
            </a:extLst>
          </p:cNvPr>
          <p:cNvSpPr txBox="1"/>
          <p:nvPr/>
        </p:nvSpPr>
        <p:spPr>
          <a:xfrm>
            <a:off x="3665912" y="6238300"/>
            <a:ext cx="5181600" cy="250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3"/>
              </a:rPr>
              <a:t>https://www.google.com/url?sa=t&amp;source=web&amp;rct=j&amp;url=https%3A%2F%2Fwww.vox.com%2Fxpress%2F2014%2F10%2F29%2F7086133%2Fsolar-system-scale-comparison-jupiter-mars-moon-sun&amp;ved=0CBUQjRxqFwoTCIj85sG86pEDFQAAAAAdAAAAABAH&amp;opi=89978449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31941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722448" y="576082"/>
            <a:ext cx="533550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 </a:t>
            </a:r>
            <a:r>
              <a:rPr lang="fr-FR" sz="2400" b="1" u="sng" dirty="0">
                <a:solidFill>
                  <a:schemeClr val="bg1"/>
                </a:solidFill>
              </a:rPr>
              <a:t>Diamètre</a:t>
            </a:r>
            <a:r>
              <a:rPr lang="fr-FR" sz="2400" u="sng" dirty="0">
                <a:solidFill>
                  <a:schemeClr val="bg1"/>
                </a:solidFill>
              </a:rPr>
              <a:t> :</a:t>
            </a:r>
            <a:r>
              <a:rPr lang="fr-FR" sz="2400" dirty="0">
                <a:solidFill>
                  <a:schemeClr val="bg1"/>
                </a:solidFill>
              </a:rPr>
              <a:t> 120 536 km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Masse: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dirty="0">
                <a:solidFill>
                  <a:schemeClr val="bg1"/>
                </a:solidFill>
              </a:rPr>
              <a:t>5,68 trillion de tonnes</a:t>
            </a:r>
          </a:p>
          <a:p>
            <a:r>
              <a:rPr lang="fr-FR" sz="2400" b="1" u="sng" dirty="0">
                <a:solidFill>
                  <a:schemeClr val="bg1"/>
                </a:solidFill>
              </a:rPr>
              <a:t>Rotation</a:t>
            </a:r>
            <a:r>
              <a:rPr lang="fr-FR" sz="2400" dirty="0">
                <a:solidFill>
                  <a:schemeClr val="bg1"/>
                </a:solidFill>
              </a:rPr>
              <a:t>: environ 10 heures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Révolution</a:t>
            </a:r>
            <a:r>
              <a:rPr lang="fr-FR" sz="2400" u="sng" dirty="0">
                <a:solidFill>
                  <a:schemeClr val="bg1"/>
                </a:solidFill>
              </a:rPr>
              <a:t>: </a:t>
            </a:r>
            <a:r>
              <a:rPr lang="fr-FR" sz="2400" dirty="0">
                <a:solidFill>
                  <a:schemeClr val="bg1"/>
                </a:solidFill>
              </a:rPr>
              <a:t>29 ans terrestres</a:t>
            </a:r>
          </a:p>
          <a:p>
            <a:r>
              <a:rPr lang="fr-FR" sz="2400" b="1" u="sng" dirty="0">
                <a:solidFill>
                  <a:schemeClr val="bg1"/>
                </a:solidFill>
              </a:rPr>
              <a:t>Température : </a:t>
            </a:r>
            <a:r>
              <a:rPr lang="fr-FR" sz="2400" b="1" dirty="0">
                <a:solidFill>
                  <a:schemeClr val="bg1"/>
                </a:solidFill>
              </a:rPr>
              <a:t>-150 °C</a:t>
            </a:r>
            <a:r>
              <a:rPr lang="fr-FR" sz="2400" dirty="0">
                <a:solidFill>
                  <a:schemeClr val="bg1"/>
                </a:solidFill>
              </a:rPr>
              <a:t> 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Sonde</a:t>
            </a:r>
            <a:r>
              <a:rPr lang="fr-FR" sz="2400" u="sng" dirty="0">
                <a:solidFill>
                  <a:schemeClr val="bg1"/>
                </a:solidFill>
              </a:rPr>
              <a:t> :</a:t>
            </a:r>
            <a:br>
              <a:rPr lang="fr-FR" sz="2400" dirty="0">
                <a:solidFill>
                  <a:schemeClr val="bg1"/>
                </a:solidFill>
              </a:rPr>
            </a:br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b="1" u="sng" dirty="0" err="1">
                <a:solidFill>
                  <a:schemeClr val="bg1"/>
                </a:solidFill>
              </a:rPr>
              <a:t>caractéritiques</a:t>
            </a:r>
            <a:r>
              <a:rPr lang="fr-FR" sz="2400" b="1" u="sng" dirty="0">
                <a:solidFill>
                  <a:schemeClr val="bg1"/>
                </a:solidFill>
              </a:rPr>
              <a:t>: </a:t>
            </a:r>
            <a:r>
              <a:rPr lang="fr-FR" sz="2400" u="sng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Ses anneaux sont composés de glace et de roches. 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Saturne a 274 satellites! Le plus connu s’appelle  Titan.</a:t>
            </a:r>
          </a:p>
          <a:p>
            <a:r>
              <a:rPr lang="fr-FR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4E83380-D213-ABBE-355C-9BCF6A12B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94801" y="6438746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6148" name="Picture 4" descr="Saturn and its rings appear tilted in this image from Voyager 1.">
            <a:extLst>
              <a:ext uri="{FF2B5EF4-FFF2-40B4-BE49-F238E27FC236}">
                <a16:creationId xmlns:a16="http://schemas.microsoft.com/office/drawing/2014/main" id="{D6FA1CA8-C15E-AE12-771C-A43A8103D3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0" t="6010" r="17615" b="6010"/>
          <a:stretch>
            <a:fillRect/>
          </a:stretch>
        </p:blipFill>
        <p:spPr bwMode="auto">
          <a:xfrm rot="19679751">
            <a:off x="1291136" y="1027920"/>
            <a:ext cx="4049274" cy="603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38C240F-81D7-70F2-AFD4-6768F8803289}"/>
              </a:ext>
            </a:extLst>
          </p:cNvPr>
          <p:cNvSpPr txBox="1"/>
          <p:nvPr/>
        </p:nvSpPr>
        <p:spPr>
          <a:xfrm>
            <a:off x="961504" y="5853706"/>
            <a:ext cx="4807528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https://assets.science.nasa.gov/dynamicimage/assets/science/psd/photojournal/pia/pia02/pia02225/jpeg/PIA02225.jpg?w=900&amp;h=1000&amp;fit=clip&amp;crop=faces%2Cfocalpoint</a:t>
            </a:r>
            <a:endParaRPr lang="fr-FR" sz="500" dirty="0"/>
          </a:p>
        </p:txBody>
      </p:sp>
      <p:pic>
        <p:nvPicPr>
          <p:cNvPr id="3074" name="Picture 2" descr="https://www.planete-astronomie.com/tl_files/photos/Saturne/3-Les-satellites-de-Saturne/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727" y="1245672"/>
            <a:ext cx="1973864" cy="118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49B1FD8B-C816-889B-8E52-21DD4D512CB1}"/>
              </a:ext>
            </a:extLst>
          </p:cNvPr>
          <p:cNvSpPr txBox="1"/>
          <p:nvPr/>
        </p:nvSpPr>
        <p:spPr>
          <a:xfrm>
            <a:off x="3747078" y="1245672"/>
            <a:ext cx="1336964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https://www.planete-astronomie.com/#</a:t>
            </a:r>
            <a:endParaRPr lang="fr-FR" sz="500" dirty="0"/>
          </a:p>
        </p:txBody>
      </p:sp>
      <p:sp>
        <p:nvSpPr>
          <p:cNvPr id="6" name="Rectangle 5"/>
          <p:cNvSpPr/>
          <p:nvPr/>
        </p:nvSpPr>
        <p:spPr>
          <a:xfrm>
            <a:off x="1986483" y="256134"/>
            <a:ext cx="23878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SATURNE</a:t>
            </a:r>
          </a:p>
        </p:txBody>
      </p:sp>
    </p:spTree>
    <p:extLst>
      <p:ext uri="{BB962C8B-B14F-4D97-AF65-F5344CB8AC3E}">
        <p14:creationId xmlns:p14="http://schemas.microsoft.com/office/powerpoint/2010/main" val="73094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003695" y="205175"/>
            <a:ext cx="1033305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Les anneaux de Saturne sont constitués     </a:t>
            </a: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de glace et de poussières                                      de différentes tailles.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43BF092-822D-6220-E468-CDE5C66FF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7176" name="Picture 8">
            <a:extLst>
              <a:ext uri="{FF2B5EF4-FFF2-40B4-BE49-F238E27FC236}">
                <a16:creationId xmlns:a16="http://schemas.microsoft.com/office/drawing/2014/main" id="{263222A2-791D-A9AC-40C7-8DE4901F3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828" y="2107822"/>
            <a:ext cx="7068786" cy="397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AC3B3D6-13EC-025C-3452-E6B7618F608D}"/>
              </a:ext>
            </a:extLst>
          </p:cNvPr>
          <p:cNvSpPr txBox="1"/>
          <p:nvPr/>
        </p:nvSpPr>
        <p:spPr>
          <a:xfrm>
            <a:off x="6096000" y="6084013"/>
            <a:ext cx="2760419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3"/>
              </a:rPr>
              <a:t>https://www.numerama.com/wp-content/uploads/2018/12/anneaux-saturne.jpg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43799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71575" y="612844"/>
            <a:ext cx="592393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 </a:t>
            </a:r>
            <a:r>
              <a:rPr lang="fr-FR" sz="2400" b="1" u="sng" dirty="0">
                <a:solidFill>
                  <a:schemeClr val="bg1"/>
                </a:solidFill>
              </a:rPr>
              <a:t>Diamètre</a:t>
            </a:r>
            <a:r>
              <a:rPr lang="fr-FR" sz="2400" u="sng" dirty="0">
                <a:solidFill>
                  <a:schemeClr val="bg1"/>
                </a:solidFill>
              </a:rPr>
              <a:t> :</a:t>
            </a:r>
            <a:r>
              <a:rPr lang="fr-FR" sz="2400" dirty="0">
                <a:solidFill>
                  <a:schemeClr val="bg1"/>
                </a:solidFill>
              </a:rPr>
              <a:t> 51 118 km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Masse: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dirty="0">
                <a:solidFill>
                  <a:schemeClr val="bg1"/>
                </a:solidFill>
              </a:rPr>
              <a:t>86,83 trillions de tonnes</a:t>
            </a:r>
          </a:p>
          <a:p>
            <a:r>
              <a:rPr lang="fr-FR" sz="2400" b="1" u="sng" dirty="0">
                <a:solidFill>
                  <a:schemeClr val="bg1"/>
                </a:solidFill>
              </a:rPr>
              <a:t>Rotation</a:t>
            </a:r>
            <a:r>
              <a:rPr lang="fr-FR" sz="2400" dirty="0">
                <a:solidFill>
                  <a:schemeClr val="bg1"/>
                </a:solidFill>
              </a:rPr>
              <a:t>: entre 14 et 17  heures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Révolution</a:t>
            </a:r>
            <a:r>
              <a:rPr lang="fr-FR" sz="2400" u="sng" dirty="0">
                <a:solidFill>
                  <a:schemeClr val="bg1"/>
                </a:solidFill>
              </a:rPr>
              <a:t>: </a:t>
            </a:r>
            <a:r>
              <a:rPr lang="fr-FR" sz="2400" dirty="0">
                <a:solidFill>
                  <a:schemeClr val="bg1"/>
                </a:solidFill>
              </a:rPr>
              <a:t>84 années  sur Terre</a:t>
            </a:r>
          </a:p>
          <a:p>
            <a:r>
              <a:rPr lang="fr-FR" sz="2400" b="1" u="sng" dirty="0">
                <a:solidFill>
                  <a:schemeClr val="bg1"/>
                </a:solidFill>
              </a:rPr>
              <a:t>Température : </a:t>
            </a:r>
            <a:r>
              <a:rPr lang="fr-FR" sz="2400" dirty="0">
                <a:solidFill>
                  <a:schemeClr val="bg1"/>
                </a:solidFill>
              </a:rPr>
              <a:t> -170°C</a:t>
            </a:r>
            <a:br>
              <a:rPr lang="fr-FR" sz="2400" dirty="0">
                <a:solidFill>
                  <a:schemeClr val="bg1"/>
                </a:solidFill>
              </a:rPr>
            </a:br>
            <a:br>
              <a:rPr lang="fr-FR" sz="2400" dirty="0">
                <a:solidFill>
                  <a:schemeClr val="bg1"/>
                </a:solidFill>
              </a:rPr>
            </a:br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b="1" u="sng" dirty="0" err="1">
                <a:solidFill>
                  <a:schemeClr val="bg1"/>
                </a:solidFill>
              </a:rPr>
              <a:t>caractéritiques</a:t>
            </a:r>
            <a:r>
              <a:rPr lang="fr-FR" sz="2400" b="1" u="sng" dirty="0">
                <a:solidFill>
                  <a:schemeClr val="bg1"/>
                </a:solidFill>
              </a:rPr>
              <a:t>: </a:t>
            </a:r>
            <a:r>
              <a:rPr lang="fr-FR" sz="2400" u="sng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Uranus tourne dans un axe très différent des autres planètes.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Elle a 13 anneaux très fins.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 A sa surface, il y a des vents très violents (jusqu’à 720 Km/h)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Uranus possède 29 satellites.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741920" y="241503"/>
            <a:ext cx="22181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URANUS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A6CA23-8AC4-21DD-25F0-5FEF1FD9F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56665" y="6433935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8194" name="Picture 2" descr="uranus">
            <a:extLst>
              <a:ext uri="{FF2B5EF4-FFF2-40B4-BE49-F238E27FC236}">
                <a16:creationId xmlns:a16="http://schemas.microsoft.com/office/drawing/2014/main" id="{4710D40B-176E-0425-FB46-9DC99230A6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8" r="22092"/>
          <a:stretch>
            <a:fillRect/>
          </a:stretch>
        </p:blipFill>
        <p:spPr bwMode="auto">
          <a:xfrm>
            <a:off x="299258" y="949389"/>
            <a:ext cx="5198225" cy="535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12D0815-D2A1-E0CF-F06D-C92A4E22BE3D}"/>
              </a:ext>
            </a:extLst>
          </p:cNvPr>
          <p:cNvSpPr txBox="1"/>
          <p:nvPr/>
        </p:nvSpPr>
        <p:spPr>
          <a:xfrm>
            <a:off x="1213659" y="6134662"/>
            <a:ext cx="2732116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https://cdn.images.express.co.uk/img/dynamic/151/590x/uranus-791091.jpg?r=1686998680160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311634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Uranus vu par Hub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340242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004748" y="1781970"/>
            <a:ext cx="2938071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Uranus vu par le télescope Hubble.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530205F-689D-45CA-3ACA-5A8F9C20E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0B59D4F-B66F-5DB7-D7D8-9EA29C5EFA6D}"/>
              </a:ext>
            </a:extLst>
          </p:cNvPr>
          <p:cNvSpPr txBox="1"/>
          <p:nvPr/>
        </p:nvSpPr>
        <p:spPr>
          <a:xfrm>
            <a:off x="2255520" y="5783918"/>
            <a:ext cx="2377440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https://static.le-systeme-solaire.net/ressources/zoom/uranus/uranusbyhubble.jpg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228457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04F05FB-0966-A932-1F27-416868AD3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D10D73BD-D821-A213-BF29-3B14D6116C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6" b="14019"/>
          <a:stretch>
            <a:fillRect/>
          </a:stretch>
        </p:blipFill>
        <p:spPr bwMode="auto">
          <a:xfrm rot="1771029">
            <a:off x="260486" y="1997349"/>
            <a:ext cx="6975414" cy="308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96000" y="345991"/>
            <a:ext cx="592393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u="sng" dirty="0">
                <a:solidFill>
                  <a:schemeClr val="bg1"/>
                </a:solidFill>
              </a:rPr>
              <a:t>Diamètre</a:t>
            </a:r>
            <a:r>
              <a:rPr lang="fr-FR" sz="2400" u="sng" dirty="0">
                <a:solidFill>
                  <a:schemeClr val="bg1"/>
                </a:solidFill>
              </a:rPr>
              <a:t> :</a:t>
            </a:r>
            <a:r>
              <a:rPr lang="fr-FR" sz="2400" dirty="0">
                <a:solidFill>
                  <a:schemeClr val="bg1"/>
                </a:solidFill>
              </a:rPr>
              <a:t> 49 532 km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Rotation</a:t>
            </a:r>
            <a:r>
              <a:rPr lang="fr-FR" sz="2400" dirty="0">
                <a:solidFill>
                  <a:schemeClr val="bg1"/>
                </a:solidFill>
              </a:rPr>
              <a:t>: 18  heures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Révolution</a:t>
            </a:r>
            <a:r>
              <a:rPr lang="fr-FR" sz="2400" u="sng" dirty="0">
                <a:solidFill>
                  <a:schemeClr val="bg1"/>
                </a:solidFill>
              </a:rPr>
              <a:t>: </a:t>
            </a:r>
            <a:r>
              <a:rPr lang="fr-FR" sz="2400" dirty="0">
                <a:solidFill>
                  <a:schemeClr val="bg1"/>
                </a:solidFill>
              </a:rPr>
              <a:t>165  années  sur Terre</a:t>
            </a:r>
          </a:p>
          <a:p>
            <a:r>
              <a:rPr lang="fr-FR" sz="2400" b="1" u="sng" dirty="0">
                <a:solidFill>
                  <a:schemeClr val="bg1"/>
                </a:solidFill>
              </a:rPr>
              <a:t>Température : </a:t>
            </a:r>
            <a:r>
              <a:rPr lang="fr-FR" sz="2400" dirty="0">
                <a:solidFill>
                  <a:schemeClr val="bg1"/>
                </a:solidFill>
              </a:rPr>
              <a:t> -220°C</a:t>
            </a:r>
            <a:br>
              <a:rPr lang="fr-FR" sz="2400" dirty="0">
                <a:solidFill>
                  <a:schemeClr val="bg1"/>
                </a:solidFill>
              </a:rPr>
            </a:br>
            <a:r>
              <a:rPr lang="fr-FR" sz="2400" b="1" u="sng" dirty="0">
                <a:solidFill>
                  <a:schemeClr val="bg1"/>
                </a:solidFill>
              </a:rPr>
              <a:t>Sonde</a:t>
            </a:r>
            <a:r>
              <a:rPr lang="fr-FR" sz="2400" u="sng" dirty="0">
                <a:solidFill>
                  <a:schemeClr val="bg1"/>
                </a:solidFill>
              </a:rPr>
              <a:t> :</a:t>
            </a:r>
            <a:r>
              <a:rPr lang="fr-FR" sz="2400" dirty="0">
                <a:solidFill>
                  <a:schemeClr val="bg1"/>
                </a:solidFill>
              </a:rPr>
              <a:t> Voyager II</a:t>
            </a:r>
            <a:br>
              <a:rPr lang="fr-FR" sz="2400" dirty="0">
                <a:solidFill>
                  <a:schemeClr val="bg1"/>
                </a:solidFill>
              </a:rPr>
            </a:br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b="1" u="sng" dirty="0" err="1">
                <a:solidFill>
                  <a:schemeClr val="bg1"/>
                </a:solidFill>
              </a:rPr>
              <a:t>caractéritiques</a:t>
            </a:r>
            <a:r>
              <a:rPr lang="fr-FR" sz="2400" b="1" u="sng" dirty="0">
                <a:solidFill>
                  <a:schemeClr val="bg1"/>
                </a:solidFill>
              </a:rPr>
              <a:t>: </a:t>
            </a:r>
            <a:r>
              <a:rPr lang="fr-FR" sz="2400" u="sng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Neptune a une tache plus sombre: C’est un énorme ouragan qui souffle à plus de 2100 km/h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/>
                </a:solidFill>
              </a:rPr>
              <a:t>Neptune a 16 satellites.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1830619" y="345991"/>
            <a:ext cx="24353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NEPTUNE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DE9D66F-64E2-8278-85FC-D75FC661B9F0}"/>
              </a:ext>
            </a:extLst>
          </p:cNvPr>
          <p:cNvSpPr txBox="1"/>
          <p:nvPr/>
        </p:nvSpPr>
        <p:spPr>
          <a:xfrm>
            <a:off x="2334492" y="5601038"/>
            <a:ext cx="2220608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https://www.sciencefriday.com/wp-content/uploads/2022/04/Neptune.jpg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250889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es nuages de Neptu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699" y="1683251"/>
            <a:ext cx="5320602" cy="464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24427" y="200127"/>
            <a:ext cx="113925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Les nuages de Neptune photographiés </a:t>
            </a: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par la sonde Voyager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7E51695-4F47-3075-B4D3-FFE53D9C6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67749" y="6390137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B27EFF-8B52-9F1C-C1DA-B85D4DBFDF82}"/>
              </a:ext>
            </a:extLst>
          </p:cNvPr>
          <p:cNvSpPr txBox="1"/>
          <p:nvPr/>
        </p:nvSpPr>
        <p:spPr>
          <a:xfrm>
            <a:off x="5386647" y="6403422"/>
            <a:ext cx="1668087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https://meteo45.com/images/nuages-neptune.webp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59829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DAD68B2-284E-2F00-6F1D-33C6E331D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E1BB460-D984-4FBF-1AAF-324341675E41}"/>
              </a:ext>
            </a:extLst>
          </p:cNvPr>
          <p:cNvSpPr txBox="1"/>
          <p:nvPr/>
        </p:nvSpPr>
        <p:spPr>
          <a:xfrm>
            <a:off x="885580" y="808011"/>
            <a:ext cx="1139252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Petite curiosité: le son des planètes</a:t>
            </a:r>
          </a:p>
          <a:p>
            <a:endParaRPr lang="fr-FR" dirty="0"/>
          </a:p>
        </p:txBody>
      </p:sp>
      <p:sp>
        <p:nvSpPr>
          <p:cNvPr id="4" name="Flèche : droite 3">
            <a:hlinkClick r:id="rId2"/>
            <a:extLst>
              <a:ext uri="{FF2B5EF4-FFF2-40B4-BE49-F238E27FC236}">
                <a16:creationId xmlns:a16="http://schemas.microsoft.com/office/drawing/2014/main" id="{3BFCF493-278C-02DC-F803-FB69BB7E68AD}"/>
              </a:ext>
            </a:extLst>
          </p:cNvPr>
          <p:cNvSpPr/>
          <p:nvPr/>
        </p:nvSpPr>
        <p:spPr>
          <a:xfrm>
            <a:off x="5415567" y="2736761"/>
            <a:ext cx="2125014" cy="103674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89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 droite 1">
            <a:hlinkClick r:id="rId2"/>
          </p:cNvPr>
          <p:cNvSpPr/>
          <p:nvPr/>
        </p:nvSpPr>
        <p:spPr>
          <a:xfrm>
            <a:off x="4698274" y="3751789"/>
            <a:ext cx="2795452" cy="2259875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36295" y="641455"/>
            <a:ext cx="9545052" cy="298543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4400" dirty="0">
                <a:solidFill>
                  <a:schemeClr val="bg1"/>
                </a:solidFill>
              </a:rPr>
              <a:t>Avec ce lien, </a:t>
            </a:r>
          </a:p>
          <a:p>
            <a:pPr algn="ctr"/>
            <a:r>
              <a:rPr lang="fr-FR" sz="4400" dirty="0">
                <a:solidFill>
                  <a:schemeClr val="bg1"/>
                </a:solidFill>
              </a:rPr>
              <a:t>tu peux découvrir</a:t>
            </a:r>
          </a:p>
          <a:p>
            <a:pPr algn="ctr"/>
            <a:r>
              <a:rPr lang="fr-FR" sz="4400" dirty="0">
                <a:solidFill>
                  <a:schemeClr val="bg1"/>
                </a:solidFill>
              </a:rPr>
              <a:t> toutes les planètes du système solaire </a:t>
            </a:r>
          </a:p>
          <a:p>
            <a:pPr algn="ctr"/>
            <a:r>
              <a:rPr lang="fr-FR" sz="4400" dirty="0">
                <a:solidFill>
                  <a:schemeClr val="bg1"/>
                </a:solidFill>
              </a:rPr>
              <a:t>et vérifier tes connaissances.</a:t>
            </a:r>
          </a:p>
          <a:p>
            <a:pPr algn="ctr"/>
            <a:r>
              <a:rPr lang="fr-FR" sz="1200" dirty="0">
                <a:solidFill>
                  <a:schemeClr val="bg1"/>
                </a:solidFill>
              </a:rPr>
              <a:t>(source FRANCETVEDUCATION)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465DB-2EF2-E313-1E2E-A0A2E32E0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77624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907</Words>
  <Application>Microsoft Office PowerPoint</Application>
  <PresentationFormat>Grand écran</PresentationFormat>
  <Paragraphs>69</Paragraphs>
  <Slides>11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2</cp:revision>
  <dcterms:created xsi:type="dcterms:W3CDTF">2026-08-28T15:38:36Z</dcterms:created>
  <dcterms:modified xsi:type="dcterms:W3CDTF">2026-08-28T16:08:10Z</dcterms:modified>
</cp:coreProperties>
</file>