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10" r:id="rId2"/>
    <p:sldId id="313" r:id="rId3"/>
    <p:sldId id="350" r:id="rId4"/>
    <p:sldId id="415" r:id="rId5"/>
    <p:sldId id="351" r:id="rId6"/>
    <p:sldId id="352" r:id="rId7"/>
    <p:sldId id="416" r:id="rId8"/>
    <p:sldId id="361" r:id="rId9"/>
    <p:sldId id="417" r:id="rId10"/>
    <p:sldId id="353" r:id="rId11"/>
    <p:sldId id="360" r:id="rId12"/>
    <p:sldId id="418" r:id="rId13"/>
    <p:sldId id="419" r:id="rId14"/>
    <p:sldId id="42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6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68BE63-96BC-444D-84F5-B0494F3BFCBF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1E6BBA-8FC9-4D0E-AFDE-65024559B1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814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yVQ48Z3akw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198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Hier geht es um Vermutung. </a:t>
            </a:r>
            <a:r>
              <a:rPr lang="fr-F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Nach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jeder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fr-F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Frage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«Pourquoi …. ?  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Quelles </a:t>
            </a:r>
            <a:r>
              <a:rPr lang="de-CH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sont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de-CH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vos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de-CH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hypothèses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(Vermutungen) ? »,</a:t>
            </a:r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versuchen die Schüler eine Vermutung zu formulieren, wenn möglich mit 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«Comment </a:t>
            </a:r>
            <a:r>
              <a:rPr lang="de-CH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dit</a:t>
            </a:r>
            <a:r>
              <a:rPr lang="de-CH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-on … en Français?»</a:t>
            </a:r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sonst übersetzen und nachsprechen lassen. Auf der nächsten Folie die Vermutungen auf Französisch schreiben.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219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Die </a:t>
            </a:r>
            <a:r>
              <a:rPr lang="fr-FR" dirty="0" err="1"/>
              <a:t>Vermutungen</a:t>
            </a:r>
            <a:r>
              <a:rPr lang="fr-FR" dirty="0"/>
              <a:t> </a:t>
            </a:r>
            <a:r>
              <a:rPr lang="fr-FR" dirty="0" err="1"/>
              <a:t>schreiben</a:t>
            </a:r>
            <a:r>
              <a:rPr lang="fr-FR" dirty="0"/>
              <a:t> </a:t>
            </a:r>
            <a:r>
              <a:rPr lang="fr-FR" dirty="0" err="1"/>
              <a:t>oder</a:t>
            </a:r>
            <a:r>
              <a:rPr lang="fr-FR" dirty="0"/>
              <a:t> </a:t>
            </a:r>
            <a:r>
              <a:rPr lang="fr-FR" dirty="0" err="1"/>
              <a:t>schreiben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942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Die </a:t>
            </a:r>
            <a:r>
              <a:rPr lang="fr-FR" dirty="0" err="1"/>
              <a:t>Erklärung</a:t>
            </a:r>
            <a:r>
              <a:rPr lang="fr-FR" dirty="0"/>
              <a:t> </a:t>
            </a:r>
            <a:r>
              <a:rPr lang="fr-FR" dirty="0" err="1"/>
              <a:t>ist</a:t>
            </a:r>
            <a:r>
              <a:rPr lang="fr-FR" dirty="0"/>
              <a:t> </a:t>
            </a:r>
            <a:r>
              <a:rPr lang="fr-FR" dirty="0" err="1"/>
              <a:t>auf</a:t>
            </a:r>
            <a:r>
              <a:rPr lang="fr-FR" dirty="0"/>
              <a:t> </a:t>
            </a:r>
            <a:r>
              <a:rPr lang="fr-FR" dirty="0" err="1"/>
              <a:t>Englisch</a:t>
            </a:r>
            <a:r>
              <a:rPr lang="fr-FR" dirty="0"/>
              <a:t>. Die </a:t>
            </a:r>
            <a:r>
              <a:rPr lang="fr-FR" dirty="0" err="1"/>
              <a:t>französische</a:t>
            </a:r>
            <a:r>
              <a:rPr lang="fr-FR" dirty="0"/>
              <a:t> </a:t>
            </a:r>
            <a:r>
              <a:rPr lang="fr-FR" dirty="0" err="1"/>
              <a:t>Erklärung</a:t>
            </a:r>
            <a:r>
              <a:rPr lang="fr-FR" dirty="0"/>
              <a:t> </a:t>
            </a:r>
            <a:r>
              <a:rPr lang="fr-FR" dirty="0" err="1"/>
              <a:t>übersetzen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 um </a:t>
            </a:r>
            <a:r>
              <a:rPr lang="fr-FR" dirty="0" err="1"/>
              <a:t>das</a:t>
            </a:r>
            <a:r>
              <a:rPr lang="fr-FR" dirty="0"/>
              <a:t> </a:t>
            </a:r>
            <a:r>
              <a:rPr lang="fr-FR" dirty="0" err="1"/>
              <a:t>Verstehen</a:t>
            </a:r>
            <a:r>
              <a:rPr lang="fr-FR" dirty="0"/>
              <a:t> </a:t>
            </a:r>
            <a:r>
              <a:rPr lang="fr-FR" dirty="0" err="1"/>
              <a:t>sicher</a:t>
            </a:r>
            <a:r>
              <a:rPr lang="fr-FR" dirty="0"/>
              <a:t> </a:t>
            </a:r>
            <a:r>
              <a:rPr lang="fr-FR" dirty="0" err="1"/>
              <a:t>zu</a:t>
            </a:r>
            <a:r>
              <a:rPr lang="fr-FR" dirty="0"/>
              <a:t> </a:t>
            </a:r>
            <a:r>
              <a:rPr lang="fr-FR" dirty="0" err="1"/>
              <a:t>stellen</a:t>
            </a:r>
            <a:r>
              <a:rPr lang="fr-FR" dirty="0"/>
              <a:t>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156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Mit Hilfe des Bildes und der </a:t>
            </a:r>
            <a:r>
              <a:rPr lang="de-CH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Überstzungsbox</a:t>
            </a:r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kann man jeden Text entschlüsseln.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Der erste Text erklärt, warum der Mond auf die Erde fallen sollte.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Der zweite Text erklärt, dass die Geschwindigkeit des Mondes dadurch eine Zentrifugalkraft erzeugt. Diese Kraft entfernt sie von der Erde.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Das Video im Hyperlink erklärt die Zentrifugalkraft.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083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5B404-634F-0B88-8F1C-5D956002D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BAE26DAF-E361-A712-9743-EFB0EA5E6C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FBBF903F-A08D-01F9-C8B8-A14607044C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Eine</a:t>
            </a:r>
            <a:r>
              <a:rPr lang="fr-FR" dirty="0"/>
              <a:t> </a:t>
            </a:r>
            <a:r>
              <a:rPr lang="fr-FR" dirty="0" err="1"/>
              <a:t>Übersetzung</a:t>
            </a:r>
            <a:r>
              <a:rPr lang="fr-FR" dirty="0"/>
              <a:t>, um </a:t>
            </a:r>
            <a:r>
              <a:rPr lang="fr-FR" dirty="0" err="1"/>
              <a:t>das</a:t>
            </a:r>
            <a:r>
              <a:rPr lang="fr-FR" dirty="0"/>
              <a:t> </a:t>
            </a:r>
            <a:r>
              <a:rPr lang="fr-FR" dirty="0" err="1"/>
              <a:t>Verständnis</a:t>
            </a:r>
            <a:r>
              <a:rPr lang="fr-FR" dirty="0"/>
              <a:t> </a:t>
            </a:r>
            <a:r>
              <a:rPr lang="fr-FR" dirty="0" err="1"/>
              <a:t>sicherzustellen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0B4E177-183F-3183-2FBA-A08E91F451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22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Mithilfe des Textes und der Bilder zu entschlüsseln. Übersetzen lassen, um das Verständnis zu sichern.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339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24288-87AD-571A-B945-52D8C25D9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05C918D3-1170-C10D-6114-0A026D2E4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BFC46FC-080C-B5EE-3A84-3467DFD5A1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Mithilfe des Textes und der Bilder zu entschlüsseln. Übersetzen lassen, um das Verständnis zu sichern.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179C74B-0804-1D60-7271-43CE3E30DE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287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Hier </a:t>
            </a:r>
            <a:r>
              <a:rPr lang="fr-FR" dirty="0" err="1"/>
              <a:t>geht</a:t>
            </a:r>
            <a:r>
              <a:rPr lang="fr-FR" dirty="0"/>
              <a:t> es um </a:t>
            </a:r>
            <a:r>
              <a:rPr lang="fr-FR" dirty="0" err="1"/>
              <a:t>Beobachtung</a:t>
            </a:r>
            <a:r>
              <a:rPr lang="fr-FR" dirty="0"/>
              <a:t> um die </a:t>
            </a:r>
            <a:r>
              <a:rPr lang="fr-FR" dirty="0" err="1"/>
              <a:t>Newtonschen</a:t>
            </a:r>
            <a:r>
              <a:rPr lang="fr-FR" dirty="0"/>
              <a:t> </a:t>
            </a:r>
            <a:r>
              <a:rPr lang="fr-FR" dirty="0" err="1"/>
              <a:t>Gesetze</a:t>
            </a:r>
            <a:r>
              <a:rPr lang="fr-FR" dirty="0"/>
              <a:t> </a:t>
            </a:r>
            <a:r>
              <a:rPr lang="fr-FR" dirty="0" err="1"/>
              <a:t>zu</a:t>
            </a:r>
            <a:r>
              <a:rPr lang="fr-FR" dirty="0"/>
              <a:t> </a:t>
            </a:r>
            <a:r>
              <a:rPr lang="fr-FR" dirty="0" err="1"/>
              <a:t>raten</a:t>
            </a:r>
            <a:r>
              <a:rPr lang="fr-FR" dirty="0"/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/>
              <a:t>Bild</a:t>
            </a:r>
            <a:r>
              <a:rPr lang="fr-FR" dirty="0"/>
              <a:t> 1, </a:t>
            </a:r>
            <a:r>
              <a:rPr lang="fr-FR" dirty="0" err="1"/>
              <a:t>Anweisung</a:t>
            </a:r>
            <a:r>
              <a:rPr lang="fr-FR" dirty="0"/>
              <a:t>: </a:t>
            </a:r>
            <a:r>
              <a:rPr lang="fr-FR" b="1" dirty="0"/>
              <a:t>« Newton a trouvé 3 autres idées. Essaie de trouver ces idées. » Voici des grandes et des petite planètes. Regardez les flèches qui montrent les forces de gravitation. Avez-vous une idée? » </a:t>
            </a:r>
            <a:r>
              <a:rPr lang="fr-FR" b="0" dirty="0"/>
              <a:t>. Die </a:t>
            </a:r>
            <a:r>
              <a:rPr lang="fr-FR" b="0" dirty="0" err="1"/>
              <a:t>Schüler</a:t>
            </a:r>
            <a:r>
              <a:rPr lang="fr-FR" b="0" dirty="0"/>
              <a:t> </a:t>
            </a:r>
            <a:r>
              <a:rPr lang="fr-FR" b="0" dirty="0" err="1"/>
              <a:t>sprechen</a:t>
            </a:r>
            <a:r>
              <a:rPr lang="fr-FR" b="0" dirty="0"/>
              <a:t> </a:t>
            </a:r>
            <a:r>
              <a:rPr lang="fr-FR" b="0" dirty="0" err="1"/>
              <a:t>lassen</a:t>
            </a:r>
            <a:r>
              <a:rPr lang="fr-FR" b="0" dirty="0"/>
              <a:t> </a:t>
            </a:r>
            <a:r>
              <a:rPr lang="fr-FR" b="0" dirty="0" err="1"/>
              <a:t>und</a:t>
            </a:r>
            <a:r>
              <a:rPr lang="fr-FR" b="0" dirty="0"/>
              <a:t> </a:t>
            </a:r>
            <a:r>
              <a:rPr lang="fr-FR" b="0" dirty="0" err="1"/>
              <a:t>helfen</a:t>
            </a:r>
            <a:r>
              <a:rPr lang="fr-FR" b="0" dirty="0"/>
              <a:t> </a:t>
            </a:r>
            <a:r>
              <a:rPr lang="fr-FR" b="0" dirty="0" err="1"/>
              <a:t>bei</a:t>
            </a:r>
            <a:r>
              <a:rPr lang="fr-FR" b="0" dirty="0"/>
              <a:t> der Formulation.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0" dirty="0" err="1"/>
              <a:t>Bild</a:t>
            </a:r>
            <a:r>
              <a:rPr lang="fr-FR" b="0" dirty="0"/>
              <a:t> 2, </a:t>
            </a:r>
            <a:r>
              <a:rPr lang="fr-FR" b="0" dirty="0" err="1"/>
              <a:t>Anweisung</a:t>
            </a:r>
            <a:r>
              <a:rPr lang="fr-FR" b="0" dirty="0"/>
              <a:t>: </a:t>
            </a:r>
            <a:r>
              <a:rPr lang="fr-FR" b="1" dirty="0"/>
              <a:t>« Voici des planètes de même taille. Regardez les flèches qui montrent la force de gravitation. Avez-vous une idée? » </a:t>
            </a:r>
            <a:r>
              <a:rPr lang="fr-FR" b="0" dirty="0"/>
              <a:t>. Die Schüler </a:t>
            </a:r>
            <a:r>
              <a:rPr lang="fr-FR" b="0" dirty="0" err="1"/>
              <a:t>sprechen</a:t>
            </a:r>
            <a:r>
              <a:rPr lang="fr-FR" b="0" dirty="0"/>
              <a:t> </a:t>
            </a:r>
            <a:r>
              <a:rPr lang="fr-FR" b="0" dirty="0" err="1"/>
              <a:t>lassen</a:t>
            </a:r>
            <a:r>
              <a:rPr lang="fr-FR" b="0" dirty="0"/>
              <a:t> </a:t>
            </a:r>
            <a:r>
              <a:rPr lang="fr-FR" b="0" dirty="0" err="1"/>
              <a:t>und</a:t>
            </a:r>
            <a:r>
              <a:rPr lang="fr-FR" b="0" dirty="0"/>
              <a:t> </a:t>
            </a:r>
            <a:r>
              <a:rPr lang="fr-FR" b="0" dirty="0" err="1"/>
              <a:t>helfen</a:t>
            </a:r>
            <a:r>
              <a:rPr lang="fr-FR" b="0" dirty="0"/>
              <a:t> </a:t>
            </a:r>
            <a:r>
              <a:rPr lang="fr-FR" b="0" dirty="0" err="1"/>
              <a:t>bei</a:t>
            </a:r>
            <a:r>
              <a:rPr lang="fr-FR" b="0" dirty="0"/>
              <a:t> der </a:t>
            </a:r>
            <a:r>
              <a:rPr lang="fr-FR" b="0" dirty="0" err="1"/>
              <a:t>Formulierung</a:t>
            </a:r>
            <a:r>
              <a:rPr lang="fr-FR" b="0" dirty="0"/>
              <a:t>.</a:t>
            </a:r>
            <a:endParaRPr lang="fr-FR" b="1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3330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Nach den vorherigen Folien sollte dieses Video einigermassen verständlich sein.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50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0" dirty="0" err="1"/>
              <a:t>Anweisung</a:t>
            </a:r>
            <a:r>
              <a:rPr lang="fr-FR" b="0" dirty="0"/>
              <a:t>: </a:t>
            </a:r>
            <a:r>
              <a:rPr lang="fr-FR" b="1" dirty="0"/>
              <a:t>«Nous continuons le </a:t>
            </a:r>
            <a:r>
              <a:rPr lang="fr-FR" b="1" dirty="0" err="1"/>
              <a:t>lapbook</a:t>
            </a:r>
            <a:r>
              <a:rPr lang="fr-FR" b="1" dirty="0"/>
              <a:t> avec un </a:t>
            </a:r>
            <a:r>
              <a:rPr lang="fr-FR" b="1" dirty="0" err="1"/>
              <a:t>mnibook</a:t>
            </a:r>
            <a:r>
              <a:rPr lang="fr-FR" b="1" dirty="0"/>
              <a:t> sur la gravité. ».  </a:t>
            </a:r>
            <a:r>
              <a:rPr lang="fr-FR" b="0" dirty="0" err="1"/>
              <a:t>Video</a:t>
            </a:r>
            <a:r>
              <a:rPr lang="fr-FR" b="0" dirty="0"/>
              <a:t> </a:t>
            </a:r>
            <a:r>
              <a:rPr lang="fr-FR" b="0" dirty="0" err="1"/>
              <a:t>zur</a:t>
            </a:r>
            <a:r>
              <a:rPr lang="fr-FR" b="0" dirty="0"/>
              <a:t> </a:t>
            </a:r>
            <a:r>
              <a:rPr lang="fr-FR" b="0" dirty="0" err="1"/>
              <a:t>Erstellung</a:t>
            </a:r>
            <a:r>
              <a:rPr lang="fr-FR" b="0" dirty="0"/>
              <a:t> </a:t>
            </a:r>
            <a:r>
              <a:rPr lang="fr-FR" b="0" dirty="0" err="1"/>
              <a:t>eines</a:t>
            </a:r>
            <a:r>
              <a:rPr lang="fr-FR" b="0" dirty="0"/>
              <a:t> Mini-livre: </a:t>
            </a:r>
            <a:r>
              <a:rPr lang="fr-F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https://www.youtube.com/watch?v=vyVQ48Z3akw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fr-FR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5792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3753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439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C1892-50EA-D27F-B83C-3D0DF0BFE8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1375148-3A7E-DA94-AE13-AB3AB4C942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2C0FED-3313-47E1-B44D-4185BD907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FE198-8992-8A58-1FB7-CB46A3E42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C8203-4FBD-CAF6-5E57-142A49BCE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8371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DB55E9-B86E-96E7-7527-CB04D59F6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AC913A-A297-506F-0605-BB7BFC6C0D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9669C4-E058-E09E-0E19-948D63592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160D93-5FAA-B249-6897-0535F5C2D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D29ADE-C56B-6AC5-D59C-D68A6EAE1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232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DA1D44-70B4-66CD-D0E9-7EC9807E6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B961BD-85D7-3EA2-A589-D029B11A6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55B5C6-4246-144D-C111-89611F996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798E75-9BD3-88E5-FD2C-0F121D5EA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FDE83E-E56C-41B0-149E-991F73805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307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8AF2A8-1B15-E392-96C2-7D899049D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CDB774D-5AF6-F73A-F846-688AB43DE0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A73EA97-D5C7-78F1-9B66-C6C2F03BB1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8C3F87-A208-342F-4FE9-21F725DAB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EAC654-F412-BBA2-E33E-DD1589851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B2A6EE-12A9-FD57-F0B3-125935F81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718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AD75E7-C15B-D4AB-50E0-CB46CCD06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4505D18-B92B-F7F3-C747-0366BBC078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B8793A0-A2D9-8D41-9867-7F3A2FECDA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726D9DD-9ADE-2256-11F6-0E1221BBAB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0FC2B39-3FBA-3895-B65D-453B3EA3EE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A6E6951-CCD9-6468-0E38-20E9BDA8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1E7AE6A-8CCA-013E-1DF0-8CC9B3062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086E95F-1D28-77CB-2A99-48D8456C3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3883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176CD-116E-B656-F38D-255B17BEC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DA9432E-8478-281A-F04F-334D6E65B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D52B15A-7139-09AD-E01D-D6EC2F3AA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561388E-7C78-2B06-3CEF-C7F6316E0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250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802A1FB-4BAF-0F7B-D7F1-4DA2BB6EC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6355F01-DB87-C1CA-C68D-F99FF7F84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A4A4EFF-BADA-CB12-D567-C2E38AFCD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748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63B61-2210-164F-FBCD-1916AA8A8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8F714E-898E-BF64-D4CA-A26F302247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612A72-6371-ECA2-A8EC-3EC6055F1D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C89D50-0034-4170-1488-2B59E6AB2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C56B4B-B7FA-B94F-58FF-FC8232A6C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D791F89-E3D1-B436-009E-790BF1743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4290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91CF42-D92A-72C2-CA14-AEEF555CA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2B0F95-E8EB-4A7E-AECF-7190DFC175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2F0236-A300-EF36-3630-19D199E027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4F29F1-AC47-CA21-4966-F220DB74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718F323-7A2D-454D-BA32-5F3D48AEA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AE29E32-5A50-ED20-6A81-B3A15E5D4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117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E5904E-3C06-9B29-2F49-4A6459A33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F53E21E-97AE-D6FB-05E9-F5DC107FA0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071126-58AB-C8B0-A070-46675B21A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06DABF-A881-9277-E90B-407D18C21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6B0DEC-0440-06CF-5E0F-A59E9CFCF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24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1C35B03-1E70-B237-159D-A6661ED10E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83BCCF0-7725-E8AD-796B-3DCD397C52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F71235-F602-7AB8-2271-492AAE89A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2B8D11-9D5D-6EA9-7500-B6B65E41B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9394F2-4063-693A-E7E7-314C94AC8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355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CD8983F-878D-8A29-D18D-350E298B3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552BC7-FD0B-0270-89E6-8BEBFB564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8B9145-9E01-0FCC-EA96-B054A8409C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FDBF28-556A-46ED-BC75-905C4C7DDB07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1C4CB-3014-5897-38C2-88BB4BB248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40CD66-0777-3191-585D-2B54FBA73A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5E2E01-B4B0-4BB1-AB27-6E2939D9F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82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isterdrucke.fr/kunstwerke/1260px/Godfrey_Kneller_-_Portrait_of_Sir_Isaac_Newton_-_%28MeisterDrucke-826444%29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uriokids.net/wp-content/uploads/2021/07/gravite-sur-Mars_isaac-newton_curiokids_eurospace_center-1024x577.jpg.webp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hyperlink" Target="http://rene.souty.free.fr/spip.php?article37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hyperlink" Target="https://profsalce.legtux.org/3chap12.html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sutori.com/en/story/isaac-newton--Hv3uf4GsnenMDDobwXestTW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hyperlink" Target="https://www.tiktok.com/@epicurieux/video/7107270515823299845?lang=fr" TargetMode="External"/><Relationship Id="rId4" Type="http://schemas.openxmlformats.org/officeDocument/2006/relationships/hyperlink" Target="http://www.jeanduperrex.ch/Site/Systeme_solaire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jeanduperrex.ch/Site/Systeme_solaire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s://profsalce.legtux.org/3chap12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rofsalce.legtux.org/3chap12.htm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rofsalce.legtux.org/3chap12.html" TargetMode="Externa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r3---sn-4g5edndr.googlevideo.com/videoplayback?expire=1787873005&amp;ei=jXKQaojyHq6DkucPiLWokA0&amp;ip=82.26.212.237&amp;id=o-APIzBFbLATbvFqj5v5OGpQb8O6y8xoQDOI_79WY_ZSy4&amp;itag=18&amp;source=youtube&amp;requiressl=yes&amp;xpc=EgVo2aDSNQ%3D%3D&amp;cps=158&amp;rms=au%2Cau&amp;bui=AR3QkAm_VYPV5Z7U2804lgwpbMlxs4ILOFeuBy3KBFZ9VzhtAGSisTqJ8IZJEWp5VK2kRFIjyXNA8BQ_&amp;spc=KBGBcsd44HjP8LgyxUzX_kVTY1JM9npKqw6KouGTzkzGD3zDIKUVp9nIcYcb_VzIRfI&amp;vprv=1&amp;svpuc=1&amp;mime=video%2Fmp4&amp;rqh=1&amp;cnr=14&amp;ratebypass=yes&amp;dur=198.182&amp;lmt=1765311596603160&amp;fexp=51565115,52135441&amp;c=ANDROID&amp;txp=5319224&amp;sparams=expire%2Cei%2Cip%2Cid%2Citag%2Csource%2Crequiressl%2Cxpc%2Cbui%2Cspc%2Cvprv%2Csvpuc%2Cmime%2Crqh%2Ccnr%2Cratebypass%2Cdur%2Clmt&amp;sig=AE0s2JYwRQIgDHxmAka2KOVsJO2I1u3M8AMXR12qTlKk_yWRe2M953oCIQDN6WFrDxAv_hB41pYNnVbjHNVO-GMbvMO1NRdtWDOo7w%3D%3D&amp;rm=sn-ab5esd7l&amp;rrc=104,191&amp;req_id=a672d095accfa3ee&amp;ipbypass=yes&amp;redirect_counter=2&amp;cm2rm=sn-4g5ezy7z&amp;cms_redirect=yes&amp;cmsv=e&amp;met=1787851423,&amp;mh=zP&amp;mip=2a01:cb10:4a5:ac00:1c2b:6514:9240:96b2&amp;mm=34&amp;mn=sn-4g5edndr&amp;ms=ltu&amp;mt=1787851000&amp;mv=m&amp;mvi=3&amp;pl=48&amp;lsparams=cps,ipbypass,met,mh,mip,mm,mn,ms,mv,mvi,pl,rms&amp;lsig=APaTxxMwRQIhAM35vgJ01WWDCRyM_DHS7gE5IfATptZBRq_tsfXD8bm2AiAYjbmiEGIOvLvxXhcZPjYUjpagiJJz_99O6MquF5DRXQ%3D%3D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sciencesky.fr/Sciences/Calculs/votre-poids-sur-d-autres-planetes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495919" y="3044345"/>
            <a:ext cx="39364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b="1" dirty="0">
                <a:solidFill>
                  <a:srgbClr val="FFFF00"/>
                </a:solidFill>
              </a:rPr>
              <a:t>ROTATION</a:t>
            </a:r>
            <a:r>
              <a:rPr lang="fr-FR" sz="54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054066" y="3967675"/>
            <a:ext cx="49516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FFFF00"/>
                </a:solidFill>
              </a:rPr>
              <a:t> </a:t>
            </a:r>
            <a:r>
              <a:rPr lang="fr-FR" sz="6600" b="1" dirty="0">
                <a:solidFill>
                  <a:srgbClr val="FFFF00"/>
                </a:solidFill>
              </a:rPr>
              <a:t>REVOLUTION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240972" y="136525"/>
            <a:ext cx="1016281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3. Trois choses à savoir</a:t>
            </a:r>
          </a:p>
          <a:p>
            <a:pPr algn="ctr"/>
            <a:r>
              <a:rPr lang="fr-FR" sz="5400" b="1" dirty="0">
                <a:solidFill>
                  <a:srgbClr val="FFFF00"/>
                </a:solidFill>
              </a:rPr>
              <a:t>pour comprendre comment fonctionne le système solaire: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733352" y="4879022"/>
            <a:ext cx="877233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b="1" dirty="0">
                <a:solidFill>
                  <a:srgbClr val="FFFF00"/>
                </a:solidFill>
              </a:rPr>
              <a:t> </a:t>
            </a:r>
            <a:r>
              <a:rPr lang="fr-FR" sz="6600" b="1" dirty="0">
                <a:solidFill>
                  <a:srgbClr val="FF0000"/>
                </a:solidFill>
              </a:rPr>
              <a:t>GRAVITATION</a:t>
            </a:r>
            <a:r>
              <a:rPr lang="fr-FR" sz="5400" b="1" dirty="0">
                <a:solidFill>
                  <a:srgbClr val="FF0000"/>
                </a:solidFill>
              </a:rPr>
              <a:t> (GRAVITE)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E91C12AC-CA25-17CF-FE89-7F30A637E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57199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708934" y="554971"/>
            <a:ext cx="52239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LA GRAVITATION</a:t>
            </a:r>
          </a:p>
          <a:p>
            <a:pPr algn="ctr"/>
            <a:r>
              <a:rPr lang="fr-FR" b="1" dirty="0">
                <a:solidFill>
                  <a:srgbClr val="FFFF00"/>
                </a:solidFill>
              </a:rPr>
              <a:t>ou pourquoi  la pomme tombe sur la tête de Newton</a:t>
            </a:r>
          </a:p>
        </p:txBody>
      </p:sp>
      <p:pic>
        <p:nvPicPr>
          <p:cNvPr id="1032" name="Picture 8" descr="Sir Isaac Newton, 1642 - 17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079" y="2378056"/>
            <a:ext cx="32766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268102" y="1752557"/>
            <a:ext cx="8105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C3399"/>
                </a:solidFill>
              </a:rPr>
              <a:t>DIE GRAVITATION, DIE SCHWERKRAFT, DIE ANZIEHUNGSKRAFT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61B31E1-5231-F097-CE8D-AC61BF4E6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9C6A7BD-2335-94F4-B9EF-03F5565636DD}"/>
              </a:ext>
            </a:extLst>
          </p:cNvPr>
          <p:cNvSpPr txBox="1"/>
          <p:nvPr/>
        </p:nvSpPr>
        <p:spPr>
          <a:xfrm>
            <a:off x="1970124" y="6233239"/>
            <a:ext cx="20227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https://www.meisterdrucke.fr/kunstwerke/1260px/Godfrey_Kneller_-_Portrait_of_Sir_Isaac_Newton_-_%28MeisterDrucke-826444%29.jpg</a:t>
            </a:r>
            <a:endParaRPr lang="fr-FR" sz="500" dirty="0"/>
          </a:p>
        </p:txBody>
      </p:sp>
      <p:pic>
        <p:nvPicPr>
          <p:cNvPr id="2050" name="Picture 2" descr="Isaac Newton : de la pomme à la loi de la gravitation - Curiokids">
            <a:extLst>
              <a:ext uri="{FF2B5EF4-FFF2-40B4-BE49-F238E27FC236}">
                <a16:creationId xmlns:a16="http://schemas.microsoft.com/office/drawing/2014/main" id="{84D885BF-7566-9A66-F513-EBB339F83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093" y="2884715"/>
            <a:ext cx="4940365" cy="277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99AD8E1-92F5-9924-D55D-9858143A667B}"/>
              </a:ext>
            </a:extLst>
          </p:cNvPr>
          <p:cNvSpPr txBox="1"/>
          <p:nvPr/>
        </p:nvSpPr>
        <p:spPr>
          <a:xfrm>
            <a:off x="6617639" y="5660572"/>
            <a:ext cx="3641271" cy="1731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5"/>
              </a:rPr>
              <a:t>https://curiokids.net/wp-content/uploads/2021/07/gravite-sur-Mars_isaac-newton_curiokids_eurospace_center-1024x577.jpg.webp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141777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culturesciencesphysique.ens-lyon.fr/images/articles/mississipi/projetGrav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53640">
            <a:off x="1277377" y="698041"/>
            <a:ext cx="2664252" cy="27022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Flèche droite 2"/>
          <p:cNvSpPr/>
          <p:nvPr/>
        </p:nvSpPr>
        <p:spPr>
          <a:xfrm rot="13939342" flipV="1">
            <a:off x="2304445" y="2550611"/>
            <a:ext cx="791806" cy="45719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pic>
        <p:nvPicPr>
          <p:cNvPr id="4" name="Image 3" descr="http://profsalce.legtux.org/images/3chap12_chute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50" t="2807" r="36997" b="54638"/>
          <a:stretch/>
        </p:blipFill>
        <p:spPr bwMode="auto">
          <a:xfrm>
            <a:off x="5208592" y="705803"/>
            <a:ext cx="2873376" cy="2298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07936" y="3784344"/>
            <a:ext cx="35575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Pourquoi le bonhomme </a:t>
            </a:r>
          </a:p>
          <a:p>
            <a:pPr algn="ctr"/>
            <a:r>
              <a:rPr lang="fr-FR" sz="2400" b="1" dirty="0"/>
              <a:t>ne tombe-t-il pas </a:t>
            </a:r>
          </a:p>
          <a:p>
            <a:pPr algn="ctr"/>
            <a:r>
              <a:rPr lang="fr-FR" sz="2400" b="1" dirty="0"/>
              <a:t>dans l’espace?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832354" y="3850235"/>
            <a:ext cx="3464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Pourquoi la pomme   tombe-t-elle sur le sol?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152235" y="5527260"/>
            <a:ext cx="3598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Newton, un savant anglais a trouvé une réponse.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8564118" y="3850235"/>
            <a:ext cx="32086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Pourquoi la lune           ne tombe-t-elle pas         sur la Terre?</a:t>
            </a:r>
          </a:p>
        </p:txBody>
      </p:sp>
      <p:sp>
        <p:nvSpPr>
          <p:cNvPr id="11" name="Espace réservé du pied de page 10">
            <a:extLst>
              <a:ext uri="{FF2B5EF4-FFF2-40B4-BE49-F238E27FC236}">
                <a16:creationId xmlns:a16="http://schemas.microsoft.com/office/drawing/2014/main" id="{BF0F8BBF-DC95-8E8A-6440-42CC81D23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65396" y="6103883"/>
            <a:ext cx="4114800" cy="365125"/>
          </a:xfrm>
        </p:spPr>
        <p:txBody>
          <a:bodyPr/>
          <a:lstStyle/>
          <a:p>
            <a:r>
              <a:rPr lang="fr-FR" sz="800" dirty="0">
                <a:solidFill>
                  <a:schemeClr val="tx1"/>
                </a:solidFill>
              </a:rPr>
              <a:t>Marie-Antoinette </a:t>
            </a:r>
            <a:r>
              <a:rPr lang="fr-FR" sz="800" dirty="0" err="1">
                <a:solidFill>
                  <a:schemeClr val="tx1"/>
                </a:solidFill>
              </a:rPr>
              <a:t>Agbessi</a:t>
            </a:r>
            <a:r>
              <a:rPr lang="fr-FR" sz="800" dirty="0">
                <a:solidFill>
                  <a:schemeClr val="tx1"/>
                </a:solidFill>
              </a:rPr>
              <a:t>:  sources </a:t>
            </a:r>
            <a:r>
              <a:rPr lang="fr-FR" sz="800" dirty="0" err="1">
                <a:solidFill>
                  <a:schemeClr val="tx1"/>
                </a:solidFill>
              </a:rPr>
              <a:t>esa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nasa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futura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Youtube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Lamap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1000" dirty="0" err="1">
                <a:solidFill>
                  <a:schemeClr val="bg1"/>
                </a:solidFill>
              </a:rPr>
              <a:t>Cdp</a:t>
            </a:r>
            <a:endParaRPr lang="fr-FR" sz="1000" dirty="0">
              <a:solidFill>
                <a:schemeClr val="bg1"/>
              </a:solidFill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D7BF9EC-964C-16A3-C32C-482E4710A336}"/>
              </a:ext>
            </a:extLst>
          </p:cNvPr>
          <p:cNvSpPr txBox="1"/>
          <p:nvPr/>
        </p:nvSpPr>
        <p:spPr>
          <a:xfrm>
            <a:off x="5605998" y="3043358"/>
            <a:ext cx="1917564" cy="174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5"/>
              </a:rPr>
              <a:t>cours de sciences physiques - </a:t>
            </a:r>
            <a:r>
              <a:rPr lang="fr-FR" sz="500" dirty="0" err="1">
                <a:hlinkClick r:id="rId5"/>
              </a:rPr>
              <a:t>Troisiéme</a:t>
            </a:r>
            <a:r>
              <a:rPr lang="fr-FR" sz="500" dirty="0">
                <a:hlinkClick r:id="rId5"/>
              </a:rPr>
              <a:t> - Chapitre 1 : La gravitation</a:t>
            </a:r>
            <a:endParaRPr lang="fr-FR" sz="500" dirty="0"/>
          </a:p>
        </p:txBody>
      </p:sp>
      <p:pic>
        <p:nvPicPr>
          <p:cNvPr id="11266" name="Picture 2" descr="2DE : LA FORCE GRAVITATIONNELLE - Oscillo &amp; Becher">
            <a:extLst>
              <a:ext uri="{FF2B5EF4-FFF2-40B4-BE49-F238E27FC236}">
                <a16:creationId xmlns:a16="http://schemas.microsoft.com/office/drawing/2014/main" id="{1498164E-6774-FD71-1B9A-3DF4508C51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87" r="16482"/>
          <a:stretch>
            <a:fillRect/>
          </a:stretch>
        </p:blipFill>
        <p:spPr bwMode="auto">
          <a:xfrm rot="16200000">
            <a:off x="8621121" y="948130"/>
            <a:ext cx="2969331" cy="199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13D10D5A-9AB6-3831-3C23-92877A2D7897}"/>
              </a:ext>
            </a:extLst>
          </p:cNvPr>
          <p:cNvSpPr txBox="1"/>
          <p:nvPr/>
        </p:nvSpPr>
        <p:spPr>
          <a:xfrm>
            <a:off x="9513048" y="3198017"/>
            <a:ext cx="1417917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solidFill>
                  <a:schemeClr val="bg1"/>
                </a:solidFill>
                <a:hlinkClick r:id="rId7"/>
              </a:rPr>
              <a:t>http://rene.souty.free.fr/spip.php?article373</a:t>
            </a:r>
            <a:endParaRPr lang="fr-FR" sz="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25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8" grpId="0"/>
      <p:bldP spid="10" grpId="0"/>
      <p:bldP spid="1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D65CFC3-1CB4-564C-EAA2-7E8BEF346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D8831B7-E473-6A87-CCB6-AF5077879A69}"/>
              </a:ext>
            </a:extLst>
          </p:cNvPr>
          <p:cNvSpPr txBox="1"/>
          <p:nvPr/>
        </p:nvSpPr>
        <p:spPr>
          <a:xfrm>
            <a:off x="2870482" y="511475"/>
            <a:ext cx="72986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/>
              <a:t>Nous écrivons nos hypothèses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558F9DD-8AB8-98AD-AD4E-D48D70BBEF05}"/>
              </a:ext>
            </a:extLst>
          </p:cNvPr>
          <p:cNvSpPr txBox="1"/>
          <p:nvPr/>
        </p:nvSpPr>
        <p:spPr>
          <a:xfrm>
            <a:off x="573313" y="1278037"/>
            <a:ext cx="11157857" cy="50783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/>
              <a:t>   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777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372" y="502763"/>
            <a:ext cx="7991909" cy="5812297"/>
          </a:xfrm>
          <a:prstGeom prst="rect">
            <a:avLst/>
          </a:prstGeom>
        </p:spPr>
      </p:pic>
      <p:sp>
        <p:nvSpPr>
          <p:cNvPr id="3" name="Bulle ronde 2"/>
          <p:cNvSpPr/>
          <p:nvPr/>
        </p:nvSpPr>
        <p:spPr>
          <a:xfrm>
            <a:off x="6155871" y="1315453"/>
            <a:ext cx="4287540" cy="3101559"/>
          </a:xfrm>
          <a:prstGeom prst="wedgeEllipseCallout">
            <a:avLst>
              <a:gd name="adj1" fmla="val -68813"/>
              <a:gd name="adj2" fmla="val 45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bg1"/>
                </a:solidFill>
              </a:rPr>
              <a:t>Ouille! Cela fait mal!</a:t>
            </a:r>
          </a:p>
          <a:p>
            <a:pPr algn="ctr"/>
            <a:r>
              <a:rPr lang="fr-FR" sz="2400" b="1" dirty="0">
                <a:solidFill>
                  <a:schemeClr val="bg1"/>
                </a:solidFill>
              </a:rPr>
              <a:t> Attends une minute!</a:t>
            </a:r>
          </a:p>
          <a:p>
            <a:pPr algn="ctr"/>
            <a:r>
              <a:rPr lang="fr-FR" sz="2400" b="1" dirty="0">
                <a:solidFill>
                  <a:schemeClr val="bg1"/>
                </a:solidFill>
              </a:rPr>
              <a:t>Il doit y avoir une force au centre de la Terre!</a:t>
            </a:r>
          </a:p>
          <a:p>
            <a:pPr algn="ctr"/>
            <a:r>
              <a:rPr lang="fr-FR" sz="2400" b="1" dirty="0">
                <a:solidFill>
                  <a:schemeClr val="bg1"/>
                </a:solidFill>
              </a:rPr>
              <a:t>Je vais l’appeler GRAVITE.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B18CBD-0E49-8440-A1E7-A39F0EF0F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>
                <a:solidFill>
                  <a:schemeClr val="tx1"/>
                </a:solidFill>
              </a:rPr>
              <a:t>Marie-Antoinette </a:t>
            </a:r>
            <a:r>
              <a:rPr lang="fr-FR" sz="800" dirty="0" err="1">
                <a:solidFill>
                  <a:schemeClr val="tx1"/>
                </a:solidFill>
              </a:rPr>
              <a:t>Agbessi</a:t>
            </a:r>
            <a:r>
              <a:rPr lang="fr-FR" sz="800" dirty="0">
                <a:solidFill>
                  <a:schemeClr val="tx1"/>
                </a:solidFill>
              </a:rPr>
              <a:t>:  sources </a:t>
            </a:r>
            <a:r>
              <a:rPr lang="fr-FR" sz="800" dirty="0" err="1">
                <a:solidFill>
                  <a:schemeClr val="tx1"/>
                </a:solidFill>
              </a:rPr>
              <a:t>esa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nasa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futura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Youtube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Lamap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Cdp</a:t>
            </a:r>
            <a:endParaRPr lang="fr-FR" sz="800" dirty="0">
              <a:solidFill>
                <a:schemeClr val="tx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D1C57F4-AB35-788C-0C50-4FE1227CD54E}"/>
              </a:ext>
            </a:extLst>
          </p:cNvPr>
          <p:cNvSpPr txBox="1"/>
          <p:nvPr/>
        </p:nvSpPr>
        <p:spPr>
          <a:xfrm>
            <a:off x="5314604" y="6083192"/>
            <a:ext cx="111944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4"/>
              </a:rPr>
              <a:t>Isaac Newton | </a:t>
            </a:r>
            <a:r>
              <a:rPr lang="fr-FR" sz="800" dirty="0" err="1">
                <a:hlinkClick r:id="rId4"/>
              </a:rPr>
              <a:t>Sutori</a:t>
            </a:r>
            <a:endParaRPr lang="fr-FR" sz="800" dirty="0"/>
          </a:p>
        </p:txBody>
      </p:sp>
      <p:sp>
        <p:nvSpPr>
          <p:cNvPr id="4" name="Bulle ronde 2">
            <a:extLst>
              <a:ext uri="{FF2B5EF4-FFF2-40B4-BE49-F238E27FC236}">
                <a16:creationId xmlns:a16="http://schemas.microsoft.com/office/drawing/2014/main" id="{28190635-FB83-C937-5300-C147B3E4CE2B}"/>
              </a:ext>
            </a:extLst>
          </p:cNvPr>
          <p:cNvSpPr/>
          <p:nvPr/>
        </p:nvSpPr>
        <p:spPr>
          <a:xfrm>
            <a:off x="6155871" y="1081315"/>
            <a:ext cx="4287540" cy="3361194"/>
          </a:xfrm>
          <a:prstGeom prst="wedgeEllipseCallout">
            <a:avLst>
              <a:gd name="adj1" fmla="val -68813"/>
              <a:gd name="adj2" fmla="val 456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b="1" dirty="0">
                <a:solidFill>
                  <a:schemeClr val="bg1"/>
                </a:solidFill>
              </a:rPr>
              <a:t>Au! Das tut weh!</a:t>
            </a:r>
          </a:p>
          <a:p>
            <a:pPr algn="ctr"/>
            <a:r>
              <a:rPr lang="de-DE" sz="2400" b="1" dirty="0">
                <a:solidFill>
                  <a:schemeClr val="bg1"/>
                </a:solidFill>
              </a:rPr>
              <a:t>Warte eine Minute!</a:t>
            </a:r>
          </a:p>
          <a:p>
            <a:pPr algn="ctr"/>
            <a:r>
              <a:rPr lang="de-DE" sz="2400" b="1" dirty="0">
                <a:solidFill>
                  <a:schemeClr val="bg1"/>
                </a:solidFill>
              </a:rPr>
              <a:t>Es muss eine Kraft im Zentrum der Erde geben!</a:t>
            </a:r>
          </a:p>
          <a:p>
            <a:pPr algn="ctr"/>
            <a:r>
              <a:rPr lang="de-DE" sz="2400" b="1" dirty="0">
                <a:solidFill>
                  <a:schemeClr val="bg1"/>
                </a:solidFill>
              </a:rPr>
              <a:t>Ich werde es GRAVITÄT nennen.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95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oneTexte 23">
            <a:extLst>
              <a:ext uri="{FF2B5EF4-FFF2-40B4-BE49-F238E27FC236}">
                <a16:creationId xmlns:a16="http://schemas.microsoft.com/office/drawing/2014/main" id="{37F82FAB-8FD5-DA5A-FB06-2DF913466E5A}"/>
              </a:ext>
            </a:extLst>
          </p:cNvPr>
          <p:cNvSpPr txBox="1"/>
          <p:nvPr/>
        </p:nvSpPr>
        <p:spPr>
          <a:xfrm>
            <a:off x="6333850" y="3119657"/>
            <a:ext cx="5516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Mais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/>
              <a:t>la lune                                                        se déplace si vite                                    qu’elle ne peut pas tomber sur elle.</a:t>
            </a:r>
          </a:p>
          <a:p>
            <a:pPr algn="ctr"/>
            <a:r>
              <a:rPr lang="fr-FR" sz="2400" b="1" dirty="0"/>
              <a:t>Avec la vitesse</a:t>
            </a:r>
          </a:p>
          <a:p>
            <a:pPr algn="ctr"/>
            <a:r>
              <a:rPr lang="fr-FR" sz="2400" b="1" dirty="0"/>
              <a:t>la lune a </a:t>
            </a:r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force centrifuge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fr-FR" sz="2400" b="1" dirty="0"/>
              <a:t>qui l’éloigne de la Terre.</a:t>
            </a:r>
          </a:p>
          <a:p>
            <a:pPr algn="ctr"/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394616" y="988272"/>
            <a:ext cx="53098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force de gravitation de la Terre</a:t>
            </a:r>
            <a:r>
              <a:rPr lang="fr-FR" sz="2400" b="1" dirty="0">
                <a:solidFill>
                  <a:srgbClr val="FF9900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               </a:t>
            </a:r>
            <a:r>
              <a:rPr lang="fr-FR" sz="2400" b="1" dirty="0"/>
              <a:t>est plus forte que </a:t>
            </a:r>
          </a:p>
          <a:p>
            <a:pPr algn="ctr"/>
            <a:r>
              <a:rPr lang="fr-FR" sz="2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force de gravitation de la lune</a:t>
            </a:r>
            <a:r>
              <a:rPr lang="fr-FR" sz="2400" b="1" dirty="0">
                <a:solidFill>
                  <a:schemeClr val="bg1"/>
                </a:solidFill>
              </a:rPr>
              <a:t>.          </a:t>
            </a:r>
            <a:r>
              <a:rPr lang="fr-FR" sz="2400" b="1" dirty="0"/>
              <a:t>Normalement,                                              la lune devrait tomber sur la Terre.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05E6B6B-F08B-4770-CF9A-99E78BBF5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98329" y="6532336"/>
            <a:ext cx="4114800" cy="365125"/>
          </a:xfrm>
        </p:spPr>
        <p:txBody>
          <a:bodyPr/>
          <a:lstStyle/>
          <a:p>
            <a:r>
              <a:rPr lang="fr-FR" sz="800" dirty="0">
                <a:solidFill>
                  <a:schemeClr val="tx1"/>
                </a:solidFill>
              </a:rPr>
              <a:t>Marie-Antoinette </a:t>
            </a:r>
            <a:r>
              <a:rPr lang="fr-FR" sz="800" dirty="0" err="1">
                <a:solidFill>
                  <a:schemeClr val="tx1"/>
                </a:solidFill>
              </a:rPr>
              <a:t>Agbessi</a:t>
            </a:r>
            <a:r>
              <a:rPr lang="fr-FR" sz="800" dirty="0">
                <a:solidFill>
                  <a:schemeClr val="tx1"/>
                </a:solidFill>
              </a:rPr>
              <a:t>:  sources </a:t>
            </a:r>
            <a:r>
              <a:rPr lang="fr-FR" sz="800" dirty="0" err="1">
                <a:solidFill>
                  <a:schemeClr val="tx1"/>
                </a:solidFill>
              </a:rPr>
              <a:t>esa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nasa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futura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Youtube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Lamap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Cdp</a:t>
            </a:r>
            <a:endParaRPr lang="fr-FR" sz="800" dirty="0">
              <a:solidFill>
                <a:schemeClr val="tx1"/>
              </a:solidFill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D1A7621-C2B9-9D73-6CC4-A761D8C8F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20" y="248494"/>
            <a:ext cx="4654337" cy="3954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4ED7C53C-2802-4AFD-68F1-4D02F2794BC0}"/>
              </a:ext>
            </a:extLst>
          </p:cNvPr>
          <p:cNvSpPr txBox="1"/>
          <p:nvPr/>
        </p:nvSpPr>
        <p:spPr>
          <a:xfrm>
            <a:off x="2112646" y="4173204"/>
            <a:ext cx="1867593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4"/>
              </a:rPr>
              <a:t>http://www.jeanduperrex.ch/Site/Systeme_solaire.html</a:t>
            </a:r>
            <a:endParaRPr lang="fr-FR" sz="500" dirty="0"/>
          </a:p>
        </p:txBody>
      </p:sp>
      <p:sp>
        <p:nvSpPr>
          <p:cNvPr id="13" name="Flèche : droite 12">
            <a:hlinkClick r:id="rId5"/>
            <a:extLst>
              <a:ext uri="{FF2B5EF4-FFF2-40B4-BE49-F238E27FC236}">
                <a16:creationId xmlns:a16="http://schemas.microsoft.com/office/drawing/2014/main" id="{496CF1B2-FADD-3B67-35F3-BCD29A7B784B}"/>
              </a:ext>
            </a:extLst>
          </p:cNvPr>
          <p:cNvSpPr/>
          <p:nvPr/>
        </p:nvSpPr>
        <p:spPr>
          <a:xfrm>
            <a:off x="10455729" y="5360227"/>
            <a:ext cx="781397" cy="42672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" name="Picture 2" descr="Bildergebnis für BOITE ROUGE">
            <a:extLst>
              <a:ext uri="{FF2B5EF4-FFF2-40B4-BE49-F238E27FC236}">
                <a16:creationId xmlns:a16="http://schemas.microsoft.com/office/drawing/2014/main" id="{4C84B202-ACCB-0CE0-518F-D9C0B6F175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63641" y="4274956"/>
            <a:ext cx="555418" cy="43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8F4CDD1-CC1A-37C9-FEB8-CB31CCDB3E81}"/>
              </a:ext>
            </a:extLst>
          </p:cNvPr>
          <p:cNvSpPr txBox="1"/>
          <p:nvPr/>
        </p:nvSpPr>
        <p:spPr>
          <a:xfrm>
            <a:off x="783875" y="4342481"/>
            <a:ext cx="5032893" cy="246221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fr-FR" sz="1400" b="1" dirty="0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trajectoire : die Bahn</a:t>
            </a:r>
            <a:endParaRPr lang="de-CH" sz="1400" b="1" dirty="0">
              <a:solidFill>
                <a:srgbClr val="806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CH" sz="1400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de-CH" sz="1400" b="1" dirty="0" err="1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force</a:t>
            </a:r>
            <a:r>
              <a:rPr lang="de-CH" sz="1400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de-CH" sz="1400" b="1" dirty="0" err="1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gravitation</a:t>
            </a:r>
            <a:r>
              <a:rPr lang="de-CH" sz="1400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: die Gravitationskraft, die Anziehungskraft</a:t>
            </a:r>
          </a:p>
          <a:p>
            <a:pPr>
              <a:buNone/>
            </a:pPr>
            <a:r>
              <a:rPr lang="fr-F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fr-FR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lus forte: </a:t>
            </a:r>
            <a:r>
              <a:rPr lang="fr-FR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stärker</a:t>
            </a:r>
            <a:endParaRPr lang="fr-FR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fr-FR" sz="1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devrait: </a:t>
            </a:r>
            <a:r>
              <a:rPr lang="fr-FR" sz="1400" b="1" dirty="0" err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sollte</a:t>
            </a:r>
            <a:endParaRPr lang="fr-FR" sz="1400" b="1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CH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</a:t>
            </a:r>
            <a:r>
              <a:rPr lang="de-CH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aber </a:t>
            </a:r>
          </a:p>
          <a:p>
            <a:pPr>
              <a:buNone/>
            </a:pPr>
            <a:r>
              <a:rPr lang="de-CH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vite: schnell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CH" sz="1400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de-CH" sz="1400" b="1" dirty="0" err="1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vitesse</a:t>
            </a:r>
            <a:r>
              <a:rPr lang="de-CH" sz="1400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die Geschwindigkeit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CH" sz="1400" b="1" dirty="0" err="1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rester</a:t>
            </a:r>
            <a:r>
              <a:rPr lang="de-CH" sz="1400" b="1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bleiben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CH" sz="1400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de-CH" sz="1400" b="1" dirty="0" err="1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mëme</a:t>
            </a:r>
            <a:r>
              <a:rPr lang="de-CH" sz="1400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CH" sz="1400" b="1" dirty="0" err="1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orbite</a:t>
            </a:r>
            <a:r>
              <a:rPr lang="de-CH" sz="1400" b="1" dirty="0">
                <a:solidFill>
                  <a:srgbClr val="806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der gleiche Orbit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fr-FR" sz="1400" b="1" dirty="0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force </a:t>
            </a:r>
            <a:r>
              <a:rPr lang="fr-FR" sz="1400" b="1" dirty="0">
                <a:solidFill>
                  <a:schemeClr val="bg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centrifuge</a:t>
            </a:r>
            <a:r>
              <a:rPr lang="fr-FR" sz="1400" b="1" dirty="0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die </a:t>
            </a:r>
            <a:r>
              <a:rPr lang="fr-FR" sz="1400" b="1" dirty="0" err="1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Zentrifugalkraft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de-CH" sz="1400" b="1" dirty="0" err="1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éloigner</a:t>
            </a:r>
            <a:r>
              <a:rPr lang="de-CH" sz="1400" b="1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entfernen, weg ziehen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DE497AA3-AE1B-AF46-4FE9-BCCB278D8C2B}"/>
              </a:ext>
            </a:extLst>
          </p:cNvPr>
          <p:cNvCxnSpPr>
            <a:cxnSpLocks/>
          </p:cNvCxnSpPr>
          <p:nvPr/>
        </p:nvCxnSpPr>
        <p:spPr>
          <a:xfrm flipV="1">
            <a:off x="3017294" y="1257050"/>
            <a:ext cx="283028" cy="82731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ZoneTexte 9">
            <a:extLst>
              <a:ext uri="{FF2B5EF4-FFF2-40B4-BE49-F238E27FC236}">
                <a16:creationId xmlns:a16="http://schemas.microsoft.com/office/drawing/2014/main" id="{178D62E2-47B2-FF77-768A-DCCFFDB0A05F}"/>
              </a:ext>
            </a:extLst>
          </p:cNvPr>
          <p:cNvSpPr txBox="1"/>
          <p:nvPr/>
        </p:nvSpPr>
        <p:spPr>
          <a:xfrm rot="989091">
            <a:off x="2808109" y="408909"/>
            <a:ext cx="15519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rgbClr val="FF0000"/>
                </a:solidFill>
              </a:rPr>
              <a:t> </a:t>
            </a:r>
            <a:r>
              <a:rPr lang="fr-FR" sz="1200" b="1" dirty="0" err="1">
                <a:solidFill>
                  <a:srgbClr val="FF0000"/>
                </a:solidFill>
              </a:rPr>
              <a:t>Zentrifugalkraft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B67E11BF-DC5E-3BEB-AD00-BBEBDF437C71}"/>
              </a:ext>
            </a:extLst>
          </p:cNvPr>
          <p:cNvSpPr txBox="1"/>
          <p:nvPr/>
        </p:nvSpPr>
        <p:spPr>
          <a:xfrm>
            <a:off x="3445828" y="1863021"/>
            <a:ext cx="17065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err="1">
                <a:solidFill>
                  <a:srgbClr val="CC6600"/>
                </a:solidFill>
              </a:rPr>
              <a:t>Gravitationskraft</a:t>
            </a:r>
            <a:endParaRPr lang="fr-FR" sz="1200" b="1" dirty="0">
              <a:solidFill>
                <a:srgbClr val="CC6600"/>
              </a:solidFill>
            </a:endParaRPr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5532245D-D1AD-A657-742E-4D598DB879E9}"/>
              </a:ext>
            </a:extLst>
          </p:cNvPr>
          <p:cNvCxnSpPr>
            <a:cxnSpLocks/>
          </p:cNvCxnSpPr>
          <p:nvPr/>
        </p:nvCxnSpPr>
        <p:spPr>
          <a:xfrm flipH="1">
            <a:off x="3244773" y="1323274"/>
            <a:ext cx="205047" cy="8263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493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1" grpId="0"/>
      <p:bldP spid="13" grpId="0" animBg="1"/>
      <p:bldP spid="5" grpId="0" animBg="1"/>
      <p:bldP spid="10" grpId="0"/>
      <p:bldP spid="10" grpId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3C803-699C-FF8E-1D17-92C8A446A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>
            <a:extLst>
              <a:ext uri="{FF2B5EF4-FFF2-40B4-BE49-F238E27FC236}">
                <a16:creationId xmlns:a16="http://schemas.microsoft.com/office/drawing/2014/main" id="{0C141A13-27BA-B681-AC0C-26B7B69E1412}"/>
              </a:ext>
            </a:extLst>
          </p:cNvPr>
          <p:cNvSpPr txBox="1"/>
          <p:nvPr/>
        </p:nvSpPr>
        <p:spPr>
          <a:xfrm>
            <a:off x="6652117" y="1424262"/>
            <a:ext cx="530980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/>
              <a:t>Die Schwerkraft der Erde ist stärker als die Schwerkraft des Mondes. Normalerweise sollte der Mond auf die Erde stürzen.</a:t>
            </a:r>
          </a:p>
          <a:p>
            <a:pPr algn="ctr"/>
            <a:endParaRPr lang="de-DE" sz="2400" b="1" dirty="0"/>
          </a:p>
          <a:p>
            <a:pPr algn="ctr"/>
            <a:r>
              <a:rPr lang="de-DE" sz="2400" b="1" dirty="0"/>
              <a:t>Aber der Mond                                      bewegt sich so schnell um die Erde,       dass er nicht auf sie fallen kann.</a:t>
            </a:r>
          </a:p>
          <a:p>
            <a:pPr algn="ctr"/>
            <a:r>
              <a:rPr lang="de-DE" sz="2400" b="1" dirty="0"/>
              <a:t>Mit der Geschwindigkeit hat der Mond eine Zentrifugalkraft, die ihn von der Erde wegzieht.</a:t>
            </a:r>
            <a:endParaRPr lang="fr-FR" sz="2400" b="1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6EB1159-F3FE-F536-2636-83B21D89B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489857" y="6559551"/>
            <a:ext cx="4114800" cy="365125"/>
          </a:xfrm>
        </p:spPr>
        <p:txBody>
          <a:bodyPr/>
          <a:lstStyle/>
          <a:p>
            <a:r>
              <a:rPr lang="fr-FR" sz="800" dirty="0">
                <a:solidFill>
                  <a:schemeClr val="tx1"/>
                </a:solidFill>
              </a:rPr>
              <a:t>Marie-Antoinette </a:t>
            </a:r>
            <a:r>
              <a:rPr lang="fr-FR" sz="800" dirty="0" err="1">
                <a:solidFill>
                  <a:schemeClr val="tx1"/>
                </a:solidFill>
              </a:rPr>
              <a:t>Agbessi</a:t>
            </a:r>
            <a:r>
              <a:rPr lang="fr-FR" sz="800" dirty="0">
                <a:solidFill>
                  <a:schemeClr val="tx1"/>
                </a:solidFill>
              </a:rPr>
              <a:t>:  sources </a:t>
            </a:r>
            <a:r>
              <a:rPr lang="fr-FR" sz="800" dirty="0" err="1">
                <a:solidFill>
                  <a:schemeClr val="tx1"/>
                </a:solidFill>
              </a:rPr>
              <a:t>esa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nasa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futura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Youtube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Lamap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Cdp</a:t>
            </a:r>
            <a:endParaRPr lang="fr-FR" sz="800" dirty="0">
              <a:solidFill>
                <a:schemeClr val="tx1"/>
              </a:solidFill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1C75A10-0001-38DC-0733-226518B24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76" y="886069"/>
            <a:ext cx="5917871" cy="5027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A695F90A-330F-0CE3-A2C9-FD6887BE9A04}"/>
              </a:ext>
            </a:extLst>
          </p:cNvPr>
          <p:cNvSpPr txBox="1"/>
          <p:nvPr/>
        </p:nvSpPr>
        <p:spPr>
          <a:xfrm>
            <a:off x="2525216" y="5981249"/>
            <a:ext cx="1867593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4"/>
              </a:rPr>
              <a:t>http://www.jeanduperrex.ch/Site/Systeme_solaire.html</a:t>
            </a:r>
            <a:endParaRPr lang="fr-FR" sz="500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8112E92-C16E-530D-6C59-ED58CD3DC72D}"/>
              </a:ext>
            </a:extLst>
          </p:cNvPr>
          <p:cNvSpPr txBox="1"/>
          <p:nvPr/>
        </p:nvSpPr>
        <p:spPr>
          <a:xfrm rot="19778564">
            <a:off x="1352001" y="2226719"/>
            <a:ext cx="1151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66FF"/>
                </a:solidFill>
              </a:rPr>
              <a:t>die </a:t>
            </a:r>
            <a:r>
              <a:rPr lang="fr-FR" sz="1600" b="1" dirty="0">
                <a:solidFill>
                  <a:srgbClr val="0066FF"/>
                </a:solidFill>
              </a:rPr>
              <a:t>Bahn</a:t>
            </a:r>
            <a:r>
              <a:rPr lang="fr-FR" sz="2000" b="1" dirty="0">
                <a:solidFill>
                  <a:srgbClr val="0066FF"/>
                </a:solidFill>
              </a:rPr>
              <a:t>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DFB09AA-07A7-A129-5E0B-0EDE641D8FEF}"/>
              </a:ext>
            </a:extLst>
          </p:cNvPr>
          <p:cNvSpPr txBox="1"/>
          <p:nvPr/>
        </p:nvSpPr>
        <p:spPr>
          <a:xfrm rot="989091">
            <a:off x="3200737" y="1209808"/>
            <a:ext cx="17665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rgbClr val="FF0000"/>
                </a:solidFill>
              </a:rPr>
              <a:t> </a:t>
            </a:r>
            <a:r>
              <a:rPr lang="fr-FR" sz="1600" b="1" dirty="0" err="1">
                <a:solidFill>
                  <a:srgbClr val="FF0000"/>
                </a:solidFill>
              </a:rPr>
              <a:t>Zentrifugalkraft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E1A9CE3C-30EC-D518-6692-E656BCFBA3B3}"/>
              </a:ext>
            </a:extLst>
          </p:cNvPr>
          <p:cNvSpPr txBox="1"/>
          <p:nvPr/>
        </p:nvSpPr>
        <p:spPr>
          <a:xfrm>
            <a:off x="3800738" y="3090446"/>
            <a:ext cx="18675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err="1">
                <a:solidFill>
                  <a:srgbClr val="CC6600"/>
                </a:solidFill>
              </a:rPr>
              <a:t>Gravitationskraft</a:t>
            </a:r>
            <a:endParaRPr lang="fr-FR" sz="1600" b="1" dirty="0">
              <a:solidFill>
                <a:srgbClr val="CC6600"/>
              </a:solidFill>
            </a:endParaRPr>
          </a:p>
        </p:txBody>
      </p:sp>
      <p:cxnSp>
        <p:nvCxnSpPr>
          <p:cNvPr id="4" name="Connecteur droit avec flèche 3">
            <a:extLst>
              <a:ext uri="{FF2B5EF4-FFF2-40B4-BE49-F238E27FC236}">
                <a16:creationId xmlns:a16="http://schemas.microsoft.com/office/drawing/2014/main" id="{29A28FF3-CE8D-50CA-A064-853CE29A4C8F}"/>
              </a:ext>
            </a:extLst>
          </p:cNvPr>
          <p:cNvCxnSpPr>
            <a:cxnSpLocks/>
          </p:cNvCxnSpPr>
          <p:nvPr/>
        </p:nvCxnSpPr>
        <p:spPr>
          <a:xfrm flipV="1">
            <a:off x="3124111" y="2307970"/>
            <a:ext cx="283028" cy="82731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40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profsalce.legtux.org/images/3chap12_chute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51" t="432" r="603" b="53544"/>
          <a:stretch/>
        </p:blipFill>
        <p:spPr bwMode="auto">
          <a:xfrm>
            <a:off x="926782" y="275109"/>
            <a:ext cx="3759518" cy="36347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 2" descr="http://profsalce.legtux.org/images/3chap12_chute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31" t="57460" r="35839"/>
          <a:stretch/>
        </p:blipFill>
        <p:spPr bwMode="auto">
          <a:xfrm>
            <a:off x="6736490" y="275108"/>
            <a:ext cx="3644900" cy="36347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71522" y="4090073"/>
            <a:ext cx="50700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La lune tourne autour de la Terre avec une certaine </a:t>
            </a:r>
            <a:r>
              <a:rPr lang="fr-FR" sz="3200" b="1" dirty="0">
                <a:solidFill>
                  <a:srgbClr val="FF0000"/>
                </a:solidFill>
              </a:rPr>
              <a:t>vitesse</a:t>
            </a:r>
            <a:r>
              <a:rPr lang="fr-FR" sz="2800" b="1" dirty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fr-FR" sz="2800" b="1" dirty="0"/>
              <a:t>Sans vitesse, elle tomberait sur la Terre comme la pomme.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096000" y="4090073"/>
            <a:ext cx="50700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S’il n’y avait pas la Terre, la lune se déplacerait en ligne </a:t>
            </a:r>
            <a:r>
              <a:rPr lang="fr-FR" sz="2800" b="1" dirty="0">
                <a:solidFill>
                  <a:schemeClr val="bg1"/>
                </a:solidFill>
              </a:rPr>
              <a:t>droite.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3BE026A1-93A1-0297-8A40-62CEF163C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>
                <a:solidFill>
                  <a:schemeClr val="tx1"/>
                </a:solidFill>
              </a:rPr>
              <a:t>Marie-Antoinette </a:t>
            </a:r>
            <a:r>
              <a:rPr lang="fr-FR" sz="800" dirty="0" err="1">
                <a:solidFill>
                  <a:schemeClr val="tx1"/>
                </a:solidFill>
              </a:rPr>
              <a:t>Agbessi</a:t>
            </a:r>
            <a:r>
              <a:rPr lang="fr-FR" sz="800" dirty="0">
                <a:solidFill>
                  <a:schemeClr val="tx1"/>
                </a:solidFill>
              </a:rPr>
              <a:t>:  sources </a:t>
            </a:r>
            <a:r>
              <a:rPr lang="fr-FR" sz="800" dirty="0" err="1">
                <a:solidFill>
                  <a:schemeClr val="tx1"/>
                </a:solidFill>
              </a:rPr>
              <a:t>esa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nasa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futura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Youtube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Lamap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Cdp</a:t>
            </a:r>
            <a:endParaRPr lang="fr-FR" sz="800" dirty="0">
              <a:solidFill>
                <a:schemeClr val="tx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EC1F444-6192-55F5-DDA7-3FBBCBEE0F12}"/>
              </a:ext>
            </a:extLst>
          </p:cNvPr>
          <p:cNvSpPr txBox="1"/>
          <p:nvPr/>
        </p:nvSpPr>
        <p:spPr>
          <a:xfrm>
            <a:off x="1810610" y="3842731"/>
            <a:ext cx="1917564" cy="174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cours de sciences physiques - </a:t>
            </a:r>
            <a:r>
              <a:rPr lang="fr-FR" sz="500" dirty="0" err="1">
                <a:hlinkClick r:id="rId4"/>
              </a:rPr>
              <a:t>Troisiéme</a:t>
            </a:r>
            <a:r>
              <a:rPr lang="fr-FR" sz="500" dirty="0">
                <a:hlinkClick r:id="rId4"/>
              </a:rPr>
              <a:t> - Chapitre 1 : La gravitation</a:t>
            </a:r>
            <a:endParaRPr lang="fr-FR" sz="5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F3F2798-EBE6-2201-60EE-54E32EA5EBC9}"/>
              </a:ext>
            </a:extLst>
          </p:cNvPr>
          <p:cNvSpPr txBox="1"/>
          <p:nvPr/>
        </p:nvSpPr>
        <p:spPr>
          <a:xfrm>
            <a:off x="7346148" y="5072940"/>
            <a:ext cx="4054824" cy="95410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fr-FR" sz="1400" b="1" dirty="0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une certaine vitesse: </a:t>
            </a:r>
            <a:r>
              <a:rPr lang="fr-FR" sz="1400" b="1" dirty="0" err="1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eine</a:t>
            </a:r>
            <a:r>
              <a:rPr lang="fr-FR" sz="1400" b="1" dirty="0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400" b="1" dirty="0" err="1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gewisse</a:t>
            </a:r>
            <a:r>
              <a:rPr lang="fr-FR" sz="1400" b="1" dirty="0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400" b="1" dirty="0" err="1">
                <a:solidFill>
                  <a:srgbClr val="806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Geschwindigkeit</a:t>
            </a:r>
            <a:endParaRPr lang="de-CH" sz="1400" b="1" dirty="0">
              <a:solidFill>
                <a:srgbClr val="806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fr-F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sans: </a:t>
            </a:r>
            <a:r>
              <a:rPr lang="fr-FR" sz="1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ohne</a:t>
            </a:r>
            <a:endParaRPr lang="fr-FR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fr-F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fr-FR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omme: </a:t>
            </a:r>
            <a:r>
              <a:rPr lang="fr-FR" sz="1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</a:t>
            </a:r>
            <a:endParaRPr lang="fr-FR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fr-F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ligne </a:t>
            </a:r>
            <a:r>
              <a:rPr lang="fr-FR" sz="14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droite</a:t>
            </a:r>
            <a:r>
              <a:rPr lang="fr-FR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fr-FR" sz="1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geradelinig</a:t>
            </a:r>
            <a:endParaRPr lang="fr-FR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Bildergebnis für BOITE ROUGE">
            <a:extLst>
              <a:ext uri="{FF2B5EF4-FFF2-40B4-BE49-F238E27FC236}">
                <a16:creationId xmlns:a16="http://schemas.microsoft.com/office/drawing/2014/main" id="{B271EEB0-1735-9ABD-68AB-E310907B8C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6667359" y="5072940"/>
            <a:ext cx="555418" cy="43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56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C9DAF-F95B-2F92-6DBA-CE248807A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://profsalce.legtux.org/images/3chap12_chute.jpg">
            <a:extLst>
              <a:ext uri="{FF2B5EF4-FFF2-40B4-BE49-F238E27FC236}">
                <a16:creationId xmlns:a16="http://schemas.microsoft.com/office/drawing/2014/main" id="{784922BF-201C-7613-3B22-CAF3CD20C746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51" t="432" r="603" b="53544"/>
          <a:stretch/>
        </p:blipFill>
        <p:spPr bwMode="auto">
          <a:xfrm>
            <a:off x="926782" y="275109"/>
            <a:ext cx="3759518" cy="36347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 2" descr="http://profsalce.legtux.org/images/3chap12_chute.jpg">
            <a:extLst>
              <a:ext uri="{FF2B5EF4-FFF2-40B4-BE49-F238E27FC236}">
                <a16:creationId xmlns:a16="http://schemas.microsoft.com/office/drawing/2014/main" id="{23CB8D7C-9794-2985-D779-63AF62556955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31" t="57460" r="35839"/>
          <a:stretch/>
        </p:blipFill>
        <p:spPr bwMode="auto">
          <a:xfrm>
            <a:off x="6736490" y="275108"/>
            <a:ext cx="3644900" cy="36347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348462-07EA-B757-9342-276A6040C8E5}"/>
              </a:ext>
            </a:extLst>
          </p:cNvPr>
          <p:cNvSpPr txBox="1"/>
          <p:nvPr/>
        </p:nvSpPr>
        <p:spPr>
          <a:xfrm>
            <a:off x="483793" y="4153590"/>
            <a:ext cx="5193107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/>
              <a:t>Der Mond umkreist die Erde                            mit einer bestimmten Geschwindigkeit.</a:t>
            </a:r>
          </a:p>
          <a:p>
            <a:pPr algn="ctr"/>
            <a:r>
              <a:rPr lang="de-DE" sz="2400" b="1" dirty="0"/>
              <a:t>Ohne Geschwindigkeit würde sie                    wie der Apfel auf die Erde fallen</a:t>
            </a:r>
            <a:r>
              <a:rPr lang="de-DE" sz="2800" b="1" dirty="0">
                <a:solidFill>
                  <a:schemeClr val="bg1"/>
                </a:solidFill>
              </a:rPr>
              <a:t>.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6D180C4-8681-8B8C-D0F2-A37AFECF2BE6}"/>
              </a:ext>
            </a:extLst>
          </p:cNvPr>
          <p:cNvSpPr txBox="1"/>
          <p:nvPr/>
        </p:nvSpPr>
        <p:spPr>
          <a:xfrm>
            <a:off x="6335484" y="4138201"/>
            <a:ext cx="5584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/>
              <a:t>Würde es die Erde nicht geben,           würde sich der Mond geradlinig bewegen.</a:t>
            </a:r>
            <a:endParaRPr lang="fr-FR" sz="2400" b="1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5BFC3056-7CFA-6F02-6D54-1B347EE7B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>
                <a:solidFill>
                  <a:schemeClr val="tx1"/>
                </a:solidFill>
              </a:rPr>
              <a:t>Marie-Antoinette </a:t>
            </a:r>
            <a:r>
              <a:rPr lang="fr-FR" sz="800" dirty="0" err="1">
                <a:solidFill>
                  <a:schemeClr val="tx1"/>
                </a:solidFill>
              </a:rPr>
              <a:t>Agbessi</a:t>
            </a:r>
            <a:r>
              <a:rPr lang="fr-FR" sz="800" dirty="0">
                <a:solidFill>
                  <a:schemeClr val="tx1"/>
                </a:solidFill>
              </a:rPr>
              <a:t>:  sources </a:t>
            </a:r>
            <a:r>
              <a:rPr lang="fr-FR" sz="800" dirty="0" err="1">
                <a:solidFill>
                  <a:schemeClr val="tx1"/>
                </a:solidFill>
              </a:rPr>
              <a:t>esa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nasa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futura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Youtube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Lamap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Cdp</a:t>
            </a:r>
            <a:endParaRPr lang="fr-FR" sz="800" dirty="0">
              <a:solidFill>
                <a:schemeClr val="tx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E90C524-54A8-BBF2-0360-8E67DB607EE1}"/>
              </a:ext>
            </a:extLst>
          </p:cNvPr>
          <p:cNvSpPr txBox="1"/>
          <p:nvPr/>
        </p:nvSpPr>
        <p:spPr>
          <a:xfrm>
            <a:off x="1810609" y="3842730"/>
            <a:ext cx="2362247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cours de sciences physiques - </a:t>
            </a:r>
            <a:r>
              <a:rPr lang="fr-FR" sz="500" dirty="0" err="1">
                <a:hlinkClick r:id="rId4"/>
              </a:rPr>
              <a:t>Troisiéme</a:t>
            </a:r>
            <a:r>
              <a:rPr lang="fr-FR" sz="500" dirty="0">
                <a:hlinkClick r:id="rId4"/>
              </a:rPr>
              <a:t> - Chapitre 1 : La gravitation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55822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1388i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639" y="1109125"/>
            <a:ext cx="3086100" cy="150711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s1388i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569" y="3629824"/>
            <a:ext cx="3171825" cy="147637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lèche droite 3"/>
          <p:cNvSpPr/>
          <p:nvPr/>
        </p:nvSpPr>
        <p:spPr>
          <a:xfrm rot="10800000">
            <a:off x="8535336" y="1002888"/>
            <a:ext cx="826467" cy="952457"/>
          </a:xfrm>
          <a:prstGeom prst="rightArrow">
            <a:avLst/>
          </a:prstGeom>
          <a:solidFill>
            <a:schemeClr val="tx1">
              <a:lumMod val="65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2018873" y="1331961"/>
            <a:ext cx="5070038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chemeClr val="tx1"/>
                </a:solidFill>
              </a:rPr>
              <a:t>Le corps le plus massif      a plus de force de gravité.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1855990" y="3203924"/>
            <a:ext cx="5494450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chemeClr val="tx1"/>
                </a:solidFill>
              </a:rPr>
              <a:t>Plus les corps sont près,                </a:t>
            </a:r>
          </a:p>
          <a:p>
            <a:pPr algn="ctr"/>
            <a:r>
              <a:rPr lang="fr-FR" sz="3600" b="1" dirty="0">
                <a:solidFill>
                  <a:schemeClr val="tx1"/>
                </a:solidFill>
              </a:rPr>
              <a:t>plus ils s’attirent.</a:t>
            </a:r>
          </a:p>
        </p:txBody>
      </p:sp>
      <p:sp>
        <p:nvSpPr>
          <p:cNvPr id="10" name="Flèche droite 9"/>
          <p:cNvSpPr/>
          <p:nvPr/>
        </p:nvSpPr>
        <p:spPr>
          <a:xfrm>
            <a:off x="9573009" y="3607306"/>
            <a:ext cx="693006" cy="796947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 dirty="0"/>
          </a:p>
        </p:txBody>
      </p:sp>
      <p:sp>
        <p:nvSpPr>
          <p:cNvPr id="11" name="Flèche droite 10"/>
          <p:cNvSpPr/>
          <p:nvPr/>
        </p:nvSpPr>
        <p:spPr>
          <a:xfrm rot="10800000">
            <a:off x="8904969" y="3607306"/>
            <a:ext cx="693006" cy="796947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sp>
        <p:nvSpPr>
          <p:cNvPr id="12" name="Flèche droite 11"/>
          <p:cNvSpPr/>
          <p:nvPr/>
        </p:nvSpPr>
        <p:spPr>
          <a:xfrm>
            <a:off x="9679481" y="4709600"/>
            <a:ext cx="397746" cy="419100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>
              <a:ln>
                <a:solidFill>
                  <a:schemeClr val="bg2">
                    <a:lumMod val="75000"/>
                  </a:schemeClr>
                </a:solidFill>
              </a:ln>
            </a:endParaRPr>
          </a:p>
        </p:txBody>
      </p:sp>
      <p:sp>
        <p:nvSpPr>
          <p:cNvPr id="6" name="Flèche droite 5"/>
          <p:cNvSpPr/>
          <p:nvPr/>
        </p:nvSpPr>
        <p:spPr>
          <a:xfrm rot="10800000">
            <a:off x="9084128" y="2197134"/>
            <a:ext cx="480385" cy="419101"/>
          </a:xfrm>
          <a:prstGeom prst="rightArrow">
            <a:avLst>
              <a:gd name="adj1" fmla="val 50000"/>
              <a:gd name="adj2" fmla="val 39597"/>
            </a:avLst>
          </a:prstGeom>
          <a:solidFill>
            <a:schemeClr val="tx1">
              <a:lumMod val="65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 dirty="0"/>
          </a:p>
        </p:txBody>
      </p:sp>
      <p:sp>
        <p:nvSpPr>
          <p:cNvPr id="7" name="Flèche droite 6"/>
          <p:cNvSpPr/>
          <p:nvPr/>
        </p:nvSpPr>
        <p:spPr>
          <a:xfrm>
            <a:off x="9539856" y="2208388"/>
            <a:ext cx="317157" cy="425700"/>
          </a:xfrm>
          <a:prstGeom prst="rightArrow">
            <a:avLst>
              <a:gd name="adj1" fmla="val 50000"/>
              <a:gd name="adj2" fmla="val 53758"/>
            </a:avLst>
          </a:prstGeom>
          <a:solidFill>
            <a:srgbClr val="0070C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 dirty="0">
              <a:ln>
                <a:solidFill>
                  <a:schemeClr val="bg2">
                    <a:lumMod val="75000"/>
                  </a:schemeClr>
                </a:solidFill>
              </a:ln>
            </a:endParaRPr>
          </a:p>
        </p:txBody>
      </p:sp>
      <p:sp>
        <p:nvSpPr>
          <p:cNvPr id="14" name="Flèche droite 13"/>
          <p:cNvSpPr/>
          <p:nvPr/>
        </p:nvSpPr>
        <p:spPr>
          <a:xfrm rot="10958317">
            <a:off x="9332815" y="4700683"/>
            <a:ext cx="397746" cy="419100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>
              <a:ln>
                <a:solidFill>
                  <a:schemeClr val="bg2">
                    <a:lumMod val="75000"/>
                  </a:schemeClr>
                </a:solidFill>
              </a:ln>
            </a:endParaRPr>
          </a:p>
        </p:txBody>
      </p:sp>
      <p:sp>
        <p:nvSpPr>
          <p:cNvPr id="5" name="Flèche droite 4"/>
          <p:cNvSpPr/>
          <p:nvPr/>
        </p:nvSpPr>
        <p:spPr>
          <a:xfrm>
            <a:off x="9144001" y="968197"/>
            <a:ext cx="1031010" cy="102184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 dirty="0"/>
          </a:p>
        </p:txBody>
      </p:sp>
      <p:sp>
        <p:nvSpPr>
          <p:cNvPr id="15" name="Espace réservé du pied de page 14">
            <a:extLst>
              <a:ext uri="{FF2B5EF4-FFF2-40B4-BE49-F238E27FC236}">
                <a16:creationId xmlns:a16="http://schemas.microsoft.com/office/drawing/2014/main" id="{8F344AAF-30E4-F0B1-FEF2-4177D29B9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>
                <a:solidFill>
                  <a:schemeClr val="tx1"/>
                </a:solidFill>
              </a:rPr>
              <a:t>Marie-Antoinette </a:t>
            </a:r>
            <a:r>
              <a:rPr lang="fr-FR" sz="800" dirty="0" err="1">
                <a:solidFill>
                  <a:schemeClr val="tx1"/>
                </a:solidFill>
              </a:rPr>
              <a:t>Agbessi</a:t>
            </a:r>
            <a:r>
              <a:rPr lang="fr-FR" sz="800" dirty="0">
                <a:solidFill>
                  <a:schemeClr val="tx1"/>
                </a:solidFill>
              </a:rPr>
              <a:t>:  sources </a:t>
            </a:r>
            <a:r>
              <a:rPr lang="fr-FR" sz="800" dirty="0" err="1">
                <a:solidFill>
                  <a:schemeClr val="tx1"/>
                </a:solidFill>
              </a:rPr>
              <a:t>esa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nasa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futura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Youtube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Lamap</a:t>
            </a:r>
            <a:r>
              <a:rPr lang="fr-FR" sz="800" dirty="0">
                <a:solidFill>
                  <a:schemeClr val="tx1"/>
                </a:solidFill>
              </a:rPr>
              <a:t>, </a:t>
            </a:r>
            <a:r>
              <a:rPr lang="fr-FR" sz="800" dirty="0" err="1">
                <a:solidFill>
                  <a:schemeClr val="tx1"/>
                </a:solidFill>
              </a:rPr>
              <a:t>Cdp</a:t>
            </a:r>
            <a:endParaRPr lang="fr-FR" sz="800" dirty="0">
              <a:solidFill>
                <a:schemeClr val="tx1"/>
              </a:solidFill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E7D7B254-64D3-4B4C-BCD1-04F8F9DCBDCC}"/>
              </a:ext>
            </a:extLst>
          </p:cNvPr>
          <p:cNvSpPr txBox="1"/>
          <p:nvPr/>
        </p:nvSpPr>
        <p:spPr>
          <a:xfrm>
            <a:off x="8628734" y="5242269"/>
            <a:ext cx="2222527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5"/>
              </a:rPr>
              <a:t>cours de sciences physiques - </a:t>
            </a:r>
            <a:r>
              <a:rPr lang="fr-FR" sz="500" dirty="0" err="1">
                <a:hlinkClick r:id="rId5"/>
              </a:rPr>
              <a:t>Troisiéme</a:t>
            </a:r>
            <a:r>
              <a:rPr lang="fr-FR" sz="500" dirty="0">
                <a:hlinkClick r:id="rId5"/>
              </a:rPr>
              <a:t> - Chapitre 1 : La gravitation</a:t>
            </a:r>
            <a:endParaRPr lang="fr-FR" sz="500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C7817541-7C9A-B395-422E-CF7477DDFE3C}"/>
              </a:ext>
            </a:extLst>
          </p:cNvPr>
          <p:cNvSpPr txBox="1"/>
          <p:nvPr/>
        </p:nvSpPr>
        <p:spPr>
          <a:xfrm rot="10800000">
            <a:off x="7161397" y="1500138"/>
            <a:ext cx="6271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sym typeface="Wingdings 2" panose="05020102010507070707" pitchFamily="18" charset="2"/>
              </a:rPr>
              <a:t></a:t>
            </a:r>
            <a:endParaRPr lang="fr-FR" sz="3600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311297A2-9E68-6E66-F6B9-C168497BF740}"/>
              </a:ext>
            </a:extLst>
          </p:cNvPr>
          <p:cNvSpPr txBox="1"/>
          <p:nvPr/>
        </p:nvSpPr>
        <p:spPr>
          <a:xfrm>
            <a:off x="1146629" y="4490075"/>
            <a:ext cx="6288705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chemeClr val="tx1"/>
                </a:solidFill>
              </a:rPr>
              <a:t>Plus les corps sont éloignés,     moins ils s’attirent.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6DCFC2A2-95B4-3D72-B49E-9B32C56A0C36}"/>
              </a:ext>
            </a:extLst>
          </p:cNvPr>
          <p:cNvSpPr txBox="1"/>
          <p:nvPr/>
        </p:nvSpPr>
        <p:spPr>
          <a:xfrm rot="10800000">
            <a:off x="7336200" y="3594109"/>
            <a:ext cx="6271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sym typeface="Wingdings 2" panose="05020102010507070707" pitchFamily="18" charset="2"/>
              </a:rPr>
              <a:t></a:t>
            </a:r>
            <a:endParaRPr lang="fr-FR" sz="3600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2E1F4C75-848E-ACFD-02D0-C38C3AA066A1}"/>
              </a:ext>
            </a:extLst>
          </p:cNvPr>
          <p:cNvSpPr txBox="1"/>
          <p:nvPr/>
        </p:nvSpPr>
        <p:spPr>
          <a:xfrm rot="10800000">
            <a:off x="7336200" y="4504920"/>
            <a:ext cx="6271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sym typeface="Wingdings 2" panose="05020102010507070707" pitchFamily="18" charset="2"/>
              </a:rPr>
              <a:t></a:t>
            </a:r>
            <a:endParaRPr lang="fr-FR" sz="3600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94FCBFCF-BCBA-5BD8-CCF2-8F8289C3AF14}"/>
              </a:ext>
            </a:extLst>
          </p:cNvPr>
          <p:cNvSpPr txBox="1"/>
          <p:nvPr/>
        </p:nvSpPr>
        <p:spPr>
          <a:xfrm>
            <a:off x="8393783" y="484663"/>
            <a:ext cx="204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force de gravitation</a:t>
            </a:r>
          </a:p>
        </p:txBody>
      </p:sp>
    </p:spTree>
    <p:extLst>
      <p:ext uri="{BB962C8B-B14F-4D97-AF65-F5344CB8AC3E}">
        <p14:creationId xmlns:p14="http://schemas.microsoft.com/office/powerpoint/2010/main" val="73945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0" grpId="0" animBg="1"/>
      <p:bldP spid="11" grpId="0" animBg="1"/>
      <p:bldP spid="12" grpId="0" animBg="1"/>
      <p:bldP spid="6" grpId="0" animBg="1"/>
      <p:bldP spid="7" grpId="0" animBg="1"/>
      <p:bldP spid="14" grpId="0" animBg="1"/>
      <p:bldP spid="5" grpId="0" animBg="1"/>
      <p:bldP spid="13" grpId="0"/>
      <p:bldP spid="17" grpId="0"/>
      <p:bldP spid="18" grpId="0" animBg="1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90714" y="1245718"/>
            <a:ext cx="98105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Pourquoi la lune ne tombe -t-elle pas sur la Terre?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BDEB243-2121-2E17-7005-D306651FF427}"/>
              </a:ext>
            </a:extLst>
          </p:cNvPr>
          <p:cNvSpPr txBox="1"/>
          <p:nvPr/>
        </p:nvSpPr>
        <p:spPr>
          <a:xfrm>
            <a:off x="7969135" y="3513512"/>
            <a:ext cx="1387136" cy="3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0:28 </a:t>
            </a:r>
            <a:r>
              <a:rPr lang="fr-FR" dirty="0">
                <a:solidFill>
                  <a:srgbClr val="FFFF00"/>
                </a:solidFill>
                <a:sym typeface="Wingdings" panose="05000000000000000000" pitchFamily="2" charset="2"/>
              </a:rPr>
              <a:t> 2:05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A9EBFDD-1561-5233-FB63-432045E9C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Flèche : droite 4">
            <a:hlinkClick r:id="rId3"/>
            <a:extLst>
              <a:ext uri="{FF2B5EF4-FFF2-40B4-BE49-F238E27FC236}">
                <a16:creationId xmlns:a16="http://schemas.microsoft.com/office/drawing/2014/main" id="{1434E83D-E80A-4D8D-D6E1-C9F19BA3653E}"/>
              </a:ext>
            </a:extLst>
          </p:cNvPr>
          <p:cNvSpPr/>
          <p:nvPr/>
        </p:nvSpPr>
        <p:spPr>
          <a:xfrm>
            <a:off x="4685210" y="2928204"/>
            <a:ext cx="2821578" cy="154903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4895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738EBA-5496-4A1F-FB6B-9558A6FE7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F2A15A3-95C3-BCE4-33BF-B545AA705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C9B924F-80F2-2C8E-B23C-7B7741927583}"/>
              </a:ext>
            </a:extLst>
          </p:cNvPr>
          <p:cNvSpPr txBox="1"/>
          <p:nvPr/>
        </p:nvSpPr>
        <p:spPr>
          <a:xfrm>
            <a:off x="744442" y="567890"/>
            <a:ext cx="10810567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continuons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2846E71-57B3-EC18-7C00-2994A4113675}"/>
              </a:ext>
            </a:extLst>
          </p:cNvPr>
          <p:cNvSpPr txBox="1"/>
          <p:nvPr/>
        </p:nvSpPr>
        <p:spPr>
          <a:xfrm>
            <a:off x="5845629" y="1531620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b="1" dirty="0">
                <a:solidFill>
                  <a:srgbClr val="FFFF00"/>
                </a:solidFill>
              </a:rPr>
              <a:t>- Faites un mini-livre avec une feuille de papier A4.</a:t>
            </a:r>
          </a:p>
          <a:p>
            <a:r>
              <a:rPr lang="fr-FR" b="1" dirty="0">
                <a:solidFill>
                  <a:srgbClr val="FFFF00"/>
                </a:solidFill>
              </a:rPr>
              <a:t>- Ecrivez le titre « la gravité » sur la page 1.</a:t>
            </a:r>
          </a:p>
          <a:p>
            <a:r>
              <a:rPr lang="fr-FR" b="1" dirty="0">
                <a:solidFill>
                  <a:srgbClr val="FFFF00"/>
                </a:solidFill>
              </a:rPr>
              <a:t>- Découpez et collez les images, écrivez  les textes dessous.</a:t>
            </a:r>
          </a:p>
          <a:p>
            <a:r>
              <a:rPr lang="fr-FR" sz="1800" b="1" dirty="0">
                <a:solidFill>
                  <a:srgbClr val="FFFF00"/>
                </a:solidFill>
              </a:rPr>
              <a:t>- </a:t>
            </a:r>
            <a:r>
              <a:rPr lang="fr-FR" b="1" dirty="0">
                <a:solidFill>
                  <a:srgbClr val="FFFF00"/>
                </a:solidFill>
              </a:rPr>
              <a:t>Collez le </a:t>
            </a:r>
            <a:r>
              <a:rPr lang="fr-FR" b="1" dirty="0" err="1">
                <a:solidFill>
                  <a:srgbClr val="FFFF00"/>
                </a:solidFill>
              </a:rPr>
              <a:t>minibook</a:t>
            </a:r>
            <a:r>
              <a:rPr lang="fr-FR" b="1" dirty="0">
                <a:solidFill>
                  <a:srgbClr val="FFFF00"/>
                </a:solidFill>
              </a:rPr>
              <a:t> dans le </a:t>
            </a:r>
            <a:r>
              <a:rPr lang="fr-FR" b="1" dirty="0" err="1">
                <a:solidFill>
                  <a:srgbClr val="FFFF00"/>
                </a:solidFill>
              </a:rPr>
              <a:t>lapbook</a:t>
            </a:r>
            <a:r>
              <a:rPr lang="fr-FR" b="1" dirty="0">
                <a:solidFill>
                  <a:srgbClr val="FFFF00"/>
                </a:solidFill>
              </a:rPr>
              <a:t>. </a:t>
            </a:r>
            <a:endParaRPr lang="fr-FR" sz="1800" b="1" dirty="0">
              <a:solidFill>
                <a:srgbClr val="FFFF00"/>
              </a:solidFill>
            </a:endParaRP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1C5D105F-1B15-C8C1-AF21-49576DB38C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6517549" y="3187472"/>
            <a:ext cx="3001603" cy="2505756"/>
          </a:xfrm>
          <a:prstGeom prst="rect">
            <a:avLst/>
          </a:prstGeom>
        </p:spPr>
      </p:pic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7FAD07AE-69B0-D6BF-9368-21F538DD742D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5507357" y="3540578"/>
            <a:ext cx="1960243" cy="63953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7" name="Image 6" descr="Une image contenant texte, fournitures de bureau, Produit en papier, papier&#10;&#10;Le contenu généré par l’IA peut être incorrect.">
            <a:extLst>
              <a:ext uri="{FF2B5EF4-FFF2-40B4-BE49-F238E27FC236}">
                <a16:creationId xmlns:a16="http://schemas.microsoft.com/office/drawing/2014/main" id="{B762648F-ECB4-5350-341D-964A49EE23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7" r="9696" b="5256"/>
          <a:stretch>
            <a:fillRect/>
          </a:stretch>
        </p:blipFill>
        <p:spPr>
          <a:xfrm>
            <a:off x="2920771" y="1670956"/>
            <a:ext cx="2586586" cy="3739243"/>
          </a:xfrm>
          <a:prstGeom prst="rect">
            <a:avLst/>
          </a:prstGeom>
        </p:spPr>
      </p:pic>
      <p:pic>
        <p:nvPicPr>
          <p:cNvPr id="23" name="Image 22" descr="Une image contenant texte, capture d’écran, diagramme, carte&#10;&#10;Le contenu généré par l’IA peut être incorrect.">
            <a:extLst>
              <a:ext uri="{FF2B5EF4-FFF2-40B4-BE49-F238E27FC236}">
                <a16:creationId xmlns:a16="http://schemas.microsoft.com/office/drawing/2014/main" id="{684D4964-AC9A-C0B2-FACA-78622C7839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012" y="2188029"/>
            <a:ext cx="2263784" cy="261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92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BDCB8C-D6A6-15EA-811B-8A34D12617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1901559C-F5BB-6B85-C749-ED9716B0F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AFC01AB-9ABC-6478-B129-0328A1DAE84E}"/>
              </a:ext>
            </a:extLst>
          </p:cNvPr>
          <p:cNvSpPr txBox="1"/>
          <p:nvPr/>
        </p:nvSpPr>
        <p:spPr>
          <a:xfrm>
            <a:off x="744442" y="567890"/>
            <a:ext cx="10810567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continuons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88AB4A5-5F74-C060-47D2-BBA5D18491B3}"/>
              </a:ext>
            </a:extLst>
          </p:cNvPr>
          <p:cNvSpPr txBox="1"/>
          <p:nvPr/>
        </p:nvSpPr>
        <p:spPr>
          <a:xfrm>
            <a:off x="5295724" y="1524266"/>
            <a:ext cx="6259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800" b="1" dirty="0">
                <a:solidFill>
                  <a:srgbClr val="FFFF00"/>
                </a:solidFill>
              </a:rPr>
              <a:t>Fabriquez un mini-livre avec une feuille de papier A4.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Calculez votre poids pour chaque planète avec la calculatrice.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Utilisez une page pour chaque planète.</a:t>
            </a: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7B6C1EF3-91F9-B283-0251-5599CBC0E4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5771878" y="2946049"/>
            <a:ext cx="3001603" cy="2505756"/>
          </a:xfrm>
          <a:prstGeom prst="rect">
            <a:avLst/>
          </a:prstGeom>
        </p:spPr>
      </p:pic>
      <p:pic>
        <p:nvPicPr>
          <p:cNvPr id="6" name="Image 5" descr="Une image contenant texte, écriture manuscrite, Post-it, Police&#10;&#10;Le contenu généré par l’IA peut être incorrect.">
            <a:extLst>
              <a:ext uri="{FF2B5EF4-FFF2-40B4-BE49-F238E27FC236}">
                <a16:creationId xmlns:a16="http://schemas.microsoft.com/office/drawing/2014/main" id="{6880D02F-0FE0-ACA5-551C-C5213C0B1C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3" t="13368" r="23692" b="8280"/>
          <a:stretch>
            <a:fillRect/>
          </a:stretch>
        </p:blipFill>
        <p:spPr>
          <a:xfrm>
            <a:off x="1355272" y="1754062"/>
            <a:ext cx="2721429" cy="3553746"/>
          </a:xfrm>
          <a:prstGeom prst="rect">
            <a:avLst/>
          </a:prstGeom>
        </p:spPr>
      </p:pic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AF10E1B1-BB8E-3485-7E2D-8A01E0CE9AC0}"/>
              </a:ext>
            </a:extLst>
          </p:cNvPr>
          <p:cNvCxnSpPr>
            <a:cxnSpLocks/>
          </p:cNvCxnSpPr>
          <p:nvPr/>
        </p:nvCxnSpPr>
        <p:spPr>
          <a:xfrm>
            <a:off x="4038600" y="3398638"/>
            <a:ext cx="3624943" cy="13229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987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E9ECA1BC-C0FA-809D-C182-BA9F13BC0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" y="6372393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r>
              <a:rPr lang="fr-FR" dirty="0"/>
              <a:t>:  sources </a:t>
            </a:r>
            <a:r>
              <a:rPr lang="fr-FR" dirty="0" err="1"/>
              <a:t>esa</a:t>
            </a:r>
            <a:r>
              <a:rPr lang="fr-FR" dirty="0"/>
              <a:t>, </a:t>
            </a:r>
            <a:r>
              <a:rPr lang="fr-FR" dirty="0" err="1"/>
              <a:t>nasa</a:t>
            </a:r>
            <a:r>
              <a:rPr lang="fr-FR" dirty="0"/>
              <a:t>, </a:t>
            </a:r>
            <a:r>
              <a:rPr lang="fr-FR" dirty="0" err="1"/>
              <a:t>futura</a:t>
            </a:r>
            <a:r>
              <a:rPr lang="fr-FR" dirty="0"/>
              <a:t>, </a:t>
            </a:r>
            <a:r>
              <a:rPr lang="fr-FR" dirty="0" err="1"/>
              <a:t>Youtube</a:t>
            </a:r>
            <a:r>
              <a:rPr lang="fr-FR" dirty="0"/>
              <a:t>, </a:t>
            </a:r>
            <a:r>
              <a:rPr lang="fr-FR" dirty="0" err="1"/>
              <a:t>Lamap</a:t>
            </a:r>
            <a:r>
              <a:rPr lang="fr-FR" dirty="0"/>
              <a:t>, </a:t>
            </a:r>
            <a:r>
              <a:rPr lang="fr-FR" dirty="0" err="1"/>
              <a:t>Cdp</a:t>
            </a:r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B3A2C7D-78DD-B5D5-D639-218B0C62695B}"/>
              </a:ext>
            </a:extLst>
          </p:cNvPr>
          <p:cNvSpPr txBox="1"/>
          <p:nvPr/>
        </p:nvSpPr>
        <p:spPr>
          <a:xfrm>
            <a:off x="816428" y="245668"/>
            <a:ext cx="10810567" cy="181588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Formule: </a:t>
            </a:r>
            <a:r>
              <a:rPr lang="fr-FR" sz="2800" b="1" dirty="0">
                <a:solidFill>
                  <a:srgbClr val="FF0000"/>
                </a:solidFill>
              </a:rPr>
              <a:t>(</a:t>
            </a:r>
            <a:r>
              <a:rPr lang="fr-FR" sz="2800" b="1" dirty="0">
                <a:solidFill>
                  <a:srgbClr val="3399FF"/>
                </a:solidFill>
              </a:rPr>
              <a:t>ton </a:t>
            </a:r>
            <a:r>
              <a:rPr lang="fr-FR" sz="2800" b="1" dirty="0" err="1">
                <a:solidFill>
                  <a:srgbClr val="3399FF"/>
                </a:solidFill>
              </a:rPr>
              <a:t>poids</a:t>
            </a:r>
            <a:r>
              <a:rPr lang="fr-FR" sz="2800" b="1" dirty="0" err="1">
                <a:solidFill>
                  <a:srgbClr val="FF0000"/>
                </a:solidFill>
              </a:rPr>
              <a:t>X</a:t>
            </a:r>
            <a:r>
              <a:rPr lang="fr-FR" sz="2800" b="1" dirty="0" err="1">
                <a:solidFill>
                  <a:schemeClr val="bg1">
                    <a:lumMod val="95000"/>
                  </a:schemeClr>
                </a:solidFill>
              </a:rPr>
              <a:t>pesanteur</a:t>
            </a:r>
            <a:r>
              <a:rPr lang="fr-FR" sz="2800" b="1" dirty="0">
                <a:solidFill>
                  <a:schemeClr val="bg1">
                    <a:lumMod val="95000"/>
                  </a:schemeClr>
                </a:solidFill>
              </a:rPr>
              <a:t> de la planète</a:t>
            </a:r>
            <a:r>
              <a:rPr lang="fr-FR" sz="2800" b="1" dirty="0">
                <a:solidFill>
                  <a:srgbClr val="FF0000"/>
                </a:solidFill>
              </a:rPr>
              <a:t>): </a:t>
            </a:r>
            <a:r>
              <a:rPr lang="fr-FR" sz="2800" b="1" dirty="0">
                <a:solidFill>
                  <a:srgbClr val="FFFF00"/>
                </a:solidFill>
              </a:rPr>
              <a:t>pesanteur de la Terre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0D8DAD-2C22-3F87-40CC-750E0BFA4548}"/>
              </a:ext>
            </a:extLst>
          </p:cNvPr>
          <p:cNvSpPr txBox="1"/>
          <p:nvPr/>
        </p:nvSpPr>
        <p:spPr>
          <a:xfrm>
            <a:off x="1224642" y="2605011"/>
            <a:ext cx="38481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dirty="0">
                <a:solidFill>
                  <a:srgbClr val="FFFF00"/>
                </a:solidFill>
              </a:rPr>
              <a:t>Pesanteur de la </a:t>
            </a:r>
            <a:r>
              <a:rPr lang="fr-FR" b="1" dirty="0">
                <a:solidFill>
                  <a:srgbClr val="FFFF00"/>
                </a:solidFill>
              </a:rPr>
              <a:t>Terre</a:t>
            </a:r>
            <a:r>
              <a:rPr lang="fr-FR" dirty="0">
                <a:solidFill>
                  <a:srgbClr val="FFFF00"/>
                </a:solidFill>
              </a:rPr>
              <a:t> = 9,81 N/kg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bg1"/>
                </a:solidFill>
              </a:rPr>
              <a:t>Pesanteur de </a:t>
            </a:r>
            <a:r>
              <a:rPr lang="fr-FR" b="1" dirty="0">
                <a:solidFill>
                  <a:schemeClr val="bg1"/>
                </a:solidFill>
              </a:rPr>
              <a:t>Mercure</a:t>
            </a:r>
            <a:r>
              <a:rPr lang="fr-FR" dirty="0">
                <a:solidFill>
                  <a:schemeClr val="bg1"/>
                </a:solidFill>
              </a:rPr>
              <a:t> = 3,7 N/kg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bg1"/>
                </a:solidFill>
              </a:rPr>
              <a:t>Pesanteur de </a:t>
            </a:r>
            <a:r>
              <a:rPr lang="fr-FR" b="1" dirty="0">
                <a:solidFill>
                  <a:schemeClr val="bg1"/>
                </a:solidFill>
              </a:rPr>
              <a:t>Vénus</a:t>
            </a:r>
            <a:r>
              <a:rPr lang="fr-FR" dirty="0">
                <a:solidFill>
                  <a:schemeClr val="bg1"/>
                </a:solidFill>
              </a:rPr>
              <a:t> = 8,87 N/kg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bg1"/>
                </a:solidFill>
              </a:rPr>
              <a:t>Pesanteur de </a:t>
            </a:r>
            <a:r>
              <a:rPr lang="fr-FR" b="1" dirty="0">
                <a:solidFill>
                  <a:schemeClr val="bg1"/>
                </a:solidFill>
              </a:rPr>
              <a:t>Mars</a:t>
            </a:r>
            <a:r>
              <a:rPr lang="fr-FR" dirty="0">
                <a:solidFill>
                  <a:schemeClr val="bg1"/>
                </a:solidFill>
              </a:rPr>
              <a:t> = 3,71 N/kg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bg1"/>
                </a:solidFill>
              </a:rPr>
              <a:t>Pesanteur de </a:t>
            </a:r>
            <a:r>
              <a:rPr lang="fr-FR" b="1" dirty="0">
                <a:solidFill>
                  <a:schemeClr val="bg1"/>
                </a:solidFill>
              </a:rPr>
              <a:t>Jupiter</a:t>
            </a:r>
            <a:r>
              <a:rPr lang="fr-FR" dirty="0">
                <a:solidFill>
                  <a:schemeClr val="bg1"/>
                </a:solidFill>
              </a:rPr>
              <a:t> = 24,79 N/kg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bg1"/>
                </a:solidFill>
              </a:rPr>
              <a:t>Pesanteur de </a:t>
            </a:r>
            <a:r>
              <a:rPr lang="fr-FR" b="1" dirty="0">
                <a:solidFill>
                  <a:schemeClr val="bg1"/>
                </a:solidFill>
              </a:rPr>
              <a:t>Saturne</a:t>
            </a:r>
            <a:r>
              <a:rPr lang="fr-FR" dirty="0">
                <a:solidFill>
                  <a:schemeClr val="bg1"/>
                </a:solidFill>
              </a:rPr>
              <a:t> = 10,44 N/kg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bg1"/>
                </a:solidFill>
              </a:rPr>
              <a:t>Pesanteur de </a:t>
            </a:r>
            <a:r>
              <a:rPr lang="fr-FR" b="1" dirty="0">
                <a:solidFill>
                  <a:schemeClr val="bg1"/>
                </a:solidFill>
              </a:rPr>
              <a:t>Uranus</a:t>
            </a:r>
            <a:r>
              <a:rPr lang="fr-FR" dirty="0">
                <a:solidFill>
                  <a:schemeClr val="bg1"/>
                </a:solidFill>
              </a:rPr>
              <a:t> = 8,69 N/kg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bg1"/>
                </a:solidFill>
              </a:rPr>
              <a:t>Pesanteur de </a:t>
            </a:r>
            <a:r>
              <a:rPr lang="fr-FR" b="1" dirty="0">
                <a:solidFill>
                  <a:schemeClr val="bg1"/>
                </a:solidFill>
              </a:rPr>
              <a:t>Neptune</a:t>
            </a:r>
            <a:r>
              <a:rPr lang="fr-FR" dirty="0">
                <a:solidFill>
                  <a:schemeClr val="bg1"/>
                </a:solidFill>
              </a:rPr>
              <a:t> = 11,15 N/kg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bg1"/>
                </a:solidFill>
              </a:rPr>
              <a:t>Pesanteur de </a:t>
            </a:r>
            <a:r>
              <a:rPr lang="fr-FR" b="1" dirty="0">
                <a:solidFill>
                  <a:schemeClr val="bg1"/>
                </a:solidFill>
              </a:rPr>
              <a:t>Pluton</a:t>
            </a:r>
            <a:r>
              <a:rPr lang="fr-FR" dirty="0">
                <a:solidFill>
                  <a:schemeClr val="bg1"/>
                </a:solidFill>
              </a:rPr>
              <a:t> = 0,62 N/kg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B0F6347-C430-B9C4-4A28-29DCA2D5018A}"/>
              </a:ext>
            </a:extLst>
          </p:cNvPr>
          <p:cNvSpPr txBox="1"/>
          <p:nvPr/>
        </p:nvSpPr>
        <p:spPr>
          <a:xfrm>
            <a:off x="6310993" y="2092195"/>
            <a:ext cx="3755571" cy="403187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4000" dirty="0">
                <a:solidFill>
                  <a:srgbClr val="FF0000"/>
                </a:solidFill>
              </a:rPr>
              <a:t>SUR MERCURE, </a:t>
            </a:r>
          </a:p>
          <a:p>
            <a:pPr algn="ctr"/>
            <a:r>
              <a:rPr lang="fr-FR" sz="4000" dirty="0">
                <a:solidFill>
                  <a:srgbClr val="FF0000"/>
                </a:solidFill>
              </a:rPr>
              <a:t>JE PESE </a:t>
            </a:r>
          </a:p>
          <a:p>
            <a:pPr algn="ctr"/>
            <a:r>
              <a:rPr lang="fr-FR" sz="4000" dirty="0">
                <a:solidFill>
                  <a:srgbClr val="FF0000"/>
                </a:solidFill>
              </a:rPr>
              <a:t>19.61 kg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pPr algn="ctr"/>
            <a:r>
              <a:rPr lang="fr-FR" sz="2800" dirty="0">
                <a:solidFill>
                  <a:srgbClr val="FF0000"/>
                </a:solidFill>
              </a:rPr>
              <a:t>  (</a:t>
            </a:r>
            <a:r>
              <a:rPr lang="fr-FR" sz="2800" b="1" dirty="0">
                <a:solidFill>
                  <a:srgbClr val="3399FF"/>
                </a:solidFill>
              </a:rPr>
              <a:t>52</a:t>
            </a:r>
            <a:r>
              <a:rPr lang="fr-FR" sz="2800" dirty="0">
                <a:solidFill>
                  <a:schemeClr val="bg1"/>
                </a:solidFill>
              </a:rPr>
              <a:t> </a:t>
            </a:r>
            <a:r>
              <a:rPr lang="fr-FR" sz="2800" dirty="0">
                <a:solidFill>
                  <a:srgbClr val="FF0000"/>
                </a:solidFill>
              </a:rPr>
              <a:t>x</a:t>
            </a:r>
            <a:r>
              <a:rPr lang="fr-FR" sz="2800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3.7</a:t>
            </a:r>
            <a:r>
              <a:rPr lang="fr-FR" sz="2800" dirty="0">
                <a:solidFill>
                  <a:srgbClr val="FF0000"/>
                </a:solidFill>
              </a:rPr>
              <a:t>):</a:t>
            </a:r>
            <a:r>
              <a:rPr lang="fr-FR" sz="2800" dirty="0">
                <a:solidFill>
                  <a:srgbClr val="FFFF00"/>
                </a:solidFill>
              </a:rPr>
              <a:t>9.81 </a:t>
            </a:r>
            <a:r>
              <a:rPr lang="fr-FR" sz="2800" dirty="0">
                <a:solidFill>
                  <a:srgbClr val="FF0000"/>
                </a:solidFill>
              </a:rPr>
              <a:t>= 19,61 </a:t>
            </a:r>
            <a:endParaRPr lang="fr-FR" sz="2800" dirty="0">
              <a:solidFill>
                <a:schemeClr val="bg1"/>
              </a:solidFill>
            </a:endParaRPr>
          </a:p>
          <a:p>
            <a:pPr algn="ctr"/>
            <a:endParaRPr lang="fr-FR" dirty="0">
              <a:solidFill>
                <a:schemeClr val="bg1"/>
              </a:solidFill>
            </a:endParaRPr>
          </a:p>
          <a:p>
            <a:endParaRPr lang="fr-FR" dirty="0"/>
          </a:p>
          <a:p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464EA2-C90D-38A3-6328-921BE6202E4C}"/>
              </a:ext>
            </a:extLst>
          </p:cNvPr>
          <p:cNvSpPr/>
          <p:nvPr/>
        </p:nvSpPr>
        <p:spPr>
          <a:xfrm>
            <a:off x="6487886" y="4604203"/>
            <a:ext cx="3439885" cy="8490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D63EAD2B-A507-2DFB-9E8E-3D295F2C6120}"/>
              </a:ext>
            </a:extLst>
          </p:cNvPr>
          <p:cNvCxnSpPr/>
          <p:nvPr/>
        </p:nvCxnSpPr>
        <p:spPr>
          <a:xfrm>
            <a:off x="4620986" y="2857500"/>
            <a:ext cx="3880757" cy="1948543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70B1159C-BC52-8230-50D4-DB73A82539BF}"/>
              </a:ext>
            </a:extLst>
          </p:cNvPr>
          <p:cNvCxnSpPr>
            <a:cxnSpLocks/>
          </p:cNvCxnSpPr>
          <p:nvPr/>
        </p:nvCxnSpPr>
        <p:spPr>
          <a:xfrm>
            <a:off x="4620986" y="3169519"/>
            <a:ext cx="3031671" cy="163652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44A08BA4-15C9-CACE-EA33-06AAFA1D9049}"/>
              </a:ext>
            </a:extLst>
          </p:cNvPr>
          <p:cNvSpPr txBox="1"/>
          <p:nvPr/>
        </p:nvSpPr>
        <p:spPr>
          <a:xfrm>
            <a:off x="2095500" y="5190334"/>
            <a:ext cx="2171700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https://sciencesky.fr/Sciences/Calculs/votre-poids-sur-d-autres-planetes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366110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1362</Words>
  <Application>Microsoft Office PowerPoint</Application>
  <PresentationFormat>Grand écran</PresentationFormat>
  <Paragraphs>166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Wingdings</vt:lpstr>
      <vt:lpstr>Wingdings 2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5</cp:revision>
  <dcterms:created xsi:type="dcterms:W3CDTF">2026-08-27T15:09:34Z</dcterms:created>
  <dcterms:modified xsi:type="dcterms:W3CDTF">2026-08-29T12:17:13Z</dcterms:modified>
</cp:coreProperties>
</file>