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74" r:id="rId2"/>
    <p:sldId id="286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325A8-4059-4975-A335-648C54399B9C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EA7BEB-7F50-431C-A077-DEF859019C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149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Dieses Video ist schwer zu verstehen, aber die Bilder sind besonders beeindruckend.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754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Laut </a:t>
            </a:r>
            <a:r>
              <a:rPr lang="fr-FR" dirty="0" err="1"/>
              <a:t>vorlesen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Die Schüler </a:t>
            </a:r>
            <a:r>
              <a:rPr lang="fr-FR" dirty="0" err="1"/>
              <a:t>benutzen</a:t>
            </a:r>
            <a:r>
              <a:rPr lang="fr-FR" dirty="0"/>
              <a:t> die Überstzungsbox </a:t>
            </a:r>
            <a:r>
              <a:rPr lang="fr-FR" dirty="0" err="1"/>
              <a:t>oder</a:t>
            </a:r>
            <a:r>
              <a:rPr lang="fr-FR" dirty="0"/>
              <a:t> </a:t>
            </a:r>
            <a:r>
              <a:rPr lang="fr-FR" dirty="0" err="1"/>
              <a:t>fragen</a:t>
            </a:r>
            <a:r>
              <a:rPr lang="fr-FR" dirty="0"/>
              <a:t>: </a:t>
            </a:r>
            <a:r>
              <a:rPr lang="fr-FR" b="1" dirty="0"/>
              <a:t>«Comment dit-on … en Français? ». </a:t>
            </a:r>
            <a:r>
              <a:rPr lang="fr-FR" b="0" dirty="0"/>
              <a:t>Mit </a:t>
            </a:r>
            <a:r>
              <a:rPr lang="fr-FR" b="0" dirty="0" err="1"/>
              <a:t>dem</a:t>
            </a:r>
            <a:r>
              <a:rPr lang="fr-FR" b="0" dirty="0"/>
              <a:t> </a:t>
            </a:r>
            <a:r>
              <a:rPr lang="fr-FR" b="0" dirty="0" err="1"/>
              <a:t>Hyperlink</a:t>
            </a:r>
            <a:r>
              <a:rPr lang="fr-FR" b="0" dirty="0"/>
              <a:t>, </a:t>
            </a:r>
            <a:r>
              <a:rPr lang="fr-FR" b="0" dirty="0" err="1"/>
              <a:t>hört</a:t>
            </a:r>
            <a:r>
              <a:rPr lang="fr-FR" b="0" dirty="0"/>
              <a:t> man die </a:t>
            </a:r>
            <a:r>
              <a:rPr lang="fr-FR" b="0" dirty="0" err="1"/>
              <a:t>Sonifizierung</a:t>
            </a:r>
            <a:r>
              <a:rPr lang="fr-FR" b="0" dirty="0"/>
              <a:t> </a:t>
            </a:r>
            <a:r>
              <a:rPr lang="fr-FR" b="0" dirty="0" err="1"/>
              <a:t>elektromagnetischer</a:t>
            </a:r>
            <a:r>
              <a:rPr lang="fr-FR" b="0" dirty="0"/>
              <a:t> Wellen. Im </a:t>
            </a:r>
            <a:r>
              <a:rPr lang="fr-FR" b="0" dirty="0" err="1"/>
              <a:t>Weltall</a:t>
            </a:r>
            <a:r>
              <a:rPr lang="fr-FR" b="0" dirty="0"/>
              <a:t> </a:t>
            </a:r>
            <a:r>
              <a:rPr lang="fr-FR" b="0" dirty="0" err="1"/>
              <a:t>kann</a:t>
            </a:r>
            <a:r>
              <a:rPr lang="fr-FR" b="0" dirty="0"/>
              <a:t> </a:t>
            </a:r>
            <a:r>
              <a:rPr lang="fr-FR" b="0" dirty="0" err="1"/>
              <a:t>menschlisches</a:t>
            </a:r>
            <a:r>
              <a:rPr lang="fr-FR" b="0" dirty="0"/>
              <a:t> </a:t>
            </a:r>
            <a:r>
              <a:rPr lang="fr-FR" b="0" dirty="0" err="1"/>
              <a:t>Gehör</a:t>
            </a:r>
            <a:r>
              <a:rPr lang="fr-FR" b="0" dirty="0"/>
              <a:t> </a:t>
            </a:r>
            <a:r>
              <a:rPr lang="fr-FR" b="0" dirty="0" err="1"/>
              <a:t>keine</a:t>
            </a:r>
            <a:r>
              <a:rPr lang="fr-FR" b="0" dirty="0"/>
              <a:t> </a:t>
            </a:r>
            <a:r>
              <a:rPr lang="fr-FR" b="0" dirty="0" err="1"/>
              <a:t>Geräusche</a:t>
            </a:r>
            <a:r>
              <a:rPr lang="fr-FR" b="0" dirty="0"/>
              <a:t> </a:t>
            </a:r>
            <a:r>
              <a:rPr lang="fr-FR" b="0" dirty="0" err="1"/>
              <a:t>wahrnehmen</a:t>
            </a:r>
            <a:r>
              <a:rPr lang="fr-FR" b="0" dirty="0"/>
              <a:t>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348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8938B-6D09-8D4C-561B-2C75FD2D6C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392FD43-1FFA-727D-E064-F5A3AB4F0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C7ABDD-64D6-616E-981A-C81F3EA00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53039D-25B9-3AC6-D9BA-5AEC44547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238838-DBAC-DBCD-06A2-21D237324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50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3860E6-74CC-828C-49F1-DC8621B61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D9BD0A-4B13-E2E6-0958-E7D9726471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44D7A6-2897-737B-0FE8-248C72549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811EA0-D4FD-D07C-7644-0B69C97BE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43C3A9-EE39-DE0E-CBF8-610EDDAEF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094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7C6AC-FF88-3D44-2131-02E312C64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52EE88-4386-3AB0-9F0C-4D3C34DF5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DBEC84-75EF-792A-2214-C9DAB159A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68F0D4-7D74-43CE-9651-A32B196CB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965F5F-FF2B-400B-0AA3-EFC156FB9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096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3471F9-0AA8-D119-3C96-F8917A8CC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FCB639-EA30-F7B6-0947-6707F28CD3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3186E36-FCC4-F34F-B712-CBC1D5B85F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CFFC9A-6DDA-BEF9-AFC2-18ED32B6A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F75510-3374-786A-C8C9-5D0743953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655B66-39BE-3D57-10D0-BBE9BC749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18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FEFD90-7222-E13E-1B53-A01D2158B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AD2D36-52E1-A71F-F4F0-7537AC832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A3963F-BBF3-1A59-F9AE-3FD2569A55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CEBC05-ADE1-8AA3-92D7-3AC8248FDE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A054E4D-23D1-ADA2-F2C6-6944759C4C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19CD248-53FB-2BE5-8125-1CF8F34C8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C9EB78D-7297-336A-C4E6-4C6F743D5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27BD436-A192-1D02-7198-12D9952C2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369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1E821E-C514-B5D6-BFAC-769C3AE22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EA2B94B-6A22-D17B-724B-83A9F3853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6BDDA0-F5BF-3606-A048-CF4901967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15B6D52-9006-A86B-6B5C-DEF1ECAF4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779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1901A3D-3CA5-E365-9666-923050509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72CEE3-1720-B526-6731-E2A1E187A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00B388-7E48-7B05-ED4C-946708EEC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369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4A77AA-6AE9-E05B-65E5-CB26890A8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1E2D78-C4E5-04D2-1238-450260C22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134658-9DBD-FA2C-9D42-E9BDACEBD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BB51AE-9B9A-AA43-7DBE-BA0D1B0E3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880270-F246-6AED-6343-BF0CE2C97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2B8DE8-5B19-B756-3ABD-7DD147EF9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526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84136-5E54-3D3B-E503-4FFD7C431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0E4024-E52A-76DD-9358-600905CBDD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C62EC0-967E-A4BA-AB6D-4C3CA63AC8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4F89B2-F7F9-AFB8-864F-AD25E0413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A6D127-86DF-AF1B-B373-DA7495B87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B7E898-B8B8-B2A8-4544-E174EAECB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387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7D2BF1-73D4-42C6-CCC2-0194718EC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5292533-745D-AE43-37B1-B62F402FE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443863-A645-711F-44E2-C02E25FE4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671446-D84C-32A6-6DB2-07CD51581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2192A8-CA30-746F-746C-3F455955A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042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B444CA3-2A66-A451-6252-3E647F6DFB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8DC2E7A-99D2-BE65-FC40-04E0AF6381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DCC50F-3146-65E6-497F-402AA31ED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394904-351C-AE49-79DE-45C76E4CD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9BD51C-260C-6979-40BA-230E666F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41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2369AE8-5CAC-A8D5-0E0F-1D8315F4E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1E96A2-6806-8876-2F6B-2890892549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A3FFEB-F242-B6BF-C227-EA5CF72FFC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ED2E1C-6973-42FD-9B44-409B5D885BCD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07C5BA-6675-B2DD-D50D-E7ECA7D40D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A36A63-41DA-BDDF-49AD-2611CD6A94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73B4D9-EB87-4775-BEA0-C8ACCF0C9C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86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r2---sn-4g5lznly.googlevideo.com/videoplayback?expire=1787952886&amp;ei=lqqRauXQEebb3LUPuYj2oAE&amp;ip=85.198.36.236&amp;id=o-ACR9RBPmy2-kcZnFr4724g_0tK76k-JarjQlcOCked5z&amp;itag=18&amp;source=youtube&amp;requiressl=yes&amp;xpc=EgVo2aDSNQ%3D%3D&amp;rms=au%2Cau&amp;bui=AR3QkAk1QVXs2b3GUb4MDLMPqjtUvyDSA3L8jtVqSVJXcrE1JRCh0ThlPMtes4wz7EJ1SuU_sLwT4Ckx&amp;spc=KBGBcjgu-R2-941j0J96_pNSWiW23AOEe6cIkExrR-lUasgEBDxEZYd3SAFsH8zi5dE&amp;vprv=1&amp;svpuc=1&amp;mime=video%2Fmp4&amp;rqh=1&amp;cnr=14&amp;ratebypass=yes&amp;dur=1799.848&amp;lmt=1745704707959227&amp;fexp=51565116,52135441&amp;c=ANDROID&amp;txp=5438534&amp;sparams=expire%2Cei%2Cip%2Cid%2Citag%2Csource%2Crequiressl%2Cxpc%2Cbui%2Cspc%2Cvprv%2Csvpuc%2Cmime%2Crqh%2Ccnr%2Cratebypass%2Cdur%2Clmt&amp;sig=AE0s2JYwRQIgb6T_joaNVbzudXi7lSn7AgvEDsm5MnYw7yqlAbfhvS0CIQDsk6e0RziXrpe0_cvnDh4-bQVblFSAsUfo_4IUGybF5A%3D%3D&amp;redirect_counter=1&amp;rm=sn-ntqsz76&amp;rrc=104&amp;req_id=bd2a545a8be3a3ee&amp;cms_redirect=yes&amp;cps=342&amp;ipbypass=yes&amp;met=1787931294,&amp;mh=3A&amp;mip=2a01:cb10:4a5:ac00:48df:20c5:4ab6:3b5d&amp;mm=31&amp;mn=sn-4g5lznly&amp;ms=au&amp;mt=1787930938&amp;mv=m&amp;mvi=2&amp;pl=48&amp;lsparams=cps,ipbypass,met,mh,mip,mm,mn,ms,mv,mvi,pl,rms&amp;lsig=APaTxxMwRgIhAIereINddzbJ4A3hxk6zSIA9XXXS4-3N1nChPHCrsDBfAiEAswG0v8NavGJW02dpwpE9AZQqbuN_Pckf-Hv4pMPXfSk%3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-I-zdmg_Dno" TargetMode="External"/><Relationship Id="rId4" Type="http://schemas.openxmlformats.org/officeDocument/2006/relationships/hyperlink" Target="https://cdn8.futura-sciences.com/a1280/images/GSFC_20171208_Archive_e001435_ori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5C58544-0B69-4A12-97F3-2859547BF271}"/>
              </a:ext>
            </a:extLst>
          </p:cNvPr>
          <p:cNvSpPr/>
          <p:nvPr/>
        </p:nvSpPr>
        <p:spPr>
          <a:xfrm>
            <a:off x="4218269" y="923259"/>
            <a:ext cx="45483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LE SOLEIL 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3A7B9F-309D-CCDC-8D4E-395A8519F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2" name="Flèche : droite 1">
            <a:hlinkClick r:id="rId3"/>
            <a:extLst>
              <a:ext uri="{FF2B5EF4-FFF2-40B4-BE49-F238E27FC236}">
                <a16:creationId xmlns:a16="http://schemas.microsoft.com/office/drawing/2014/main" id="{D8C3E2E6-C576-37F9-71BC-BE74D1002B5C}"/>
              </a:ext>
            </a:extLst>
          </p:cNvPr>
          <p:cNvSpPr/>
          <p:nvPr/>
        </p:nvSpPr>
        <p:spPr>
          <a:xfrm>
            <a:off x="4917079" y="2530929"/>
            <a:ext cx="2773678" cy="179614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239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82520" y="117693"/>
            <a:ext cx="637518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u="sng" dirty="0">
                <a:solidFill>
                  <a:schemeClr val="bg1"/>
                </a:solidFill>
              </a:rPr>
              <a:t>Distance Terre/Soleil: </a:t>
            </a:r>
            <a:r>
              <a:rPr lang="fr-FR" sz="2400" dirty="0">
                <a:solidFill>
                  <a:schemeClr val="bg1"/>
                </a:solidFill>
              </a:rPr>
              <a:t>environ 150 millions de km </a:t>
            </a:r>
            <a:r>
              <a:rPr lang="fr-FR" sz="2400" b="1" u="sng" dirty="0">
                <a:solidFill>
                  <a:schemeClr val="bg1"/>
                </a:solidFill>
              </a:rPr>
              <a:t>Diamètre: </a:t>
            </a:r>
            <a:r>
              <a:rPr lang="fr-FR" sz="2400" dirty="0">
                <a:solidFill>
                  <a:schemeClr val="bg1"/>
                </a:solidFill>
              </a:rPr>
              <a:t>1 392 000 km (109 fois plus grand que la Terre. </a:t>
            </a:r>
          </a:p>
          <a:p>
            <a:r>
              <a:rPr lang="fr-FR" sz="2400" b="1" u="sng" dirty="0">
                <a:solidFill>
                  <a:schemeClr val="bg1"/>
                </a:solidFill>
              </a:rPr>
              <a:t>Age du Soleil: </a:t>
            </a:r>
            <a:r>
              <a:rPr lang="fr-FR" sz="2400" dirty="0">
                <a:solidFill>
                  <a:schemeClr val="bg1"/>
                </a:solidFill>
              </a:rPr>
              <a:t>4,56 milliards d’années</a:t>
            </a:r>
          </a:p>
          <a:p>
            <a:r>
              <a:rPr lang="fr-FR" sz="2400" dirty="0">
                <a:solidFill>
                  <a:schemeClr val="bg1"/>
                </a:solidFill>
              </a:rPr>
              <a:t>Il peut vivre encore  5 milliards d’années.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Sa lumière met 8 minutes 20 secondes pour nous parvenir  à la vitesse  de 1 079 252 848,8 km/h)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C’est une énorme boule de plasma très chaud.  température de surface: 6 000 degrés.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température au centre: 15 millions de degrés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Dans le soleil, se produisent des réactions de fusion nucléaire: cela produit une énorme énergie.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16192" y="452097"/>
            <a:ext cx="22894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/>
              <a:t>LE SOLEIL 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7EB2A8-63C8-3C18-B73F-6B6A9C82A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4296" y="6405903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2290" name="Picture 2" descr="Quelle est la température du Soleil ?">
            <a:extLst>
              <a:ext uri="{FF2B5EF4-FFF2-40B4-BE49-F238E27FC236}">
                <a16:creationId xmlns:a16="http://schemas.microsoft.com/office/drawing/2014/main" id="{705F17C7-5322-5D59-162F-B13B45D0D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3362"/>
            <a:ext cx="4912182" cy="491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CB5919-A812-1449-2F11-1EA95A1054AF}"/>
              </a:ext>
            </a:extLst>
          </p:cNvPr>
          <p:cNvSpPr txBox="1"/>
          <p:nvPr/>
        </p:nvSpPr>
        <p:spPr>
          <a:xfrm>
            <a:off x="1266265" y="5727594"/>
            <a:ext cx="2789262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https://cdn8.futura-sciences.com/a1280/images/GSFC_20171208_Archive_e001435_orig.jpg</a:t>
            </a:r>
            <a:endParaRPr lang="fr-FR" sz="500" dirty="0"/>
          </a:p>
        </p:txBody>
      </p:sp>
      <p:sp>
        <p:nvSpPr>
          <p:cNvPr id="3" name="Flèche : droite 2">
            <a:hlinkClick r:id="rId5"/>
            <a:extLst>
              <a:ext uri="{FF2B5EF4-FFF2-40B4-BE49-F238E27FC236}">
                <a16:creationId xmlns:a16="http://schemas.microsoft.com/office/drawing/2014/main" id="{DD4AC49F-E90B-C156-66D3-CBB107729825}"/>
              </a:ext>
            </a:extLst>
          </p:cNvPr>
          <p:cNvSpPr/>
          <p:nvPr/>
        </p:nvSpPr>
        <p:spPr>
          <a:xfrm>
            <a:off x="10991668" y="6375182"/>
            <a:ext cx="620684" cy="36512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40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218</Words>
  <Application>Microsoft Office PowerPoint</Application>
  <PresentationFormat>Grand écran</PresentationFormat>
  <Paragraphs>19</Paragraphs>
  <Slides>2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3</cp:revision>
  <dcterms:created xsi:type="dcterms:W3CDTF">2026-08-28T14:19:51Z</dcterms:created>
  <dcterms:modified xsi:type="dcterms:W3CDTF">2026-08-28T15:37:03Z</dcterms:modified>
</cp:coreProperties>
</file>