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400" r:id="rId2"/>
    <p:sldId id="397" r:id="rId3"/>
    <p:sldId id="424" r:id="rId4"/>
    <p:sldId id="425" r:id="rId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015" autoAdjust="0"/>
    <p:restoredTop sz="94660"/>
  </p:normalViewPr>
  <p:slideViewPr>
    <p:cSldViewPr snapToGrid="0">
      <p:cViewPr varScale="1">
        <p:scale>
          <a:sx n="86" d="100"/>
          <a:sy n="86" d="100"/>
        </p:scale>
        <p:origin x="90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168FBF-D88D-4AE3-8B09-F5CC4082F9CB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E26066-73A5-436B-A7FB-83486EE922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30389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A889BB-125A-F146-EDF7-BB463452D9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E4C4413D-EAB6-2F65-BC08-F2702875AD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C1D02534-2CC3-188F-B1A0-564511362A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41D53DD-04E5-8B07-D796-1D21D510A48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61684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A444FA-E08F-ABC7-0ECD-E97C16D9C9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603BA11-535E-5AEE-6D7D-B199D4088F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04E4A49-701A-5DE8-7965-41AF64F6C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0D9FF-09C8-488A-82A3-409CB6D6F5B1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579ECB-AB24-8D9D-085A-4C60562A6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22F89C-A17D-4F11-B24F-9C5E28685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89E23-6BE7-4B98-8148-E8D5A8867F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661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614EF1-98C4-C421-3C61-ABE5ECA8D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CD4F01-5F03-A29E-CE84-5D506A98DD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20F5305-AFED-95E5-450E-F73B0B964B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0D9FF-09C8-488A-82A3-409CB6D6F5B1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0B90737-1C7F-6811-7D0E-979CA4730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78F689-4F68-1238-53AA-4BA136C2F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89E23-6BE7-4B98-8148-E8D5A8867F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945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53C41E-7A3F-C4C7-878E-128EC6A05D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42742F6-5006-BA19-9FD3-6C18533CE1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CF9E63-73AB-B404-D313-3EC8CD661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0D9FF-09C8-488A-82A3-409CB6D6F5B1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6DF96B5-C281-8540-0B0D-F9C7BD9C0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40BE9D2-347D-EE26-113B-69797AF02B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89E23-6BE7-4B98-8148-E8D5A8867F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8392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CC425C-D4AC-1390-31B6-5EE9CEECE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FB91FCE-5718-3328-D57D-184FEB069F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7C9D86E-998F-2E46-79B2-6CC1E58D0F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FFE37F5-6DA3-91BA-CD37-7B8803639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0D9FF-09C8-488A-82A3-409CB6D6F5B1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F8457E-A9D9-6FCD-E666-929202DB2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C034FB9-9EF5-9145-396B-1B98DE1E4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89E23-6BE7-4B98-8148-E8D5A8867F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054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90A1E-241D-8FF2-6DA5-5531B2883F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4AE755A-1EC0-64E7-03D0-AB2DF7B326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4238F19-2685-4973-9FA2-1F60AC7A8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E0EAA77-5CD4-7C97-5075-67D6B43F4E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A032CF7-3C09-5D3D-1C04-A61CFEB182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53C7637-E514-BED7-EE29-59112F776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0D9FF-09C8-488A-82A3-409CB6D6F5B1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7BD38F1-338F-20B3-3276-4A6D098407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558E18-A1E1-9DB5-54EB-43173360A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89E23-6BE7-4B98-8148-E8D5A8867F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7803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8CDCE9-A03F-8007-4056-A3FB6F66C6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D53C8BE-EADF-BE22-D09C-0AD9062D9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0D9FF-09C8-488A-82A3-409CB6D6F5B1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F3DDFBF-C85D-0881-91A1-F9DEF0C09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54A505A-4E7C-6FC6-7A2A-C883288C4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89E23-6BE7-4B98-8148-E8D5A8867F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14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FF8AF02-3635-8376-DD9F-14FBDBA1E9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0D9FF-09C8-488A-82A3-409CB6D6F5B1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D0C5466-81AF-46A1-5466-4C77719B4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FAE791E-5E22-94D4-7A98-9B5C7834A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89E23-6BE7-4B98-8148-E8D5A8867F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44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34B998-D7B9-9007-2679-A2EC67D17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3DC844C-66D7-3095-76EC-5126B6046C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8B00DAF-AE2E-15A4-CD47-A5DB92CCB2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25EB7E8-C45E-2684-0EE3-BB9055755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0D9FF-09C8-488A-82A3-409CB6D6F5B1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7B53747-BD77-A5E7-B5DF-D7A50B87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C42627D-C859-9A0C-9077-EFF53BB1A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89E23-6BE7-4B98-8148-E8D5A8867F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2431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47ECAE-92E4-4BA0-4B82-47754077E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D5170C0-CA25-2169-6494-09F3A01E89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8DC6278-ACC4-AFC3-DFD2-6A1E2BFE17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2A4F65-C966-C790-3348-D3D202C755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0D9FF-09C8-488A-82A3-409CB6D6F5B1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AA4F29C-51E1-C795-F430-2419EEBED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8083BA6-A41D-912A-6C01-4A4284902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89E23-6BE7-4B98-8148-E8D5A8867F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3852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B069FF-2B06-DCB4-937B-2FD19C5EAA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1ADF6A-677C-4AB4-81CC-545F3E92B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8384BD8-73C6-C400-5AD7-B1770DF2D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0D9FF-09C8-488A-82A3-409CB6D6F5B1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661713-D7F8-532C-E366-33D9847F4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121E5CF-F1D2-C173-5B4B-8B3ED1AE7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89E23-6BE7-4B98-8148-E8D5A8867F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357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553C9D7-05AB-747D-ED60-587BA23F14C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8AD164B-71DF-ADA9-F5CA-ECC45BE5A5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7E8CFE-D0CE-4E26-722C-4F4674742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0D9FF-09C8-488A-82A3-409CB6D6F5B1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224E07B-8FDA-F561-3878-688C4A80D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96661F-9613-C979-D4A6-BBC26EF30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89E23-6BE7-4B98-8148-E8D5A8867F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432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409EDF6-0A1F-0D8E-790C-E24EAF515F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67618F3-5BD0-FE35-1104-F279685E98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A1EF3AE-E5F3-E148-A912-963E098033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FF0D9FF-09C8-488A-82A3-409CB6D6F5B1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9ECA862-48FB-BC1B-5846-9481A85487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F505E2-12C5-7097-4BE4-B2B2C20C13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0B89E23-6BE7-4B98-8148-E8D5A8867F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6388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ea.fr/multimedia/Lists/StaticFiles/animations/noflash/terre-univers/incollables-naissance-systeme-solaire.html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sep.pro/L-origine-du-systeme-solaire.html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4EBF57-3A62-042D-A699-3D444E663A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B91B9FA-EAEF-5C3D-D5E7-8EA44F15956B}"/>
              </a:ext>
            </a:extLst>
          </p:cNvPr>
          <p:cNvSpPr/>
          <p:nvPr/>
        </p:nvSpPr>
        <p:spPr>
          <a:xfrm>
            <a:off x="560614" y="1385840"/>
            <a:ext cx="1088007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6600" b="1" dirty="0">
                <a:solidFill>
                  <a:srgbClr val="FFFF00"/>
                </a:solidFill>
              </a:rPr>
              <a:t>6. COMMENT S’EST FORME LE SYSTÈME SOLAIRE?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5C14026-F2D9-2E20-0F1A-75AD7758F9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3" name="Flèche : droite 2">
            <a:hlinkClick r:id="rId2"/>
            <a:extLst>
              <a:ext uri="{FF2B5EF4-FFF2-40B4-BE49-F238E27FC236}">
                <a16:creationId xmlns:a16="http://schemas.microsoft.com/office/drawing/2014/main" id="{D0EAAC13-8E23-E8E3-62F5-A1EA77224CD9}"/>
              </a:ext>
            </a:extLst>
          </p:cNvPr>
          <p:cNvSpPr/>
          <p:nvPr/>
        </p:nvSpPr>
        <p:spPr>
          <a:xfrm>
            <a:off x="5285014" y="4109357"/>
            <a:ext cx="2095500" cy="121941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526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544CF637-0E36-1C9F-1A50-974525EFA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451574" y="6492875"/>
            <a:ext cx="4114800" cy="365125"/>
          </a:xfrm>
        </p:spPr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479A074E-DFE2-BED2-7CD0-F1F4C9E987C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1" t="2223" r="7063" b="63967"/>
          <a:stretch>
            <a:fillRect/>
          </a:stretch>
        </p:blipFill>
        <p:spPr bwMode="auto">
          <a:xfrm>
            <a:off x="371511" y="172075"/>
            <a:ext cx="2393343" cy="2318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C381A06-CDDB-05F6-9850-3999839A92B9}"/>
              </a:ext>
            </a:extLst>
          </p:cNvPr>
          <p:cNvSpPr txBox="1"/>
          <p:nvPr/>
        </p:nvSpPr>
        <p:spPr>
          <a:xfrm>
            <a:off x="544298" y="6600583"/>
            <a:ext cx="1801338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500" dirty="0">
                <a:hlinkClick r:id="rId3"/>
              </a:rPr>
              <a:t>https://www.esep.pro/L-origine-du-systeme-solaire.html</a:t>
            </a:r>
            <a:endParaRPr lang="fr-FR" sz="5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070459-365F-8AF5-766F-2B913B95DD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9" t="37835" r="7800" b="50920"/>
          <a:stretch>
            <a:fillRect/>
          </a:stretch>
        </p:blipFill>
        <p:spPr bwMode="auto">
          <a:xfrm>
            <a:off x="299729" y="2490744"/>
            <a:ext cx="2888743" cy="938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2562EC3B-CCCC-E940-4CA7-A7292ADC3B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6" t="77244" r="9238" b="12286"/>
          <a:stretch>
            <a:fillRect/>
          </a:stretch>
        </p:blipFill>
        <p:spPr bwMode="auto">
          <a:xfrm>
            <a:off x="334299" y="5194529"/>
            <a:ext cx="2335870" cy="718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27BA63FB-A891-9A01-BF1D-EDB44192E1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27" t="50164" r="8406" b="36155"/>
          <a:stretch>
            <a:fillRect/>
          </a:stretch>
        </p:blipFill>
        <p:spPr bwMode="auto">
          <a:xfrm>
            <a:off x="220217" y="3483618"/>
            <a:ext cx="2888743" cy="938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E4D20650-97D6-6D8C-D6E0-4812EB943B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1" t="65433" r="8972" b="24097"/>
          <a:stretch>
            <a:fillRect/>
          </a:stretch>
        </p:blipFill>
        <p:spPr bwMode="auto">
          <a:xfrm>
            <a:off x="371511" y="4476492"/>
            <a:ext cx="2335870" cy="718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E43863BA-D6AB-B6D3-DD8E-AA32A5B309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33" t="87536" r="6459" b="1994"/>
          <a:stretch>
            <a:fillRect/>
          </a:stretch>
        </p:blipFill>
        <p:spPr bwMode="auto">
          <a:xfrm>
            <a:off x="347657" y="5912567"/>
            <a:ext cx="2417197" cy="718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89146C2-43E7-4383-F9E7-E711BC28E6A9}"/>
              </a:ext>
            </a:extLst>
          </p:cNvPr>
          <p:cNvSpPr/>
          <p:nvPr/>
        </p:nvSpPr>
        <p:spPr>
          <a:xfrm>
            <a:off x="3188472" y="1076748"/>
            <a:ext cx="884185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A) </a:t>
            </a:r>
            <a:r>
              <a:rPr lang="fr-FR" sz="2000" b="1" dirty="0">
                <a:solidFill>
                  <a:schemeClr val="bg1"/>
                </a:solidFill>
              </a:rPr>
              <a:t>Notre système solaire s’est formé à partir d’une nébuleuse. Cette nébuleuse a implosé. C’est le contraire d’exploser.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E1E0C8-B286-F7CA-CFAD-FC5E44A8E313}"/>
              </a:ext>
            </a:extLst>
          </p:cNvPr>
          <p:cNvSpPr/>
          <p:nvPr/>
        </p:nvSpPr>
        <p:spPr>
          <a:xfrm>
            <a:off x="3247240" y="2759817"/>
            <a:ext cx="877006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B) </a:t>
            </a:r>
            <a:r>
              <a:rPr lang="fr-FR" sz="2000" b="1" dirty="0"/>
              <a:t>À</a:t>
            </a:r>
            <a:r>
              <a:rPr lang="fr-FR" sz="2000" b="1" dirty="0">
                <a:solidFill>
                  <a:schemeClr val="bg1"/>
                </a:solidFill>
              </a:rPr>
              <a:t> cause de la gravité, le nuage  de particules a commencé à tourner sur lui-même.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F0CACAA-5705-9D84-BF6D-D4F673064EAE}"/>
              </a:ext>
            </a:extLst>
          </p:cNvPr>
          <p:cNvSpPr/>
          <p:nvPr/>
        </p:nvSpPr>
        <p:spPr>
          <a:xfrm>
            <a:off x="3247240" y="3643362"/>
            <a:ext cx="842068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C) </a:t>
            </a:r>
            <a:r>
              <a:rPr lang="fr-FR" sz="2000" b="1" dirty="0">
                <a:solidFill>
                  <a:schemeClr val="bg1"/>
                </a:solidFill>
              </a:rPr>
              <a:t>Plus il tournait, plus il s’échauffait et plus il devenait plat.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43D8BAB-06A9-197A-0E7B-B765008651CB}"/>
              </a:ext>
            </a:extLst>
          </p:cNvPr>
          <p:cNvSpPr/>
          <p:nvPr/>
        </p:nvSpPr>
        <p:spPr>
          <a:xfrm>
            <a:off x="3313271" y="4476492"/>
            <a:ext cx="85922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D) </a:t>
            </a:r>
            <a:r>
              <a:rPr lang="fr-FR" sz="2000" b="1" dirty="0">
                <a:solidFill>
                  <a:schemeClr val="bg1"/>
                </a:solidFill>
              </a:rPr>
              <a:t>Au centre il faisait tellement chaud que le soleil est né 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596E83B-009D-5CEA-A674-55F7996A387F}"/>
              </a:ext>
            </a:extLst>
          </p:cNvPr>
          <p:cNvSpPr/>
          <p:nvPr/>
        </p:nvSpPr>
        <p:spPr>
          <a:xfrm>
            <a:off x="3198049" y="5659745"/>
            <a:ext cx="899395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E et F) </a:t>
            </a:r>
            <a:r>
              <a:rPr lang="fr-FR" sz="2000" b="1" dirty="0">
                <a:solidFill>
                  <a:schemeClr val="bg1"/>
                </a:solidFill>
              </a:rPr>
              <a:t>Ensuite, le reste des particules a continué à tourner et a formé les </a:t>
            </a:r>
            <a:r>
              <a:rPr lang="fr-FR" sz="2000" b="1" dirty="0"/>
              <a:t>planètes.</a:t>
            </a:r>
          </a:p>
        </p:txBody>
      </p:sp>
    </p:spTree>
    <p:extLst>
      <p:ext uri="{BB962C8B-B14F-4D97-AF65-F5344CB8AC3E}">
        <p14:creationId xmlns:p14="http://schemas.microsoft.com/office/powerpoint/2010/main" val="271712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build="p"/>
      <p:bldP spid="10" grpId="0" build="p"/>
      <p:bldP spid="11" grpId="0" build="p"/>
      <p:bldP spid="12" grpId="0" build="p"/>
      <p:bldP spid="1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D973-A5AC-DF49-9A9D-430CA4586B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23BFDE00-DC31-F819-DD17-C962CCB9A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A2B98A8-5AA1-F0A1-3441-B86B0AF265C0}"/>
              </a:ext>
            </a:extLst>
          </p:cNvPr>
          <p:cNvSpPr txBox="1"/>
          <p:nvPr/>
        </p:nvSpPr>
        <p:spPr>
          <a:xfrm>
            <a:off x="744442" y="567890"/>
            <a:ext cx="10810567" cy="52322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>
                <a:solidFill>
                  <a:srgbClr val="FFFF00"/>
                </a:solidFill>
              </a:rPr>
              <a:t>Nous continuons notre </a:t>
            </a:r>
            <a:r>
              <a:rPr lang="fr-FR" sz="2800" b="1" dirty="0" err="1">
                <a:solidFill>
                  <a:srgbClr val="FFFF00"/>
                </a:solidFill>
              </a:rPr>
              <a:t>Lapbook</a:t>
            </a:r>
            <a:r>
              <a:rPr lang="fr-FR" sz="2800" b="1" dirty="0">
                <a:solidFill>
                  <a:srgbClr val="FFFF00"/>
                </a:solidFill>
              </a:rPr>
              <a:t> avec la naissance du système solaire.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528D3E2-6444-3E00-344C-4355802C849A}"/>
              </a:ext>
            </a:extLst>
          </p:cNvPr>
          <p:cNvSpPr txBox="1"/>
          <p:nvPr/>
        </p:nvSpPr>
        <p:spPr>
          <a:xfrm>
            <a:off x="5071242" y="1849104"/>
            <a:ext cx="704718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fr-FR" sz="1800" b="1" dirty="0">
                <a:solidFill>
                  <a:srgbClr val="FFFF00"/>
                </a:solidFill>
              </a:rPr>
              <a:t>Utilisez le patron de la diapositive suivante. Ecrivez les 6 étapes à côté des images .</a:t>
            </a:r>
          </a:p>
          <a:p>
            <a:pPr marL="285750" indent="-285750">
              <a:buFontTx/>
              <a:buChar char="-"/>
            </a:pPr>
            <a:r>
              <a:rPr lang="fr-FR" b="1" dirty="0">
                <a:solidFill>
                  <a:srgbClr val="FFFF00"/>
                </a:solidFill>
              </a:rPr>
              <a:t>Pliez en accordéon.</a:t>
            </a:r>
          </a:p>
        </p:txBody>
      </p:sp>
      <p:pic>
        <p:nvPicPr>
          <p:cNvPr id="10" name="Image 9" descr="Une image contenant texte, Post-it, intérieur, art&#10;&#10;Le contenu généré par l’IA peut être incorrect.">
            <a:extLst>
              <a:ext uri="{FF2B5EF4-FFF2-40B4-BE49-F238E27FC236}">
                <a16:creationId xmlns:a16="http://schemas.microsoft.com/office/drawing/2014/main" id="{8DB33DB6-58C4-B66D-15AE-097EDBBE11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08" r="21111"/>
          <a:stretch>
            <a:fillRect/>
          </a:stretch>
        </p:blipFill>
        <p:spPr>
          <a:xfrm rot="5400000">
            <a:off x="6566723" y="2992319"/>
            <a:ext cx="3001603" cy="2505756"/>
          </a:xfrm>
          <a:prstGeom prst="rect">
            <a:avLst/>
          </a:prstGeom>
        </p:spPr>
      </p:pic>
      <p:pic>
        <p:nvPicPr>
          <p:cNvPr id="5" name="Image 4" descr="Une image contenant art&#10;&#10;Le contenu généré par l’IA peut être incorrect.">
            <a:extLst>
              <a:ext uri="{FF2B5EF4-FFF2-40B4-BE49-F238E27FC236}">
                <a16:creationId xmlns:a16="http://schemas.microsoft.com/office/drawing/2014/main" id="{382E094C-EF4E-2566-D0B2-EE583BEB96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579" y="3105786"/>
            <a:ext cx="3806947" cy="2331331"/>
          </a:xfrm>
          <a:prstGeom prst="rect">
            <a:avLst/>
          </a:prstGeom>
        </p:spPr>
      </p:pic>
      <p:cxnSp>
        <p:nvCxnSpPr>
          <p:cNvPr id="6" name="Connecteur droit avec flèche 5">
            <a:extLst>
              <a:ext uri="{FF2B5EF4-FFF2-40B4-BE49-F238E27FC236}">
                <a16:creationId xmlns:a16="http://schemas.microsoft.com/office/drawing/2014/main" id="{565287A8-685A-BD61-B677-702F74ADD253}"/>
              </a:ext>
            </a:extLst>
          </p:cNvPr>
          <p:cNvCxnSpPr>
            <a:cxnSpLocks/>
          </p:cNvCxnSpPr>
          <p:nvPr/>
        </p:nvCxnSpPr>
        <p:spPr>
          <a:xfrm flipV="1">
            <a:off x="5157526" y="4271451"/>
            <a:ext cx="2909998" cy="47922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2915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974317" y="152401"/>
            <a:ext cx="1817405" cy="6553197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8156912" y="152400"/>
            <a:ext cx="1817405" cy="6553198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à coins arrondis 5"/>
          <p:cNvSpPr/>
          <p:nvPr/>
        </p:nvSpPr>
        <p:spPr>
          <a:xfrm>
            <a:off x="6326991" y="178189"/>
            <a:ext cx="1817405" cy="6535291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" name="Picture 2" descr="Une image contenant capture d’écran, art&#10;&#10;Le contenu généré par l’IA peut être incorrect.">
            <a:extLst>
              <a:ext uri="{FF2B5EF4-FFF2-40B4-BE49-F238E27FC236}">
                <a16:creationId xmlns:a16="http://schemas.microsoft.com/office/drawing/2014/main" id="{2562EC3B-CCCC-E940-4CA7-A7292ADC3BE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6" t="77244" r="9238" b="12286"/>
          <a:stretch>
            <a:fillRect/>
          </a:stretch>
        </p:blipFill>
        <p:spPr bwMode="auto">
          <a:xfrm rot="16200000">
            <a:off x="8066795" y="5085793"/>
            <a:ext cx="2156095" cy="785904"/>
          </a:xfrm>
          <a:prstGeom prst="rect">
            <a:avLst/>
          </a:prstGeom>
          <a:noFill/>
        </p:spPr>
      </p:pic>
      <p:pic>
        <p:nvPicPr>
          <p:cNvPr id="13" name="Picture 2" descr="Une image contenant capture d’écran, art&#10;&#10;Le contenu généré par l’IA peut être incorrect.">
            <a:extLst>
              <a:ext uri="{FF2B5EF4-FFF2-40B4-BE49-F238E27FC236}">
                <a16:creationId xmlns:a16="http://schemas.microsoft.com/office/drawing/2014/main" id="{E43863BA-D6AB-B6D3-DD8E-AA32A5B3090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33" t="87536" r="6459" b="1994"/>
          <a:stretch>
            <a:fillRect/>
          </a:stretch>
        </p:blipFill>
        <p:spPr bwMode="auto">
          <a:xfrm rot="16200000">
            <a:off x="9804973" y="5076173"/>
            <a:ext cx="2156093" cy="805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Une image contenant capture d’écran, art&#10;&#10;Le contenu généré par l’IA peut être incorrect.">
            <a:extLst>
              <a:ext uri="{FF2B5EF4-FFF2-40B4-BE49-F238E27FC236}">
                <a16:creationId xmlns:a16="http://schemas.microsoft.com/office/drawing/2014/main" id="{E4D20650-97D6-6D8C-D6E0-4812EB943B2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1" t="65433" r="8972" b="24097"/>
          <a:stretch>
            <a:fillRect/>
          </a:stretch>
        </p:blipFill>
        <p:spPr bwMode="auto">
          <a:xfrm rot="16200000">
            <a:off x="6268102" y="5040019"/>
            <a:ext cx="2112089" cy="833450"/>
          </a:xfrm>
          <a:prstGeom prst="rect">
            <a:avLst/>
          </a:prstGeom>
          <a:noFill/>
        </p:spPr>
      </p:pic>
      <p:sp>
        <p:nvSpPr>
          <p:cNvPr id="7" name="Rectangle à coins arrondis 6"/>
          <p:cNvSpPr/>
          <p:nvPr/>
        </p:nvSpPr>
        <p:spPr>
          <a:xfrm>
            <a:off x="4493172" y="170306"/>
            <a:ext cx="1817405" cy="6535292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Picture 2" descr="Une image contenant capture d’écran, art&#10;&#10;Le contenu généré par l’IA peut être incorrect.">
            <a:extLst>
              <a:ext uri="{FF2B5EF4-FFF2-40B4-BE49-F238E27FC236}">
                <a16:creationId xmlns:a16="http://schemas.microsoft.com/office/drawing/2014/main" id="{27BA63FB-A891-9A01-BF1D-EDB44192E1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27" t="50164" r="8406" b="36155"/>
          <a:stretch>
            <a:fillRect/>
          </a:stretch>
        </p:blipFill>
        <p:spPr bwMode="auto">
          <a:xfrm rot="16200000">
            <a:off x="4289049" y="5035458"/>
            <a:ext cx="2112090" cy="842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à coins arrondis 7"/>
          <p:cNvSpPr/>
          <p:nvPr/>
        </p:nvSpPr>
        <p:spPr>
          <a:xfrm>
            <a:off x="2654207" y="178189"/>
            <a:ext cx="1833078" cy="6535293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Picture 2" descr="Une image contenant capture d’écran, art&#10;&#10;Le contenu généré par l’IA peut être incorrect.">
            <a:extLst>
              <a:ext uri="{FF2B5EF4-FFF2-40B4-BE49-F238E27FC236}">
                <a16:creationId xmlns:a16="http://schemas.microsoft.com/office/drawing/2014/main" id="{F2070459-365F-8AF5-766F-2B913B95DD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9" t="37835" r="7800" b="50920"/>
          <a:stretch>
            <a:fillRect/>
          </a:stretch>
        </p:blipFill>
        <p:spPr bwMode="auto">
          <a:xfrm rot="16200000">
            <a:off x="2501729" y="4994866"/>
            <a:ext cx="2165481" cy="87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à coins arrondis 1"/>
          <p:cNvSpPr/>
          <p:nvPr/>
        </p:nvSpPr>
        <p:spPr>
          <a:xfrm>
            <a:off x="807035" y="170306"/>
            <a:ext cx="1838965" cy="6535293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Picture 2" descr="Une image contenant capture d’écran, art&#10;&#10;Le contenu généré par l’IA peut être incorrect.">
            <a:extLst>
              <a:ext uri="{FF2B5EF4-FFF2-40B4-BE49-F238E27FC236}">
                <a16:creationId xmlns:a16="http://schemas.microsoft.com/office/drawing/2014/main" id="{479A074E-DFE2-BED2-7CD0-F1F4C9E987C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1" t="2223" r="7063" b="63967"/>
          <a:stretch>
            <a:fillRect/>
          </a:stretch>
        </p:blipFill>
        <p:spPr bwMode="auto">
          <a:xfrm rot="16200000">
            <a:off x="985592" y="4990047"/>
            <a:ext cx="1504248" cy="1457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188</Words>
  <Application>Microsoft Office PowerPoint</Application>
  <PresentationFormat>Grand écran</PresentationFormat>
  <Paragraphs>14</Paragraphs>
  <Slides>4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Marie-Antoinette Oberdorf</dc:creator>
  <cp:lastModifiedBy>Marie-Antoinette Oberdorf</cp:lastModifiedBy>
  <cp:revision>4</cp:revision>
  <dcterms:created xsi:type="dcterms:W3CDTF">2026-08-28T18:52:00Z</dcterms:created>
  <dcterms:modified xsi:type="dcterms:W3CDTF">2026-08-28T21:01:08Z</dcterms:modified>
</cp:coreProperties>
</file>