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29" r:id="rId2"/>
    <p:sldId id="324" r:id="rId3"/>
    <p:sldId id="322" r:id="rId4"/>
    <p:sldId id="410" r:id="rId5"/>
    <p:sldId id="341" r:id="rId6"/>
    <p:sldId id="340" r:id="rId7"/>
    <p:sldId id="338" r:id="rId8"/>
    <p:sldId id="339" r:id="rId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A795C-08E2-4E15-B8E8-0125B0689197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6F0E12-5E30-4A21-B82D-113E17117C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8346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6F0E12-5E30-4A21-B82D-113E17117C0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795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FB1ED4-F337-F19D-29FF-3C4F21CFC1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BE29978-9633-20D5-EE68-73A719D440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BEA2C1-02CA-2827-3932-4C792FB32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D0D1C-CE12-4E24-A4C2-25539A2C72C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8CCBE1-3163-FB7E-3D26-CC368F855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7F22BC-4A9A-DD2E-EF4E-B61DD8508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12E16-3D60-4394-A117-2053AFA2EB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7628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AF26F9-EB33-CBDB-5891-3E03A3B37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80C5FB6-BA5C-66B3-ECAC-511BFA4BB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DC3CDA-BA48-3BDB-6280-04549D773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D0D1C-CE12-4E24-A4C2-25539A2C72C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94A97B-3F1E-7195-C7DF-8F781AAF4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B02DCC-E5FA-F857-E708-C26D6575A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12E16-3D60-4394-A117-2053AFA2EB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0600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4731EE-0F3A-3F4A-074E-45B73FAD8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2F2AF6-9CA1-9B94-17A7-0095C4385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73C6A4-C4BF-3E7D-53E4-5C7FF8D72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D0D1C-CE12-4E24-A4C2-25539A2C72C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05B6FE-259E-7DF0-918D-F94B74526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0C86FE-903B-79E6-3A74-9D53CA9D2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12E16-3D60-4394-A117-2053AFA2EB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109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DABC21-F528-C5E2-989A-E03F49B63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E789669-9199-51BC-02AE-0E9D78603B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9EEFEA9-7359-C35B-32EA-A99F901DC3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6547098-ED93-D851-D3D4-C912E84B5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D0D1C-CE12-4E24-A4C2-25539A2C72C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18CE4FE-7C78-9B33-F434-BC60A6875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F5E2CD-5E9A-DD4F-967C-CAB5F41A4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12E16-3D60-4394-A117-2053AFA2EB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917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36DE79-2C66-3ED5-D605-FB691C35D2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E8A63FA-34B6-84E5-7C54-541867ABE9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218D07C-EC17-944C-A3BD-531637F87A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972BF7-DCDB-D792-D61A-EE6BDAC756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CE44A05-128B-3E44-5BF3-29595FB3D1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CBBC866-41BB-DBD7-5F39-D1702E25D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D0D1C-CE12-4E24-A4C2-25539A2C72C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03C5A67-AED9-5F00-11AC-5B221B8B3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4957AB6-DE40-0FF9-63F4-83523B6AA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12E16-3D60-4394-A117-2053AFA2EB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066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8C9102-B0C6-8283-3768-8F8DDFD52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30DF5C3-5B42-4EB6-5AFD-344175D22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D0D1C-CE12-4E24-A4C2-25539A2C72C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7429CAA-21D1-48B0-1926-4E5BFD86F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4C8D95C-44C3-EC1D-2359-2E0583464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12E16-3D60-4394-A117-2053AFA2EB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62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7AFD36-47D8-20F4-2F06-F2BE4FBD7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D0D1C-CE12-4E24-A4C2-25539A2C72C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61E87D7-90FC-E81C-0261-CAD52DFE0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8196DA9-B764-723B-2922-037800198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12E16-3D60-4394-A117-2053AFA2EB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0661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496190-0CC0-C462-6A05-A1DC5AF9A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CE6B868-8054-F08B-09C5-981EA5E5D1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712139-9DE4-654C-4FFD-3DAB79970D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9B0BC9D-E593-EE83-7B57-5EE8102CE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D0D1C-CE12-4E24-A4C2-25539A2C72C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292018-368C-D305-F08E-D9941D820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F875199-D3F6-A888-461C-09E27F8BF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12E16-3D60-4394-A117-2053AFA2EB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628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9E449D-019B-86D1-29D1-D42B7F267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6B96997-E472-CB24-DF4D-D68B6DA497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8371533-F8DB-4767-8D25-4D439BA5AE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2B0EF84-07E1-BAFC-3725-EBB1E6078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D0D1C-CE12-4E24-A4C2-25539A2C72C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9277543-58F9-D0E5-5542-E5A9A8199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10F719-1182-EF32-711B-CE6415379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12E16-3D60-4394-A117-2053AFA2EB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2183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AB651A-96A2-A2D9-B494-1A4ED110B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1E1FE27-7C6B-2897-DAE5-6CB9AB272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517553-76FC-3B6B-7FED-C5DDA07C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D0D1C-CE12-4E24-A4C2-25539A2C72C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67E686-5C70-FD48-F7B4-A1E45F254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43EA29-CC8C-9A46-FC59-C30FEBB0D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12E16-3D60-4394-A117-2053AFA2EB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264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9888192-7841-C607-6674-1E66F2E682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18B5BEB-A40C-FA6B-2754-365CEF90E2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ECA036-DC15-D671-5A8C-A851D6FF0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D0D1C-CE12-4E24-A4C2-25539A2C72C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6D654A-0EC9-1734-C0DB-FA0CE9C0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DC849E-4CE1-114D-D9E1-3E2023273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12E16-3D60-4394-A117-2053AFA2EB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347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5A8F079-E784-80B2-C612-38A1EE95F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1ED4BC-1BC3-6932-1DD9-9F0E9DC1F1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321774-467C-59C6-3E51-052F22695C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95D0D1C-CE12-4E24-A4C2-25539A2C72C4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462641-0966-558E-A6EC-C9508EB697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4146C4-6425-74AB-7ECD-D2928D378C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512E16-3D60-4394-A117-2053AFA2EB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171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pace-facts.com/wp-content/uploads/kuiper-belt.pn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i.gifer.com/origin/71/7115b260e61748e1cba4f68074569430_w200.webp" TargetMode="External"/><Relationship Id="rId4" Type="http://schemas.openxmlformats.org/officeDocument/2006/relationships/hyperlink" Target="https://static.techno-science.net/illustration/Definitions/1200px/a/accretion-disk_f64e1fb70ca5479310de05ec53681375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YOLCDccn49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cience.nasa.gov/universe/black-hole-wee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dn8.futura-sciences.com/a1080/images/actu/HEC_All_Distance_Kapteyn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cdn8.futura-sciences.com/a1280/Kepler62f_full.jpg" TargetMode="External"/><Relationship Id="rId3" Type="http://schemas.openxmlformats.org/officeDocument/2006/relationships/image" Target="../media/image7.jpeg"/><Relationship Id="rId7" Type="http://schemas.openxmlformats.org/officeDocument/2006/relationships/hyperlink" Target="https://cdn.shopify.com/s/files/1/0742/7719/1954/files/Kepler-438b-2_1024x1024.jpg?v=1682463237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hyperlink" Target="https://cdn.shopify.com/s/files/1/0742/7719/1954/files/Kepler_1229_b_1024x1024.png?v=1709046356" TargetMode="External"/><Relationship Id="rId4" Type="http://schemas.openxmlformats.org/officeDocument/2006/relationships/image" Target="../media/image8.png"/><Relationship Id="rId9" Type="http://schemas.openxmlformats.org/officeDocument/2006/relationships/hyperlink" Target="https://upload.wikimedia.org/wikipedia/commons/thumb/c/c1/Kepler186f-ArtistConcept-20140417.jpg/960px-Kepler186f-ArtistConcept-2014041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0906" y="1317943"/>
            <a:ext cx="1202816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400" b="1" dirty="0">
                <a:solidFill>
                  <a:srgbClr val="FFFF00"/>
                </a:solidFill>
              </a:rPr>
              <a:t>7.  D’AUTRES OBJETS CELESTES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075093" y="3143064"/>
            <a:ext cx="428707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3600" b="1" dirty="0">
                <a:solidFill>
                  <a:srgbClr val="FFFF00"/>
                </a:solidFill>
              </a:rPr>
              <a:t>- les étoiles filantes</a:t>
            </a:r>
          </a:p>
          <a:p>
            <a:pPr marL="571500" indent="-571500" algn="ctr">
              <a:buFontTx/>
              <a:buChar char="-"/>
            </a:pPr>
            <a:r>
              <a:rPr lang="fr-FR" sz="3600" b="1" dirty="0">
                <a:solidFill>
                  <a:srgbClr val="FF0000"/>
                </a:solidFill>
              </a:rPr>
              <a:t>les comètes</a:t>
            </a:r>
          </a:p>
          <a:p>
            <a:pPr marL="571500" indent="-571500" algn="ctr">
              <a:buFontTx/>
              <a:buChar char="-"/>
            </a:pPr>
            <a:r>
              <a:rPr lang="fr-FR" sz="3600" b="1" dirty="0">
                <a:solidFill>
                  <a:srgbClr val="FF0000"/>
                </a:solidFill>
              </a:rPr>
              <a:t>Les trous noirs</a:t>
            </a:r>
          </a:p>
          <a:p>
            <a:pPr marL="571500" indent="-571500" algn="ctr">
              <a:buFontTx/>
              <a:buChar char="-"/>
            </a:pPr>
            <a:r>
              <a:rPr lang="fr-FR" sz="3600" b="1" dirty="0">
                <a:solidFill>
                  <a:srgbClr val="FF0000"/>
                </a:solidFill>
              </a:rPr>
              <a:t>les exoplanètes 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71602C-22E9-971B-1B3B-B3E9EEFC5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30319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ystem.solaire.free.fr/cometewe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93" y="964571"/>
            <a:ext cx="3959225" cy="529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06091" y="153409"/>
            <a:ext cx="5932477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La comète Halley en 1975</a:t>
            </a:r>
          </a:p>
          <a:p>
            <a:endParaRPr lang="fr-FR" dirty="0"/>
          </a:p>
        </p:txBody>
      </p:sp>
      <p:sp>
        <p:nvSpPr>
          <p:cNvPr id="2" name="Rectangle 1"/>
          <p:cNvSpPr/>
          <p:nvPr/>
        </p:nvSpPr>
        <p:spPr>
          <a:xfrm>
            <a:off x="6818670" y="1413604"/>
            <a:ext cx="477356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Les comètes sont d’énormes blocs de glace et de poussières. Elles naissent dans la ceinture de Kuiper et le nuage d’</a:t>
            </a:r>
            <a:r>
              <a:rPr lang="fr-FR" sz="2000" b="1" dirty="0" err="1">
                <a:solidFill>
                  <a:srgbClr val="FFFF00"/>
                </a:solidFill>
              </a:rPr>
              <a:t>Ort</a:t>
            </a:r>
            <a:r>
              <a:rPr lang="fr-FR" sz="2000" b="1" dirty="0">
                <a:solidFill>
                  <a:srgbClr val="FFFF00"/>
                </a:solidFill>
              </a:rPr>
              <a:t> qui est situé encore plus loin.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En se rapprochant du soleil, la glace de</a:t>
            </a:r>
            <a:r>
              <a:rPr lang="fr-FR" sz="2000" b="1" dirty="0">
                <a:solidFill>
                  <a:srgbClr val="FF0000"/>
                </a:solidFill>
              </a:rPr>
              <a:t> leur noyau</a:t>
            </a:r>
            <a:r>
              <a:rPr lang="fr-FR" sz="2000" b="1" dirty="0">
                <a:solidFill>
                  <a:srgbClr val="FFFF00"/>
                </a:solidFill>
              </a:rPr>
              <a:t> commence à s'évaporer.  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Cela forme un  nuage de poussière appelé </a:t>
            </a:r>
            <a:r>
              <a:rPr lang="fr-FR" sz="2000" b="1" dirty="0">
                <a:solidFill>
                  <a:srgbClr val="FF0000"/>
                </a:solidFill>
              </a:rPr>
              <a:t>chevelure</a:t>
            </a:r>
            <a:r>
              <a:rPr lang="fr-FR" sz="2000" b="1" dirty="0">
                <a:solidFill>
                  <a:srgbClr val="FFFF00"/>
                </a:solidFill>
              </a:rPr>
              <a:t>. 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r>
              <a:rPr lang="fr-FR" sz="2000" b="1" dirty="0">
                <a:solidFill>
                  <a:srgbClr val="FFFF00"/>
                </a:solidFill>
              </a:rPr>
              <a:t>Cette chevelure peut atteindre plusieurs dizaines de milliers de kilomètres de diamètre.</a:t>
            </a:r>
            <a:endParaRPr lang="fr-FR" sz="2000" dirty="0">
              <a:solidFill>
                <a:srgbClr val="FFFF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7EECDE-47D7-1110-C353-BDE76C014D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9CC126A-C36D-513F-ECEC-6F124615AC60}"/>
              </a:ext>
            </a:extLst>
          </p:cNvPr>
          <p:cNvSpPr txBox="1"/>
          <p:nvPr/>
        </p:nvSpPr>
        <p:spPr>
          <a:xfrm>
            <a:off x="599769" y="1764790"/>
            <a:ext cx="1490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la chevelure</a:t>
            </a:r>
          </a:p>
        </p:txBody>
      </p:sp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B6169E11-469B-4A40-4CE9-2388B9DF85F0}"/>
              </a:ext>
            </a:extLst>
          </p:cNvPr>
          <p:cNvCxnSpPr>
            <a:cxnSpLocks/>
          </p:cNvCxnSpPr>
          <p:nvPr/>
        </p:nvCxnSpPr>
        <p:spPr>
          <a:xfrm>
            <a:off x="1351722" y="2130950"/>
            <a:ext cx="1024819" cy="814334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ZoneTexte 8">
            <a:extLst>
              <a:ext uri="{FF2B5EF4-FFF2-40B4-BE49-F238E27FC236}">
                <a16:creationId xmlns:a16="http://schemas.microsoft.com/office/drawing/2014/main" id="{9E43CF08-95FE-5B1F-7F0B-AFB6EA450B60}"/>
              </a:ext>
            </a:extLst>
          </p:cNvPr>
          <p:cNvSpPr txBox="1"/>
          <p:nvPr/>
        </p:nvSpPr>
        <p:spPr>
          <a:xfrm>
            <a:off x="2914924" y="4930735"/>
            <a:ext cx="1490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le noyau</a:t>
            </a:r>
          </a:p>
        </p:txBody>
      </p: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BB55CEDE-3F32-0F57-4469-3F9440989BCE}"/>
              </a:ext>
            </a:extLst>
          </p:cNvPr>
          <p:cNvCxnSpPr>
            <a:cxnSpLocks/>
          </p:cNvCxnSpPr>
          <p:nvPr/>
        </p:nvCxnSpPr>
        <p:spPr>
          <a:xfrm flipH="1">
            <a:off x="1065475" y="4833925"/>
            <a:ext cx="2315500" cy="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051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uiExpand="1" build="p"/>
      <p:bldP spid="4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he Kuipier Bel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723" y="1694120"/>
            <a:ext cx="7620000" cy="445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68612" y="209297"/>
            <a:ext cx="1090872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Les comètes se forment dans la ceinture de Kuiper. Cette ceinture se situe après Neptune</a:t>
            </a:r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2915568-D32D-B682-4779-1B82DB406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44B7986-C437-2940-6A10-460DAB8C68EF}"/>
              </a:ext>
            </a:extLst>
          </p:cNvPr>
          <p:cNvSpPr txBox="1"/>
          <p:nvPr/>
        </p:nvSpPr>
        <p:spPr>
          <a:xfrm>
            <a:off x="4804756" y="5634242"/>
            <a:ext cx="1845425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500" dirty="0">
                <a:hlinkClick r:id="rId3"/>
              </a:rPr>
              <a:t>https://space-facts.com/wp-content/uploads/kuiper-belt.png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283361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7B01D2-5035-F2AB-230D-69191FED73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E0FB101-0BA5-06C4-82EC-E7D37A73CE7B}"/>
              </a:ext>
            </a:extLst>
          </p:cNvPr>
          <p:cNvSpPr txBox="1"/>
          <p:nvPr/>
        </p:nvSpPr>
        <p:spPr>
          <a:xfrm>
            <a:off x="2998980" y="2621500"/>
            <a:ext cx="66061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600" b="1" dirty="0">
                <a:solidFill>
                  <a:srgbClr val="FFFF00"/>
                </a:solidFill>
              </a:rPr>
              <a:t>Les trous noirs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BFCFBCE-6DCA-18A3-8F5D-E755C6935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268709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download.vikidia.org/vikidia/fr/images/thumb/0/03/Black_hole_lensing_web.gif/200px-Black_hole_lensing_web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859" y="3002943"/>
            <a:ext cx="3674983" cy="293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chier:750px-Accretion dis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916" y="2741167"/>
            <a:ext cx="4425397" cy="3540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77515" y="54883"/>
            <a:ext cx="1201993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000" b="1" dirty="0">
                <a:solidFill>
                  <a:srgbClr val="FFFF00"/>
                </a:solidFill>
              </a:rPr>
              <a:t>Un trou noir est un objet céleste très dense (compact) .</a:t>
            </a:r>
          </a:p>
          <a:p>
            <a:pPr algn="ctr"/>
            <a:r>
              <a:rPr lang="fr-FR" sz="3000" b="1" dirty="0">
                <a:solidFill>
                  <a:srgbClr val="FFFF00"/>
                </a:solidFill>
              </a:rPr>
              <a:t>Il attire tout ce qui passe trop près de lui, comme un aspirateur:                                                                       la lumière, les planètes les étoiles.</a:t>
            </a:r>
          </a:p>
          <a:p>
            <a:pPr algn="ctr"/>
            <a:r>
              <a:rPr lang="fr-FR" sz="3000" b="1" dirty="0">
                <a:solidFill>
                  <a:srgbClr val="FFFF00"/>
                </a:solidFill>
              </a:rPr>
              <a:t>Aucune lumière, aucune matière ne peut s’en échapper (en sortir). C’est pourquoi il est noir.</a:t>
            </a:r>
          </a:p>
          <a:p>
            <a:pPr algn="ctr"/>
            <a:r>
              <a:rPr lang="fr-FR" sz="3000" b="1" dirty="0">
                <a:solidFill>
                  <a:srgbClr val="FFFF00"/>
                </a:solidFill>
              </a:rPr>
              <a:t>Les chercheurs pensent qu’au centre de notre galaxie, se trouve un trou noir.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384902" y="6096819"/>
            <a:ext cx="3133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rgbClr val="FFFF00"/>
                </a:solidFill>
              </a:rPr>
              <a:t>Le trou noir attire  la lumière.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7928605" y="6150394"/>
            <a:ext cx="2942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rgbClr val="FFFF00"/>
                </a:solidFill>
              </a:rPr>
              <a:t>Le trou noir attire une étoile.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6553DBB-F230-A0A2-401F-93C72A3C4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C5EDD0E-93DE-72EA-E28B-DCC897D741FD}"/>
              </a:ext>
            </a:extLst>
          </p:cNvPr>
          <p:cNvSpPr txBox="1"/>
          <p:nvPr/>
        </p:nvSpPr>
        <p:spPr>
          <a:xfrm>
            <a:off x="7040821" y="6005178"/>
            <a:ext cx="3509357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4"/>
              </a:rPr>
              <a:t>https://static.techno-science.net/illustration/Definitions/1200px/a/accretion-disk_f64e1fb70ca5479310de05ec53681375.jpg</a:t>
            </a:r>
            <a:endParaRPr lang="fr-FR" sz="500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592EB20-C954-8B22-4904-B16E7822687B}"/>
              </a:ext>
            </a:extLst>
          </p:cNvPr>
          <p:cNvSpPr txBox="1"/>
          <p:nvPr/>
        </p:nvSpPr>
        <p:spPr>
          <a:xfrm>
            <a:off x="1987930" y="5913538"/>
            <a:ext cx="1386840" cy="1832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00" dirty="0">
                <a:hlinkClick r:id="rId5"/>
              </a:rPr>
              <a:t>https://i.gifer.com/origin/71/7115b260e61748e1cba4f68074569430_w200.webp</a:t>
            </a:r>
            <a:endParaRPr lang="fr-FR" sz="300" dirty="0"/>
          </a:p>
        </p:txBody>
      </p:sp>
    </p:spTree>
    <p:extLst>
      <p:ext uri="{BB962C8B-B14F-4D97-AF65-F5344CB8AC3E}">
        <p14:creationId xmlns:p14="http://schemas.microsoft.com/office/powerpoint/2010/main" val="352319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26690" y="3749201"/>
            <a:ext cx="113857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Le trou noir: explication d’un enfant.</a:t>
            </a:r>
            <a:endParaRPr lang="fr-FR" sz="4000" dirty="0">
              <a:solidFill>
                <a:srgbClr val="FFFF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D6B4E5E-C0D2-C286-F28C-4D638B6BC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2" name="Flèche : droite 1">
            <a:hlinkClick r:id="rId3"/>
            <a:extLst>
              <a:ext uri="{FF2B5EF4-FFF2-40B4-BE49-F238E27FC236}">
                <a16:creationId xmlns:a16="http://schemas.microsoft.com/office/drawing/2014/main" id="{2DF86283-3AB4-0763-3215-2BED74CA15FF}"/>
              </a:ext>
            </a:extLst>
          </p:cNvPr>
          <p:cNvSpPr/>
          <p:nvPr/>
        </p:nvSpPr>
        <p:spPr>
          <a:xfrm>
            <a:off x="5658196" y="4623343"/>
            <a:ext cx="1370688" cy="535804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FF34F1-B93B-1DED-D1AE-D2171DE8C3B4}"/>
              </a:ext>
            </a:extLst>
          </p:cNvPr>
          <p:cNvSpPr/>
          <p:nvPr/>
        </p:nvSpPr>
        <p:spPr>
          <a:xfrm>
            <a:off x="1026689" y="1102983"/>
            <a:ext cx="1138575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Et si on  tombait dans un trou noir?:</a:t>
            </a:r>
          </a:p>
          <a:p>
            <a:pPr algn="ctr"/>
            <a:r>
              <a:rPr lang="fr-FR" sz="4000" b="1" dirty="0">
                <a:solidFill>
                  <a:srgbClr val="FFFF00"/>
                </a:solidFill>
              </a:rPr>
              <a:t>une simulation de la Nasa</a:t>
            </a:r>
            <a:endParaRPr lang="fr-FR" sz="4000" dirty="0">
              <a:solidFill>
                <a:srgbClr val="FFFF00"/>
              </a:solidFill>
            </a:endParaRPr>
          </a:p>
        </p:txBody>
      </p:sp>
      <p:sp>
        <p:nvSpPr>
          <p:cNvPr id="7" name="Flèche : droite 6">
            <a:hlinkClick r:id="rId4"/>
            <a:extLst>
              <a:ext uri="{FF2B5EF4-FFF2-40B4-BE49-F238E27FC236}">
                <a16:creationId xmlns:a16="http://schemas.microsoft.com/office/drawing/2014/main" id="{EF9FAAC5-684E-F97F-9564-978F6760AA7F}"/>
              </a:ext>
            </a:extLst>
          </p:cNvPr>
          <p:cNvSpPr/>
          <p:nvPr/>
        </p:nvSpPr>
        <p:spPr>
          <a:xfrm>
            <a:off x="5587994" y="2676930"/>
            <a:ext cx="1370687" cy="582605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0175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referentiel.nouvelobs.com/file/70313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69" y="2449057"/>
            <a:ext cx="6672564" cy="374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5672" y="246180"/>
            <a:ext cx="1138575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En dehors de notre système solaire,                               il existe d'autres planètes                                                qui tournent autour d’une étoile : les exoplanètes. </a:t>
            </a:r>
            <a:endParaRPr lang="fr-FR" sz="4000" dirty="0">
              <a:solidFill>
                <a:srgbClr val="FFFF00"/>
              </a:solidFill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835AB01-8939-3141-E1BA-B7C54192A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211975" y="6457855"/>
            <a:ext cx="4114800" cy="365125"/>
          </a:xfrm>
        </p:spPr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9B7CB53-B100-4FAE-4BB2-BAF820D08126}"/>
              </a:ext>
            </a:extLst>
          </p:cNvPr>
          <p:cNvSpPr txBox="1"/>
          <p:nvPr/>
        </p:nvSpPr>
        <p:spPr>
          <a:xfrm>
            <a:off x="5517993" y="6288578"/>
            <a:ext cx="2402470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3"/>
              </a:rPr>
              <a:t>https://cdn8.futura-sciences.com/a1080/images/actu/HEC_All_Distance_Kapteyn.jpg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36968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referentiel.nouvelobs.com/file/153924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" y="3456720"/>
            <a:ext cx="6055690" cy="3401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407747" y="3779620"/>
            <a:ext cx="11599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Kepler 62f</a:t>
            </a:r>
            <a:endParaRPr lang="fr-FR" dirty="0"/>
          </a:p>
        </p:txBody>
      </p:sp>
      <p:pic>
        <p:nvPicPr>
          <p:cNvPr id="2056" name="Picture 8" descr="http://referentiel.nouvelobs.com/file/1539249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643" y="3499368"/>
            <a:ext cx="5903825" cy="331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6814375" y="4045305"/>
            <a:ext cx="12769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Kepler 186f</a:t>
            </a:r>
            <a:endParaRPr lang="fr-FR" dirty="0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1187090B-F871-F78E-AB6E-26AAE613C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800" dirty="0"/>
              <a:t>Marie-Antoinette </a:t>
            </a:r>
            <a:r>
              <a:rPr lang="fr-FR" sz="800" dirty="0" err="1"/>
              <a:t>Agbessi</a:t>
            </a:r>
            <a:r>
              <a:rPr lang="fr-FR" sz="800" dirty="0"/>
              <a:t>:  sources </a:t>
            </a:r>
            <a:r>
              <a:rPr lang="fr-FR" sz="800" dirty="0" err="1"/>
              <a:t>esa</a:t>
            </a:r>
            <a:r>
              <a:rPr lang="fr-FR" sz="800" dirty="0"/>
              <a:t>, </a:t>
            </a:r>
            <a:r>
              <a:rPr lang="fr-FR" sz="800" dirty="0" err="1"/>
              <a:t>nasa</a:t>
            </a:r>
            <a:r>
              <a:rPr lang="fr-FR" sz="800" dirty="0"/>
              <a:t>, </a:t>
            </a:r>
            <a:r>
              <a:rPr lang="fr-FR" sz="800" dirty="0" err="1"/>
              <a:t>futura</a:t>
            </a:r>
            <a:r>
              <a:rPr lang="fr-FR" sz="800" dirty="0"/>
              <a:t>, </a:t>
            </a:r>
            <a:r>
              <a:rPr lang="fr-FR" sz="800" dirty="0" err="1"/>
              <a:t>Youtube</a:t>
            </a:r>
            <a:r>
              <a:rPr lang="fr-FR" sz="800" dirty="0"/>
              <a:t>, </a:t>
            </a:r>
            <a:r>
              <a:rPr lang="fr-FR" sz="800" dirty="0" err="1"/>
              <a:t>Lamap</a:t>
            </a:r>
            <a:r>
              <a:rPr lang="fr-FR" sz="800" dirty="0"/>
              <a:t>, </a:t>
            </a:r>
            <a:r>
              <a:rPr lang="fr-FR" sz="800" dirty="0" err="1"/>
              <a:t>Cdp</a:t>
            </a:r>
            <a:endParaRPr lang="fr-FR" sz="800" dirty="0"/>
          </a:p>
        </p:txBody>
      </p:sp>
      <p:pic>
        <p:nvPicPr>
          <p:cNvPr id="6146" name="Picture 2" descr="Kepler 1229 b exoplanet">
            <a:extLst>
              <a:ext uri="{FF2B5EF4-FFF2-40B4-BE49-F238E27FC236}">
                <a16:creationId xmlns:a16="http://schemas.microsoft.com/office/drawing/2014/main" id="{30A77F2D-B64F-8DDD-5D49-CFAEB876A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494" y="323711"/>
            <a:ext cx="5490297" cy="307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076308" y="646054"/>
            <a:ext cx="1443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Kepler 1229b</a:t>
            </a:r>
            <a:endParaRPr lang="fr-FR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40792E9-5151-EB96-B49B-F89216FDFEE4}"/>
              </a:ext>
            </a:extLst>
          </p:cNvPr>
          <p:cNvSpPr txBox="1"/>
          <p:nvPr/>
        </p:nvSpPr>
        <p:spPr>
          <a:xfrm>
            <a:off x="1747299" y="3087945"/>
            <a:ext cx="2904213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5"/>
              </a:rPr>
              <a:t>https://cdn.shopify.com/s/files/1/0742/7719/1954/files/Kepler_1229_b_1024x1024.png?v=1709046356</a:t>
            </a:r>
            <a:endParaRPr lang="fr-FR" sz="500" dirty="0"/>
          </a:p>
        </p:txBody>
      </p:sp>
      <p:pic>
        <p:nvPicPr>
          <p:cNvPr id="6148" name="Picture 4" descr="How Kepler-296f was Discovered">
            <a:extLst>
              <a:ext uri="{FF2B5EF4-FFF2-40B4-BE49-F238E27FC236}">
                <a16:creationId xmlns:a16="http://schemas.microsoft.com/office/drawing/2014/main" id="{6A7062B1-B3B9-9D99-AFD7-F60EBE642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724" y="382842"/>
            <a:ext cx="5331665" cy="2967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7315819" y="383147"/>
            <a:ext cx="12769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Kepler 296f</a:t>
            </a:r>
            <a:endParaRPr lang="fr-FR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442F82C6-EAD9-9775-E214-EC90F695D45F}"/>
              </a:ext>
            </a:extLst>
          </p:cNvPr>
          <p:cNvSpPr txBox="1"/>
          <p:nvPr/>
        </p:nvSpPr>
        <p:spPr>
          <a:xfrm>
            <a:off x="7845950" y="3183752"/>
            <a:ext cx="2904213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7"/>
              </a:rPr>
              <a:t>https://cdn.shopify.com/s/files/1/0742/7719/1954/files/Kepler-438b-2_1024x1024.jpg?v=1682463237</a:t>
            </a:r>
            <a:endParaRPr lang="fr-FR" sz="500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844617-0816-48F0-6778-899E06EB9778}"/>
              </a:ext>
            </a:extLst>
          </p:cNvPr>
          <p:cNvSpPr txBox="1"/>
          <p:nvPr/>
        </p:nvSpPr>
        <p:spPr>
          <a:xfrm>
            <a:off x="2081255" y="6449650"/>
            <a:ext cx="1743323" cy="1692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00" dirty="0">
                <a:hlinkClick r:id="rId8"/>
              </a:rPr>
              <a:t>https://cdn8.futura-sciences.com/a1280/Kepler62f_full.jpg</a:t>
            </a:r>
            <a:endParaRPr lang="fr-FR" sz="500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169FE3EA-B8A2-453B-F0F0-E8D74DEE3500}"/>
              </a:ext>
            </a:extLst>
          </p:cNvPr>
          <p:cNvSpPr txBox="1"/>
          <p:nvPr/>
        </p:nvSpPr>
        <p:spPr>
          <a:xfrm>
            <a:off x="7954295" y="6449650"/>
            <a:ext cx="290421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500" dirty="0">
                <a:hlinkClick r:id="rId9"/>
              </a:rPr>
              <a:t>https://upload.wikimedia.org/wikipedia/commons/thumb/c/c1/Kepler186f-ArtistConcept-20140417.jpg/960px-Kepler186f-ArtistConcept-20140417.jpg</a:t>
            </a:r>
            <a:endParaRPr lang="fr-FR" sz="500" dirty="0"/>
          </a:p>
        </p:txBody>
      </p:sp>
    </p:spTree>
    <p:extLst>
      <p:ext uri="{BB962C8B-B14F-4D97-AF65-F5344CB8AC3E}">
        <p14:creationId xmlns:p14="http://schemas.microsoft.com/office/powerpoint/2010/main" val="2065676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2" grpId="0"/>
      <p:bldP spid="9" grpId="0"/>
      <p:bldP spid="3" grpId="0"/>
      <p:bldP spid="11" grpId="0"/>
      <p:bldP spid="13" grpId="0"/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529</Words>
  <Application>Microsoft Office PowerPoint</Application>
  <PresentationFormat>Grand écran</PresentationFormat>
  <Paragraphs>48</Paragraphs>
  <Slides>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4</cp:revision>
  <dcterms:created xsi:type="dcterms:W3CDTF">2026-08-28T19:35:51Z</dcterms:created>
  <dcterms:modified xsi:type="dcterms:W3CDTF">2026-08-28T21:37:14Z</dcterms:modified>
</cp:coreProperties>
</file>