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1" r:id="rId2"/>
    <p:sldId id="306" r:id="rId3"/>
    <p:sldId id="358" r:id="rId4"/>
    <p:sldId id="332" r:id="rId5"/>
    <p:sldId id="334" r:id="rId6"/>
    <p:sldId id="335" r:id="rId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75" d="100"/>
          <a:sy n="75" d="100"/>
        </p:scale>
        <p:origin x="36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B7AE8-8222-DB8A-68A6-FAD6F44523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018B50F-B366-DA2E-7264-014B1568FB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9EC22C-8D1B-0A1B-23B1-588CC4B14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E6AA-9DCF-45F3-A370-9D37BB7F7F59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3B15C8-814B-BE27-16E8-AB8F84729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ED3FDB-4D72-A842-C30E-19BC78EA8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822FE-E2EF-4A03-AC4B-09171C916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457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E84B66-DC0E-14B2-1395-448392F16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A96339-28DF-639F-596D-2580938807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A03CDB-54B2-0D7D-ACCA-368A43A2C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E6AA-9DCF-45F3-A370-9D37BB7F7F59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51758D-A70D-D8C8-AB2B-7CB6AAE8D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188CC0-44DB-56B1-533F-305237A72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822FE-E2EF-4A03-AC4B-09171C916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100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48CB79-12FA-017F-5BB4-FE13CB73F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71274AD-3FF7-B286-262B-8E2E3910BF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843CB2-16CF-7CBB-55E9-0B1E9209F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E6AA-9DCF-45F3-A370-9D37BB7F7F59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EC511B-6312-CA26-AC24-5B5ED5157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1B46B7-52D1-E7DD-D297-69CC8F668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822FE-E2EF-4A03-AC4B-09171C916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945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62110E-D842-8907-FCCC-B3742B7A2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1C0338-B350-73A9-9705-A02204E523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B7CE5F8-F65E-7155-2CC5-2BD15716F4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A82E51F-73BC-A73C-D3C8-42F41C183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E6AA-9DCF-45F3-A370-9D37BB7F7F59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F1F91E-DEFA-2B23-84D8-9417B7073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FFEDC04-8A8D-A0B9-01BC-B0FE5A4B1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822FE-E2EF-4A03-AC4B-09171C916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92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E9EC9E-2D48-F268-430B-81D276CCC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324760-32E3-1885-AB85-23D574CE8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4BEB70F-37A9-140D-DFA7-63A682FC5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29665C2-6764-F028-E044-26AFC07F61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A44B84C-FE36-269B-0D9E-14926A14B3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10DB964-7B63-55E9-A364-974EF48D4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E6AA-9DCF-45F3-A370-9D37BB7F7F59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991676F-0A8F-B37A-1CF4-CF6244014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171D74-4CDF-549A-28BD-AD9072CE3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822FE-E2EF-4A03-AC4B-09171C916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195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EA01E3-1164-C2D1-3967-C8C939C6C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8F0CD40-5712-D658-3443-19841FEDF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E6AA-9DCF-45F3-A370-9D37BB7F7F59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0A246E9-FB9F-F6C7-22E4-7155F4091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CC1D18E-2874-FAF3-D75B-C8747C66F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822FE-E2EF-4A03-AC4B-09171C916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745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13BA6C2-AE0E-CDAA-EAD0-8C7EBD9F6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E6AA-9DCF-45F3-A370-9D37BB7F7F59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1A0C62C-9809-B2F8-897A-653FB953B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673C2E5-AFD5-A96E-7A02-6BA9F71D2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822FE-E2EF-4A03-AC4B-09171C916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639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8B1261-E3C8-63CE-5929-CFF37899D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1956A8B-1EAA-C267-33FE-F2312A13F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D33413A-6B42-AEE9-0613-707ADB8A33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62DADC-DC32-6901-A2F5-942B5A57E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E6AA-9DCF-45F3-A370-9D37BB7F7F59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84D6526-ACE5-E873-D866-60C367127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869BF6C-9AC9-2FC3-F5C0-EF4A1B82E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822FE-E2EF-4A03-AC4B-09171C916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454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23C79B-1750-4A07-43BC-4C32BD045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1824DC9-0429-34BE-7215-EA6B65ABD5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2DD467-3F8E-D1DC-7CC4-E4B3EA90B4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DAAD94-D2C9-CC8C-5798-AD0DD7D0C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E6AA-9DCF-45F3-A370-9D37BB7F7F59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C57D3BA-EA05-4263-2B23-A98E75D86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A474A2-50C9-1CE2-3560-54A9EFB5E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822FE-E2EF-4A03-AC4B-09171C916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748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DB4657-63A5-6C01-4D7F-1748F6B5B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EBB8391-1411-D074-F947-CDAFDDD911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E693E7-DF1B-AA02-792A-43001011A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E6AA-9DCF-45F3-A370-9D37BB7F7F59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F6E4E6-F243-EB05-1A18-56E364FA3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46CEAF-3393-7D07-23CF-4C50BABB5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822FE-E2EF-4A03-AC4B-09171C916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540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50A51F-2429-B6D5-DF6B-D864EE636C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D2C79F-65C5-C2DE-4162-1B6D2254EB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FB1824-8210-DAE5-090F-220705F88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AE6AA-9DCF-45F3-A370-9D37BB7F7F59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25D05F-8FF3-9E1A-CDBC-91819162B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16D915-2110-EB6C-9EDD-B82F02CDD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822FE-E2EF-4A03-AC4B-09171C916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072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76A16F5-546B-B691-C56F-54A711563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3984913-A219-4C97-4472-F163421ABA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724934-1A14-5598-4591-FE115EB53B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EAE6AA-9DCF-45F3-A370-9D37BB7F7F59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FEBB5E-29B6-2A6D-67B2-1FAB04243C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7964A4-ABEB-7D4D-4628-B2D834A65A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CB822FE-E2EF-4A03-AC4B-09171C916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78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cea.fr/multimedia/Lists/StaticFiles/animations/noflash/terre-univers/incollables-supernovae.html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upload.wikimedia.org/wikipedia/commons/thumb/0/00/Crab_Nebula.jpg/500px-Crab_Nebula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upload.wikimedia.org/wikipedia/commons/thumb/f/f3/Orion_Nebula_-_Hubble_2006_mosaic_18000.jpg/500px-Orion_Nebula_-_Hubble_2006_mosaic_18000.jpg" TargetMode="Externa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hyperlink" Target="https://img-4.linternaute.com/5Qb85_vCzCw45j7RoHpev0oWm6w=/1500x1791/smart/3e1aa438ae60494e886859f1c1c22ac4/ccmcms-linternaute/4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https://img-4.linternaute.com/ufz19FFaP7n6w_hAqcHt2vCF_xM=/1500x1500/smart/0fa74e72d5d844efa281b02fffb74a4a/ccmcms-linternaute/3.jpg" TargetMode="External"/><Relationship Id="rId4" Type="http://schemas.openxmlformats.org/officeDocument/2006/relationships/hyperlink" Target="https://img-4.linternaute.com/EnlkXnqI23orclt_S-6hiydHnCs=/1500x3035/smart/39bddc0f65f848f2a93a5744d5016ba8/ccmcms-linternaute/1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469819" y="913654"/>
            <a:ext cx="8936677" cy="193899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sz="6600" b="1" dirty="0">
                <a:solidFill>
                  <a:srgbClr val="FFFF00"/>
                </a:solidFill>
              </a:rPr>
              <a:t>9. DES OBJETS CELESTES</a:t>
            </a:r>
          </a:p>
          <a:p>
            <a:pPr algn="ctr"/>
            <a:r>
              <a:rPr lang="fr-FR" sz="5400" b="1" dirty="0">
                <a:solidFill>
                  <a:srgbClr val="FFFF00"/>
                </a:solidFill>
              </a:rPr>
              <a:t>plus loin encore dans l’Univers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310895" y="3081004"/>
            <a:ext cx="35702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- les </a:t>
            </a:r>
            <a:r>
              <a:rPr lang="fr-FR" sz="3600" b="1" dirty="0" err="1">
                <a:solidFill>
                  <a:srgbClr val="FFFF00"/>
                </a:solidFill>
              </a:rPr>
              <a:t>supernovae</a:t>
            </a:r>
            <a:endParaRPr lang="fr-FR" sz="3600" b="1" dirty="0">
              <a:solidFill>
                <a:srgbClr val="FFFF00"/>
              </a:solidFill>
            </a:endParaRPr>
          </a:p>
          <a:p>
            <a:pPr marL="571500" indent="-571500" algn="ctr">
              <a:buFontTx/>
              <a:buChar char="-"/>
            </a:pPr>
            <a:r>
              <a:rPr lang="fr-FR" sz="3600" b="1" dirty="0">
                <a:solidFill>
                  <a:srgbClr val="FFFF00"/>
                </a:solidFill>
              </a:rPr>
              <a:t>les nébuleuses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8C4D7E-03BE-E86E-787C-D798F7DB3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123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r.cdn.v5.futura-sciences.com/buildsv6/images/largeoriginal/7/b/c/7bc7cc8998_50066739_3170-mazure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414513"/>
            <a:ext cx="4752975" cy="3762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68612" y="209297"/>
            <a:ext cx="1090872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Une supernova: une étoile qui explose</a:t>
            </a:r>
          </a:p>
          <a:p>
            <a:endParaRPr lang="fr-FR" dirty="0"/>
          </a:p>
        </p:txBody>
      </p:sp>
      <p:pic>
        <p:nvPicPr>
          <p:cNvPr id="1028" name="Picture 4" descr="http://fr.cdn.v5.futura-sciences.com/buildsv6/images/largeoriginal/5/7/6/5765247144_92644_05-65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8" r="1661"/>
          <a:stretch/>
        </p:blipFill>
        <p:spPr bwMode="auto">
          <a:xfrm>
            <a:off x="455515" y="1281215"/>
            <a:ext cx="4650377" cy="402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9D077F9-1A59-8A05-68E9-30F5DB902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2" name="Flèche : droite 1">
            <a:hlinkClick r:id="rId4"/>
            <a:extLst>
              <a:ext uri="{FF2B5EF4-FFF2-40B4-BE49-F238E27FC236}">
                <a16:creationId xmlns:a16="http://schemas.microsoft.com/office/drawing/2014/main" id="{1AD4F459-A993-0649-7DDA-CB2060872680}"/>
              </a:ext>
            </a:extLst>
          </p:cNvPr>
          <p:cNvSpPr/>
          <p:nvPr/>
        </p:nvSpPr>
        <p:spPr>
          <a:xfrm>
            <a:off x="8904514" y="5437326"/>
            <a:ext cx="1366157" cy="919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3441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998328" y="567826"/>
            <a:ext cx="72061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b="1" dirty="0">
                <a:solidFill>
                  <a:srgbClr val="FFFF00"/>
                </a:solidFill>
              </a:rPr>
              <a:t>Les nébuleuses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978139" y="2111050"/>
            <a:ext cx="1039761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Les nébuleuses                                                           sont d’énormes nuages de gaz et de poussières.</a:t>
            </a:r>
          </a:p>
          <a:p>
            <a:pPr algn="ctr"/>
            <a:endParaRPr lang="fr-FR" sz="4000" b="1" dirty="0">
              <a:solidFill>
                <a:srgbClr val="FFFF00"/>
              </a:solidFill>
            </a:endParaRPr>
          </a:p>
          <a:p>
            <a:pPr algn="ctr"/>
            <a:r>
              <a:rPr lang="fr-FR" sz="4000" b="1" dirty="0">
                <a:solidFill>
                  <a:srgbClr val="FFFF00"/>
                </a:solidFill>
              </a:rPr>
              <a:t>C’est dans les nébuleuses                                         que se forment de nouvelles étoiles.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A88AD6-8522-CDAE-DED4-CCCBA1CF0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35798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linternaute.com/week-end/buzz/nebula/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68" y="552501"/>
            <a:ext cx="5915106" cy="5915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80786" y="209297"/>
            <a:ext cx="118686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Des nébuleuses formées avec le reste des </a:t>
            </a:r>
            <a:r>
              <a:rPr lang="fr-FR" sz="4000" b="1" dirty="0" err="1">
                <a:solidFill>
                  <a:srgbClr val="FFFF00"/>
                </a:solidFill>
              </a:rPr>
              <a:t>supernovaes</a:t>
            </a:r>
            <a:endParaRPr lang="fr-FR" sz="4000" b="1" dirty="0">
              <a:solidFill>
                <a:srgbClr val="FFFF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083957" y="6274635"/>
            <a:ext cx="25928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</a:rPr>
              <a:t>La nébuleuse du crabe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8153400" y="5848984"/>
            <a:ext cx="2592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</a:rPr>
              <a:t>La nébuleuse d’Orion</a:t>
            </a:r>
          </a:p>
          <a:p>
            <a:pPr algn="ctr"/>
            <a:r>
              <a:rPr lang="fr-FR" sz="1400" b="1" dirty="0">
                <a:solidFill>
                  <a:srgbClr val="FFFF00"/>
                </a:solidFill>
              </a:rPr>
              <a:t>dans la constellation d’Orion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D19E8E-BCEE-D4C3-2733-BAC159C69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6FD1ADF-4407-CABC-D383-F49F2478438A}"/>
              </a:ext>
            </a:extLst>
          </p:cNvPr>
          <p:cNvSpPr txBox="1"/>
          <p:nvPr/>
        </p:nvSpPr>
        <p:spPr>
          <a:xfrm>
            <a:off x="1889536" y="6069455"/>
            <a:ext cx="2981739" cy="172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https://upload.wikimedia.org/wikipedia/commons/thumb/0/00/Crab_Nebula.jpg/500px-Crab_Nebula.jpg</a:t>
            </a:r>
            <a:endParaRPr lang="fr-FR" sz="5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5070CDC6-E27D-D75E-2551-4ED8660AE7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36" y="1162939"/>
            <a:ext cx="4563944" cy="4563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2C9020E-2A5E-EE49-97A3-EBB5C2B53BD1}"/>
              </a:ext>
            </a:extLst>
          </p:cNvPr>
          <p:cNvSpPr txBox="1"/>
          <p:nvPr/>
        </p:nvSpPr>
        <p:spPr>
          <a:xfrm>
            <a:off x="6749973" y="5695061"/>
            <a:ext cx="4619707" cy="172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5"/>
              </a:rPr>
              <a:t>https://upload.wikimedia.org/wikipedia/commons/thumb/f/f3/Orion_Nebula_-_Hubble_2006_mosaic_18000.jpg/500px-Orion_Nebula_-_Hubble_2006_mosaic_18000.jpg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254683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52669" y="199162"/>
            <a:ext cx="1090872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Dans les nébuleuses naissent de nouvelles étoiles.</a:t>
            </a:r>
          </a:p>
          <a:p>
            <a:endParaRPr lang="fr-FR" dirty="0"/>
          </a:p>
        </p:txBody>
      </p:sp>
      <p:pic>
        <p:nvPicPr>
          <p:cNvPr id="1026" name="Picture 2" descr="http://www.linternaute.com/week-end/buzz/nebula/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06" y="990190"/>
            <a:ext cx="2299663" cy="465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48578" y="6029961"/>
            <a:ext cx="2592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</a:rPr>
              <a:t>La nébuleuse de l’aigle</a:t>
            </a:r>
          </a:p>
          <a:p>
            <a:pPr algn="ctr"/>
            <a:r>
              <a:rPr lang="fr-FR" sz="1400" b="1" dirty="0">
                <a:solidFill>
                  <a:srgbClr val="FFFF00"/>
                </a:solidFill>
              </a:rPr>
              <a:t>dans la constellation du serpent</a:t>
            </a:r>
          </a:p>
        </p:txBody>
      </p:sp>
      <p:pic>
        <p:nvPicPr>
          <p:cNvPr id="6" name="Picture 4" descr="http://www.linternaute.com/week-end/buzz/nebula/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224" y="1586211"/>
            <a:ext cx="3685577" cy="368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8862373" y="5643175"/>
            <a:ext cx="2592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</a:rPr>
              <a:t>La nébuleuse de l’œil de chat</a:t>
            </a:r>
          </a:p>
          <a:p>
            <a:pPr algn="ctr"/>
            <a:r>
              <a:rPr lang="fr-FR" sz="1400" b="1" dirty="0">
                <a:solidFill>
                  <a:srgbClr val="FFFF00"/>
                </a:solidFill>
              </a:rPr>
              <a:t>dans la constellation du dragon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4368794" y="6042156"/>
            <a:ext cx="2930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</a:rPr>
              <a:t>La nébuleuse Du papillon</a:t>
            </a:r>
          </a:p>
          <a:p>
            <a:pPr algn="ctr"/>
            <a:r>
              <a:rPr lang="fr-FR" sz="1400" b="1" dirty="0">
                <a:solidFill>
                  <a:srgbClr val="FFFF00"/>
                </a:solidFill>
              </a:rPr>
              <a:t>dans la constellation du scorpion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FE49EE-2A2C-16DA-6075-08BEC3AC9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06047" y="6547769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7FE28DB-92E8-2230-1459-B926F12FCAB2}"/>
              </a:ext>
            </a:extLst>
          </p:cNvPr>
          <p:cNvSpPr txBox="1"/>
          <p:nvPr/>
        </p:nvSpPr>
        <p:spPr>
          <a:xfrm>
            <a:off x="942939" y="5643175"/>
            <a:ext cx="1604175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500" dirty="0">
                <a:hlinkClick r:id="rId4"/>
              </a:rPr>
              <a:t>https://img-4.linternaute.com/EnlkXnqI23orclt_S-6hiydHnCs=/1500x3035/smart/39bddc0f65f848f2a93a5744d5016ba8/ccmcms-linternaute/1.jpg</a:t>
            </a:r>
            <a:endParaRPr lang="fr-FR" sz="500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0B396414-6F22-0664-99FE-865DC15DE345}"/>
              </a:ext>
            </a:extLst>
          </p:cNvPr>
          <p:cNvSpPr txBox="1"/>
          <p:nvPr/>
        </p:nvSpPr>
        <p:spPr>
          <a:xfrm>
            <a:off x="8921525" y="5248007"/>
            <a:ext cx="229966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500" dirty="0">
                <a:hlinkClick r:id="rId5"/>
              </a:rPr>
              <a:t>https://img-4.linternaute.com/ufz19FFaP7n6w_hAqcHt2vCF_xM=/1500x1500/smart/0fa74e72d5d844efa281b02fffb74a4a/ccmcms-linternaute/3.jpg</a:t>
            </a:r>
            <a:endParaRPr lang="fr-FR" sz="500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6B24C342-F1DF-CD91-A393-8BF7BF5EF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982" y="1100242"/>
            <a:ext cx="3831578" cy="457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56D4D7D7-D92D-2B91-B5EC-A44E5C08AC89}"/>
              </a:ext>
            </a:extLst>
          </p:cNvPr>
          <p:cNvSpPr txBox="1"/>
          <p:nvPr/>
        </p:nvSpPr>
        <p:spPr>
          <a:xfrm>
            <a:off x="3860359" y="5781674"/>
            <a:ext cx="383157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500" dirty="0">
                <a:hlinkClick r:id="rId7"/>
              </a:rPr>
              <a:t>https://img-4.linternaute.com/5Qb85_vCzCw45j7RoHpev0oWm6w=/1500x1791/smart/3e1aa438ae60494e886859f1c1c22ac4/ccmcms-linternaute/4.jpg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369737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b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208" y="1128533"/>
            <a:ext cx="6829806" cy="4527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a nébuleuse de la Tête de Cheval se situe à côté de l'étoile Alnitak, dans la constellation d'Orion. © D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43" y="1476222"/>
            <a:ext cx="4486275" cy="430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7620620" y="5781523"/>
            <a:ext cx="2592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</a:rPr>
              <a:t>La nébuleuse tête de cheval</a:t>
            </a:r>
          </a:p>
          <a:p>
            <a:pPr algn="ctr"/>
            <a:r>
              <a:rPr lang="fr-FR" sz="1400" b="1" dirty="0">
                <a:solidFill>
                  <a:srgbClr val="FFFF00"/>
                </a:solidFill>
              </a:rPr>
              <a:t>dans la constellation d’Orion</a:t>
            </a:r>
          </a:p>
        </p:txBody>
      </p:sp>
      <p:cxnSp>
        <p:nvCxnSpPr>
          <p:cNvPr id="3" name="Connecteur droit avec flèche 2"/>
          <p:cNvCxnSpPr/>
          <p:nvPr/>
        </p:nvCxnSpPr>
        <p:spPr>
          <a:xfrm flipH="1">
            <a:off x="2374490" y="2684206"/>
            <a:ext cx="6542578" cy="1504336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2C90A7-701C-6D3B-138B-B9650754D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83294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344</Words>
  <Application>Microsoft Office PowerPoint</Application>
  <PresentationFormat>Grand écran</PresentationFormat>
  <Paragraphs>33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2</cp:revision>
  <dcterms:created xsi:type="dcterms:W3CDTF">2026-08-28T21:40:29Z</dcterms:created>
  <dcterms:modified xsi:type="dcterms:W3CDTF">2026-08-28T21:48:54Z</dcterms:modified>
</cp:coreProperties>
</file>