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10"/>
  </p:notesMasterIdLst>
  <p:sldIdLst>
    <p:sldId id="394" r:id="rId5"/>
    <p:sldId id="368" r:id="rId6"/>
    <p:sldId id="284" r:id="rId7"/>
    <p:sldId id="256" r:id="rId8"/>
    <p:sldId id="308" r:id="rId9"/>
  </p:sldIdLst>
  <p:sldSz cx="12192000" cy="6858000"/>
  <p:notesSz cx="6742113" cy="98758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7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FF9900"/>
    <a:srgbClr val="CC6600"/>
    <a:srgbClr val="0000FF"/>
    <a:srgbClr val="0066FF"/>
    <a:srgbClr val="CC3399"/>
    <a:srgbClr val="000099"/>
    <a:srgbClr val="008000"/>
    <a:srgbClr val="33CC3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39" autoAdjust="0"/>
    <p:restoredTop sz="94640" autoAdjust="0"/>
  </p:normalViewPr>
  <p:slideViewPr>
    <p:cSldViewPr snapToGrid="0" showGuides="1">
      <p:cViewPr varScale="1">
        <p:scale>
          <a:sx n="70" d="100"/>
          <a:sy n="70" d="100"/>
        </p:scale>
        <p:origin x="680" y="52"/>
      </p:cViewPr>
      <p:guideLst>
        <p:guide orient="horz" pos="2160"/>
        <p:guide pos="3704"/>
      </p:guideLst>
    </p:cSldViewPr>
  </p:slideViewPr>
  <p:notesTextViewPr>
    <p:cViewPr>
      <p:scale>
        <a:sx n="1" d="1"/>
        <a:sy n="1" d="1"/>
      </p:scale>
      <p:origin x="0" y="0"/>
    </p:cViewPr>
  </p:notesTextViewPr>
  <p:sorterViewPr>
    <p:cViewPr varScale="1">
      <p:scale>
        <a:sx n="1" d="1"/>
        <a:sy n="1" d="1"/>
      </p:scale>
      <p:origin x="0" y="-5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21582" cy="495507"/>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18971" y="0"/>
            <a:ext cx="2921582" cy="495507"/>
          </a:xfrm>
          <a:prstGeom prst="rect">
            <a:avLst/>
          </a:prstGeom>
        </p:spPr>
        <p:txBody>
          <a:bodyPr vert="horz" lIns="91440" tIns="45720" rIns="91440" bIns="45720" rtlCol="0"/>
          <a:lstStyle>
            <a:lvl1pPr algn="r">
              <a:defRPr sz="1200"/>
            </a:lvl1pPr>
          </a:lstStyle>
          <a:p>
            <a:fld id="{B47AC635-C3CC-4CCE-80A8-A66702EE2AF1}" type="datetimeFigureOut">
              <a:rPr lang="fr-FR" smtClean="0"/>
              <a:t>25/08/2026</a:t>
            </a:fld>
            <a:endParaRPr lang="fr-FR"/>
          </a:p>
        </p:txBody>
      </p:sp>
      <p:sp>
        <p:nvSpPr>
          <p:cNvPr id="4" name="Espace réservé de l'image des diapositives 3"/>
          <p:cNvSpPr>
            <a:spLocks noGrp="1" noRot="1" noChangeAspect="1"/>
          </p:cNvSpPr>
          <p:nvPr>
            <p:ph type="sldImg" idx="2"/>
          </p:nvPr>
        </p:nvSpPr>
        <p:spPr>
          <a:xfrm>
            <a:off x="409575" y="1235075"/>
            <a:ext cx="5922963" cy="3332163"/>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4212" y="4752747"/>
            <a:ext cx="5393690" cy="3888611"/>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380333"/>
            <a:ext cx="2921582" cy="495506"/>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18971" y="9380333"/>
            <a:ext cx="2921582" cy="495506"/>
          </a:xfrm>
          <a:prstGeom prst="rect">
            <a:avLst/>
          </a:prstGeom>
        </p:spPr>
        <p:txBody>
          <a:bodyPr vert="horz" lIns="91440" tIns="45720" rIns="91440" bIns="45720" rtlCol="0" anchor="b"/>
          <a:lstStyle>
            <a:lvl1pPr algn="r">
              <a:defRPr sz="1200"/>
            </a:lvl1pPr>
          </a:lstStyle>
          <a:p>
            <a:fld id="{B9BB49AB-20A7-4616-9365-6A52332B115E}" type="slidenum">
              <a:rPr lang="fr-FR" smtClean="0"/>
              <a:t>‹N°›</a:t>
            </a:fld>
            <a:endParaRPr lang="fr-FR"/>
          </a:p>
        </p:txBody>
      </p:sp>
    </p:spTree>
    <p:extLst>
      <p:ext uri="{BB962C8B-B14F-4D97-AF65-F5344CB8AC3E}">
        <p14:creationId xmlns:p14="http://schemas.microsoft.com/office/powerpoint/2010/main" val="3645603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Zuerst ist </a:t>
            </a:r>
            <a:r>
              <a:rPr lang="de-DE" sz="1200" kern="1200" dirty="0" err="1">
                <a:solidFill>
                  <a:schemeClr val="tx1"/>
                </a:solidFill>
                <a:effectLst/>
                <a:latin typeface="+mn-lt"/>
                <a:ea typeface="+mn-ea"/>
                <a:cs typeface="+mn-cs"/>
              </a:rPr>
              <a:t>est</a:t>
            </a:r>
            <a:r>
              <a:rPr lang="de-DE" sz="1200" kern="1200" dirty="0">
                <a:solidFill>
                  <a:schemeClr val="tx1"/>
                </a:solidFill>
                <a:effectLst/>
                <a:latin typeface="+mn-lt"/>
                <a:ea typeface="+mn-ea"/>
                <a:cs typeface="+mn-cs"/>
              </a:rPr>
              <a:t> wichtig den Kenntnisstand und die Fragen der Schüler zu entdecken. Hier ein Beispiel falls sie mit Mindmaps vertraut sind:  </a:t>
            </a:r>
            <a:r>
              <a:rPr lang="de-CH" sz="1200" b="1" kern="1200" dirty="0">
                <a:solidFill>
                  <a:schemeClr val="tx1"/>
                </a:solidFill>
                <a:effectLst/>
                <a:latin typeface="+mn-lt"/>
                <a:ea typeface="+mn-ea"/>
                <a:cs typeface="+mn-cs"/>
              </a:rPr>
              <a:t>«</a:t>
            </a:r>
            <a:r>
              <a:rPr lang="de-DE" sz="1200" b="1" kern="1200" dirty="0" err="1">
                <a:solidFill>
                  <a:schemeClr val="tx1"/>
                </a:solidFill>
                <a:effectLst/>
                <a:latin typeface="+mn-lt"/>
                <a:ea typeface="+mn-ea"/>
                <a:cs typeface="+mn-cs"/>
              </a:rPr>
              <a:t>Vous</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faites</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une</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mindmap</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avec</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toutes</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vos</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idées</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Vous</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écrivez</a:t>
            </a:r>
            <a:r>
              <a:rPr lang="de-DE" sz="1200" b="1" kern="1200" dirty="0">
                <a:solidFill>
                  <a:schemeClr val="tx1"/>
                </a:solidFill>
                <a:effectLst/>
                <a:latin typeface="+mn-lt"/>
                <a:ea typeface="+mn-ea"/>
                <a:cs typeface="+mn-cs"/>
              </a:rPr>
              <a:t> </a:t>
            </a:r>
            <a:r>
              <a:rPr lang="de-DE" sz="1200" b="1" kern="1200" dirty="0" err="1">
                <a:solidFill>
                  <a:schemeClr val="tx1"/>
                </a:solidFill>
                <a:effectLst/>
                <a:latin typeface="+mn-lt"/>
                <a:ea typeface="+mn-ea"/>
                <a:cs typeface="+mn-cs"/>
              </a:rPr>
              <a:t>aussi</a:t>
            </a:r>
            <a:r>
              <a:rPr lang="de-DE" sz="1200" b="1" kern="1200" dirty="0">
                <a:solidFill>
                  <a:schemeClr val="tx1"/>
                </a:solidFill>
                <a:effectLst/>
                <a:latin typeface="+mn-lt"/>
                <a:ea typeface="+mn-ea"/>
                <a:cs typeface="+mn-cs"/>
              </a:rPr>
              <a:t> des </a:t>
            </a:r>
            <a:r>
              <a:rPr lang="de-DE" sz="1200" b="1" kern="1200" dirty="0" err="1">
                <a:solidFill>
                  <a:schemeClr val="tx1"/>
                </a:solidFill>
                <a:effectLst/>
                <a:latin typeface="+mn-lt"/>
                <a:ea typeface="+mn-ea"/>
                <a:cs typeface="+mn-cs"/>
              </a:rPr>
              <a:t>questions</a:t>
            </a:r>
            <a:r>
              <a:rPr lang="de-DE" sz="1200" b="1" kern="1200" dirty="0">
                <a:solidFill>
                  <a:schemeClr val="tx1"/>
                </a:solidFill>
                <a:effectLst/>
                <a:latin typeface="+mn-lt"/>
                <a:ea typeface="+mn-ea"/>
                <a:cs typeface="+mn-cs"/>
              </a:rPr>
              <a:t>.</a:t>
            </a:r>
            <a:r>
              <a:rPr lang="de-CH" sz="1200" b="1" kern="1200" dirty="0">
                <a:solidFill>
                  <a:schemeClr val="tx1"/>
                </a:solidFill>
                <a:effectLst/>
                <a:latin typeface="+mn-lt"/>
                <a:ea typeface="+mn-ea"/>
                <a:cs typeface="+mn-cs"/>
              </a:rPr>
              <a:t>» </a:t>
            </a:r>
            <a:r>
              <a:rPr lang="de-DE" sz="1200" kern="1200" dirty="0">
                <a:solidFill>
                  <a:schemeClr val="tx1"/>
                </a:solidFill>
                <a:effectLst/>
                <a:latin typeface="+mn-lt"/>
                <a:ea typeface="+mn-ea"/>
                <a:cs typeface="+mn-cs"/>
              </a:rPr>
              <a:t>Die Schüler schreiben die Wörter, die sie kennen auf Französisch. Sie können auch fragen um ein Wort: </a:t>
            </a:r>
            <a:r>
              <a:rPr lang="de-CH" sz="1200" b="1" kern="1200" dirty="0">
                <a:solidFill>
                  <a:schemeClr val="tx1"/>
                </a:solidFill>
                <a:effectLst/>
                <a:latin typeface="+mn-lt"/>
                <a:ea typeface="+mn-ea"/>
                <a:cs typeface="+mn-cs"/>
              </a:rPr>
              <a:t>« Comment </a:t>
            </a:r>
            <a:r>
              <a:rPr lang="de-CH" sz="1200" b="1" kern="1200" dirty="0" err="1">
                <a:solidFill>
                  <a:schemeClr val="tx1"/>
                </a:solidFill>
                <a:effectLst/>
                <a:latin typeface="+mn-lt"/>
                <a:ea typeface="+mn-ea"/>
                <a:cs typeface="+mn-cs"/>
              </a:rPr>
              <a:t>dit</a:t>
            </a:r>
            <a:r>
              <a:rPr lang="de-CH" sz="1200" b="1" kern="1200" dirty="0">
                <a:solidFill>
                  <a:schemeClr val="tx1"/>
                </a:solidFill>
                <a:effectLst/>
                <a:latin typeface="+mn-lt"/>
                <a:ea typeface="+mn-ea"/>
                <a:cs typeface="+mn-cs"/>
              </a:rPr>
              <a:t>-on …en Français? »</a:t>
            </a:r>
            <a:r>
              <a:rPr lang="de-CH" sz="1200" kern="1200" dirty="0">
                <a:solidFill>
                  <a:schemeClr val="tx1"/>
                </a:solidFill>
                <a:effectLst/>
                <a:latin typeface="+mn-lt"/>
                <a:ea typeface="+mn-ea"/>
                <a:cs typeface="+mn-cs"/>
              </a:rPr>
              <a:t> In diesem Fall, schreibe ich die Wörter einfach an die Tafel.</a:t>
            </a:r>
            <a:endParaRPr lang="fr-FR" sz="1200" kern="1200" dirty="0">
              <a:solidFill>
                <a:schemeClr val="tx1"/>
              </a:solidFill>
              <a:effectLst/>
              <a:latin typeface="+mn-lt"/>
              <a:ea typeface="+mn-ea"/>
              <a:cs typeface="+mn-cs"/>
            </a:endParaRPr>
          </a:p>
          <a:p>
            <a:r>
              <a:rPr lang="de-DE" dirty="0"/>
              <a:t> </a:t>
            </a:r>
            <a:endParaRPr lang="fr-FR" b="0" dirty="0"/>
          </a:p>
        </p:txBody>
      </p:sp>
      <p:sp>
        <p:nvSpPr>
          <p:cNvPr id="4" name="Espace réservé du numéro de diapositive 3"/>
          <p:cNvSpPr>
            <a:spLocks noGrp="1"/>
          </p:cNvSpPr>
          <p:nvPr>
            <p:ph type="sldNum" sz="quarter" idx="5"/>
          </p:nvPr>
        </p:nvSpPr>
        <p:spPr/>
        <p:txBody>
          <a:bodyPr/>
          <a:lstStyle/>
          <a:p>
            <a:fld id="{B9BB49AB-20A7-4616-9365-6A52332B115E}" type="slidenum">
              <a:rPr lang="fr-FR" smtClean="0"/>
              <a:t>1</a:t>
            </a:fld>
            <a:endParaRPr lang="fr-FR"/>
          </a:p>
        </p:txBody>
      </p:sp>
    </p:spTree>
    <p:extLst>
      <p:ext uri="{BB962C8B-B14F-4D97-AF65-F5344CB8AC3E}">
        <p14:creationId xmlns:p14="http://schemas.microsoft.com/office/powerpoint/2010/main" val="12354586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de-DE" dirty="0"/>
              <a:t>Der Lehrer kann auch eine Mindmap mit den Vorkenntnissen aller Schüler erstellen und sie gemeinsam lesen. Jeder Schüler liest eine eigene Idee. In diesem Beispiel habe ich die Vorkenntnisse als Mindmap auf Französisch gestaltet</a:t>
            </a:r>
            <a:r>
              <a:rPr lang="de-DE" b="1" dirty="0"/>
              <a:t>. „</a:t>
            </a:r>
            <a:r>
              <a:rPr lang="de-DE" b="1" dirty="0" err="1"/>
              <a:t>J‘ai</a:t>
            </a:r>
            <a:r>
              <a:rPr lang="de-DE" b="1" dirty="0"/>
              <a:t> </a:t>
            </a:r>
            <a:r>
              <a:rPr lang="de-DE" b="1" dirty="0" err="1"/>
              <a:t>dessiné</a:t>
            </a:r>
            <a:r>
              <a:rPr lang="de-DE" b="1" dirty="0"/>
              <a:t> </a:t>
            </a:r>
            <a:r>
              <a:rPr lang="de-DE" b="1" dirty="0" err="1"/>
              <a:t>une</a:t>
            </a:r>
            <a:r>
              <a:rPr lang="de-DE" b="1" dirty="0"/>
              <a:t> </a:t>
            </a:r>
            <a:r>
              <a:rPr lang="de-DE" b="1" dirty="0" err="1"/>
              <a:t>Minsmap</a:t>
            </a:r>
            <a:r>
              <a:rPr lang="de-DE" b="1" dirty="0"/>
              <a:t> </a:t>
            </a:r>
            <a:r>
              <a:rPr lang="de-DE" b="1" dirty="0" err="1"/>
              <a:t>avec</a:t>
            </a:r>
            <a:r>
              <a:rPr lang="de-DE" b="1" dirty="0"/>
              <a:t> </a:t>
            </a:r>
            <a:r>
              <a:rPr lang="de-DE" b="1" dirty="0" err="1"/>
              <a:t>les</a:t>
            </a:r>
            <a:r>
              <a:rPr lang="de-DE" b="1" dirty="0"/>
              <a:t> </a:t>
            </a:r>
            <a:r>
              <a:rPr lang="de-DE" b="1" dirty="0" err="1"/>
              <a:t>idées</a:t>
            </a:r>
            <a:r>
              <a:rPr lang="de-DE" b="1" dirty="0"/>
              <a:t> de </a:t>
            </a:r>
            <a:r>
              <a:rPr lang="de-DE" b="1" dirty="0" err="1"/>
              <a:t>toute</a:t>
            </a:r>
            <a:r>
              <a:rPr lang="de-DE" b="1" dirty="0"/>
              <a:t> la </a:t>
            </a:r>
            <a:r>
              <a:rPr lang="de-DE" b="1" dirty="0" err="1"/>
              <a:t>classe</a:t>
            </a:r>
            <a:r>
              <a:rPr lang="de-DE" b="1" dirty="0"/>
              <a:t>.“</a:t>
            </a:r>
            <a:endParaRPr lang="fr-FR" b="1" dirty="0"/>
          </a:p>
        </p:txBody>
      </p:sp>
      <p:sp>
        <p:nvSpPr>
          <p:cNvPr id="4" name="Espace réservé du numéro de diapositive 3"/>
          <p:cNvSpPr>
            <a:spLocks noGrp="1"/>
          </p:cNvSpPr>
          <p:nvPr>
            <p:ph type="sldNum" sz="quarter" idx="5"/>
          </p:nvPr>
        </p:nvSpPr>
        <p:spPr/>
        <p:txBody>
          <a:bodyPr/>
          <a:lstStyle/>
          <a:p>
            <a:fld id="{B9BB49AB-20A7-4616-9365-6A52332B115E}" type="slidenum">
              <a:rPr lang="fr-FR" smtClean="0"/>
              <a:t>2</a:t>
            </a:fld>
            <a:endParaRPr lang="fr-FR"/>
          </a:p>
        </p:txBody>
      </p:sp>
    </p:spTree>
    <p:extLst>
      <p:ext uri="{BB962C8B-B14F-4D97-AF65-F5344CB8AC3E}">
        <p14:creationId xmlns:p14="http://schemas.microsoft.com/office/powerpoint/2010/main" val="4042976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CH" sz="1200" kern="1200" dirty="0">
                <a:solidFill>
                  <a:schemeClr val="tx1"/>
                </a:solidFill>
                <a:effectLst/>
                <a:latin typeface="+mn-lt"/>
                <a:ea typeface="+mn-ea"/>
                <a:cs typeface="+mn-cs"/>
              </a:rPr>
              <a:t>Hier habe ich alle Fragen auf Französisch geschrieben. </a:t>
            </a:r>
            <a:r>
              <a:rPr lang="de-CH" sz="1200" b="1" kern="1200" dirty="0">
                <a:solidFill>
                  <a:schemeClr val="tx1"/>
                </a:solidFill>
                <a:effectLst/>
                <a:latin typeface="+mn-lt"/>
                <a:ea typeface="+mn-ea"/>
                <a:cs typeface="+mn-cs"/>
              </a:rPr>
              <a:t>«</a:t>
            </a:r>
            <a:r>
              <a:rPr lang="de-CH" sz="1200" b="1" kern="1200" dirty="0" err="1">
                <a:solidFill>
                  <a:schemeClr val="tx1"/>
                </a:solidFill>
                <a:effectLst/>
                <a:latin typeface="+mn-lt"/>
                <a:ea typeface="+mn-ea"/>
                <a:cs typeface="+mn-cs"/>
              </a:rPr>
              <a:t>J’ai</a:t>
            </a:r>
            <a:r>
              <a:rPr lang="de-CH" sz="1200" b="1" kern="1200" dirty="0">
                <a:solidFill>
                  <a:schemeClr val="tx1"/>
                </a:solidFill>
                <a:effectLst/>
                <a:latin typeface="+mn-lt"/>
                <a:ea typeface="+mn-ea"/>
                <a:cs typeface="+mn-cs"/>
              </a:rPr>
              <a:t> </a:t>
            </a:r>
            <a:r>
              <a:rPr lang="de-CH" sz="1200" b="1" kern="1200" dirty="0" err="1">
                <a:solidFill>
                  <a:schemeClr val="tx1"/>
                </a:solidFill>
                <a:effectLst/>
                <a:latin typeface="+mn-lt"/>
                <a:ea typeface="+mn-ea"/>
                <a:cs typeface="+mn-cs"/>
              </a:rPr>
              <a:t>écrit</a:t>
            </a:r>
            <a:r>
              <a:rPr lang="de-CH" sz="1200" b="1" kern="1200" dirty="0">
                <a:solidFill>
                  <a:schemeClr val="tx1"/>
                </a:solidFill>
                <a:effectLst/>
                <a:latin typeface="+mn-lt"/>
                <a:ea typeface="+mn-ea"/>
                <a:cs typeface="+mn-cs"/>
              </a:rPr>
              <a:t> </a:t>
            </a:r>
            <a:r>
              <a:rPr lang="de-CH" sz="1200" b="1" kern="1200" dirty="0" err="1">
                <a:solidFill>
                  <a:schemeClr val="tx1"/>
                </a:solidFill>
                <a:effectLst/>
                <a:latin typeface="+mn-lt"/>
                <a:ea typeface="+mn-ea"/>
                <a:cs typeface="+mn-cs"/>
              </a:rPr>
              <a:t>toutes</a:t>
            </a:r>
            <a:r>
              <a:rPr lang="de-CH" sz="1200" b="1" kern="1200" dirty="0">
                <a:solidFill>
                  <a:schemeClr val="tx1"/>
                </a:solidFill>
                <a:effectLst/>
                <a:latin typeface="+mn-lt"/>
                <a:ea typeface="+mn-ea"/>
                <a:cs typeface="+mn-cs"/>
              </a:rPr>
              <a:t> </a:t>
            </a:r>
            <a:r>
              <a:rPr lang="de-CH" sz="1200" b="1" kern="1200" dirty="0" err="1">
                <a:solidFill>
                  <a:schemeClr val="tx1"/>
                </a:solidFill>
                <a:effectLst/>
                <a:latin typeface="+mn-lt"/>
                <a:ea typeface="+mn-ea"/>
                <a:cs typeface="+mn-cs"/>
              </a:rPr>
              <a:t>vos</a:t>
            </a:r>
            <a:r>
              <a:rPr lang="de-CH" sz="1200" b="1" kern="1200" dirty="0">
                <a:solidFill>
                  <a:schemeClr val="tx1"/>
                </a:solidFill>
                <a:effectLst/>
                <a:latin typeface="+mn-lt"/>
                <a:ea typeface="+mn-ea"/>
                <a:cs typeface="+mn-cs"/>
              </a:rPr>
              <a:t> </a:t>
            </a:r>
            <a:r>
              <a:rPr lang="de-CH" sz="1200" b="1" kern="1200" dirty="0" err="1">
                <a:solidFill>
                  <a:schemeClr val="tx1"/>
                </a:solidFill>
                <a:effectLst/>
                <a:latin typeface="+mn-lt"/>
                <a:ea typeface="+mn-ea"/>
                <a:cs typeface="+mn-cs"/>
              </a:rPr>
              <a:t>questions</a:t>
            </a:r>
            <a:r>
              <a:rPr lang="de-CH" sz="1200" b="1" kern="1200" dirty="0">
                <a:solidFill>
                  <a:schemeClr val="tx1"/>
                </a:solidFill>
                <a:effectLst/>
                <a:latin typeface="+mn-lt"/>
                <a:ea typeface="+mn-ea"/>
                <a:cs typeface="+mn-cs"/>
              </a:rPr>
              <a:t>. Nous </a:t>
            </a:r>
            <a:r>
              <a:rPr lang="de-CH" sz="1200" b="1" kern="1200" dirty="0" err="1">
                <a:solidFill>
                  <a:schemeClr val="tx1"/>
                </a:solidFill>
                <a:effectLst/>
                <a:latin typeface="+mn-lt"/>
                <a:ea typeface="+mn-ea"/>
                <a:cs typeface="+mn-cs"/>
              </a:rPr>
              <a:t>les</a:t>
            </a:r>
            <a:r>
              <a:rPr lang="de-CH" sz="1200" b="1" kern="1200" dirty="0">
                <a:solidFill>
                  <a:schemeClr val="tx1"/>
                </a:solidFill>
                <a:effectLst/>
                <a:latin typeface="+mn-lt"/>
                <a:ea typeface="+mn-ea"/>
                <a:cs typeface="+mn-cs"/>
              </a:rPr>
              <a:t> </a:t>
            </a:r>
            <a:r>
              <a:rPr lang="de-CH" sz="1200" b="1" kern="1200" dirty="0" err="1">
                <a:solidFill>
                  <a:schemeClr val="tx1"/>
                </a:solidFill>
                <a:effectLst/>
                <a:latin typeface="+mn-lt"/>
                <a:ea typeface="+mn-ea"/>
                <a:cs typeface="+mn-cs"/>
              </a:rPr>
              <a:t>lisons</a:t>
            </a:r>
            <a:r>
              <a:rPr lang="de-CH" sz="1200" b="1" kern="1200" dirty="0">
                <a:solidFill>
                  <a:schemeClr val="tx1"/>
                </a:solidFill>
                <a:effectLst/>
                <a:latin typeface="+mn-lt"/>
                <a:ea typeface="+mn-ea"/>
                <a:cs typeface="+mn-cs"/>
              </a:rPr>
              <a:t>.»</a:t>
            </a:r>
            <a:endParaRPr lang="fr-FR" sz="1200" b="1" kern="1200" dirty="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fld id="{B9BB49AB-20A7-4616-9365-6A52332B115E}" type="slidenum">
              <a:rPr lang="fr-FR" smtClean="0"/>
              <a:t>3</a:t>
            </a:fld>
            <a:endParaRPr lang="fr-FR"/>
          </a:p>
        </p:txBody>
      </p:sp>
    </p:spTree>
    <p:extLst>
      <p:ext uri="{BB962C8B-B14F-4D97-AF65-F5344CB8AC3E}">
        <p14:creationId xmlns:p14="http://schemas.microsoft.com/office/powerpoint/2010/main" val="7604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Die </a:t>
            </a:r>
            <a:r>
              <a:rPr lang="fr-FR" dirty="0" err="1"/>
              <a:t>Schüler</a:t>
            </a:r>
            <a:r>
              <a:rPr lang="fr-FR" dirty="0"/>
              <a:t> </a:t>
            </a:r>
            <a:r>
              <a:rPr lang="fr-FR" dirty="0" err="1"/>
              <a:t>lesen</a:t>
            </a:r>
            <a:r>
              <a:rPr lang="fr-FR" dirty="0"/>
              <a:t> den </a:t>
            </a:r>
            <a:r>
              <a:rPr lang="fr-FR" dirty="0" err="1"/>
              <a:t>Inhalt</a:t>
            </a:r>
            <a:r>
              <a:rPr lang="fr-FR" dirty="0"/>
              <a:t>. </a:t>
            </a:r>
            <a:r>
              <a:rPr lang="fr-FR" dirty="0" err="1"/>
              <a:t>Wenn</a:t>
            </a:r>
            <a:r>
              <a:rPr lang="fr-FR" dirty="0"/>
              <a:t> </a:t>
            </a:r>
            <a:r>
              <a:rPr lang="fr-FR" dirty="0" err="1"/>
              <a:t>ein</a:t>
            </a:r>
            <a:r>
              <a:rPr lang="fr-FR" dirty="0"/>
              <a:t> </a:t>
            </a:r>
            <a:r>
              <a:rPr lang="fr-FR" dirty="0" err="1"/>
              <a:t>Wort</a:t>
            </a:r>
            <a:r>
              <a:rPr lang="fr-FR" dirty="0"/>
              <a:t> </a:t>
            </a:r>
            <a:r>
              <a:rPr lang="fr-FR" dirty="0" err="1"/>
              <a:t>nicht</a:t>
            </a:r>
            <a:r>
              <a:rPr lang="fr-FR" dirty="0"/>
              <a:t> </a:t>
            </a:r>
            <a:r>
              <a:rPr lang="fr-FR" dirty="0" err="1"/>
              <a:t>verstanden</a:t>
            </a:r>
            <a:r>
              <a:rPr lang="fr-FR" dirty="0"/>
              <a:t> </a:t>
            </a:r>
            <a:r>
              <a:rPr lang="fr-FR" dirty="0" err="1"/>
              <a:t>ist</a:t>
            </a:r>
            <a:r>
              <a:rPr lang="fr-FR" dirty="0"/>
              <a:t>, </a:t>
            </a:r>
            <a:r>
              <a:rPr lang="fr-FR" dirty="0" err="1"/>
              <a:t>fragen</a:t>
            </a:r>
            <a:r>
              <a:rPr lang="fr-FR" dirty="0"/>
              <a:t> </a:t>
            </a:r>
            <a:r>
              <a:rPr lang="fr-FR" dirty="0" err="1"/>
              <a:t>sie</a:t>
            </a:r>
            <a:r>
              <a:rPr lang="fr-FR" dirty="0"/>
              <a:t>: </a:t>
            </a:r>
            <a:r>
              <a:rPr lang="fr-FR" b="1" dirty="0"/>
              <a:t>« Comment dit-on …en Allemand? »</a:t>
            </a:r>
          </a:p>
        </p:txBody>
      </p:sp>
      <p:sp>
        <p:nvSpPr>
          <p:cNvPr id="4" name="Espace réservé du numéro de diapositive 3"/>
          <p:cNvSpPr>
            <a:spLocks noGrp="1"/>
          </p:cNvSpPr>
          <p:nvPr>
            <p:ph type="sldNum" sz="quarter" idx="5"/>
          </p:nvPr>
        </p:nvSpPr>
        <p:spPr/>
        <p:txBody>
          <a:bodyPr/>
          <a:lstStyle/>
          <a:p>
            <a:fld id="{B9BB49AB-20A7-4616-9365-6A52332B115E}" type="slidenum">
              <a:rPr lang="fr-FR" smtClean="0"/>
              <a:t>4</a:t>
            </a:fld>
            <a:endParaRPr lang="fr-FR"/>
          </a:p>
        </p:txBody>
      </p:sp>
    </p:spTree>
    <p:extLst>
      <p:ext uri="{BB962C8B-B14F-4D97-AF65-F5344CB8AC3E}">
        <p14:creationId xmlns:p14="http://schemas.microsoft.com/office/powerpoint/2010/main" val="2876852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de-DE" dirty="0"/>
              <a:t>Das heliozentrische Modell des Sonnensystems ist tatsächlich falsch. Dieses Video stellt die Bewegungen realistischer dar. Achtung, in dem Video spricht man von einer falsche Geschwindigkeit: 70‘000 km pro Stunde: </a:t>
            </a:r>
            <a:endParaRPr lang="fr-FR" dirty="0"/>
          </a:p>
        </p:txBody>
      </p:sp>
      <p:sp>
        <p:nvSpPr>
          <p:cNvPr id="4" name="Espace réservé du numéro de diapositive 3"/>
          <p:cNvSpPr>
            <a:spLocks noGrp="1"/>
          </p:cNvSpPr>
          <p:nvPr>
            <p:ph type="sldNum" sz="quarter" idx="5"/>
          </p:nvPr>
        </p:nvSpPr>
        <p:spPr/>
        <p:txBody>
          <a:bodyPr/>
          <a:lstStyle/>
          <a:p>
            <a:fld id="{B9BB49AB-20A7-4616-9365-6A52332B115E}" type="slidenum">
              <a:rPr lang="fr-FR" smtClean="0"/>
              <a:t>5</a:t>
            </a:fld>
            <a:endParaRPr lang="fr-FR"/>
          </a:p>
        </p:txBody>
      </p:sp>
    </p:spTree>
    <p:extLst>
      <p:ext uri="{BB962C8B-B14F-4D97-AF65-F5344CB8AC3E}">
        <p14:creationId xmlns:p14="http://schemas.microsoft.com/office/powerpoint/2010/main" val="3996008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2BE331B6-F179-4596-BB8E-BEDF54EB73BA}" type="datetime1">
              <a:rPr lang="fr-FR" smtClean="0"/>
              <a:t>25/08/2026</a:t>
            </a:fld>
            <a:endParaRPr lang="fr-FR"/>
          </a:p>
        </p:txBody>
      </p:sp>
      <p:sp>
        <p:nvSpPr>
          <p:cNvPr id="5" name="Footer Placeholder 4"/>
          <p:cNvSpPr>
            <a:spLocks noGrp="1"/>
          </p:cNvSpPr>
          <p:nvPr>
            <p:ph type="ftr" sz="quarter" idx="11"/>
          </p:nvPr>
        </p:nvSpPr>
        <p:spPr/>
        <p:txBody>
          <a:bodyPr/>
          <a:lstStyle/>
          <a:p>
            <a:r>
              <a:rPr lang="fr-FR"/>
              <a:t>Marie-Antoinette Agbessi:  sources esa, nasa, futura, Youtube, Lamap, Cdp</a:t>
            </a:r>
          </a:p>
        </p:txBody>
      </p:sp>
      <p:sp>
        <p:nvSpPr>
          <p:cNvPr id="6" name="Slide Number Placeholder 5"/>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2593490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3207A188-D313-4DC3-84AA-C8290AFEC59A}" type="datetime1">
              <a:rPr lang="fr-FR" smtClean="0"/>
              <a:t>25/08/2026</a:t>
            </a:fld>
            <a:endParaRPr lang="fr-FR"/>
          </a:p>
        </p:txBody>
      </p:sp>
      <p:sp>
        <p:nvSpPr>
          <p:cNvPr id="5" name="Footer Placeholder 4"/>
          <p:cNvSpPr>
            <a:spLocks noGrp="1"/>
          </p:cNvSpPr>
          <p:nvPr>
            <p:ph type="ftr" sz="quarter" idx="11"/>
          </p:nvPr>
        </p:nvSpPr>
        <p:spPr/>
        <p:txBody>
          <a:bodyPr/>
          <a:lstStyle/>
          <a:p>
            <a:r>
              <a:rPr lang="fr-FR"/>
              <a:t>Marie-Antoinette Agbessi:  sources esa, nasa, futura, Youtube, Lamap, Cdp</a:t>
            </a:r>
          </a:p>
        </p:txBody>
      </p:sp>
      <p:sp>
        <p:nvSpPr>
          <p:cNvPr id="6" name="Slide Number Placeholder 5"/>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1904879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E4E0FA54-ECD5-4835-8012-F5F11FD2A212}" type="datetime1">
              <a:rPr lang="fr-FR" smtClean="0"/>
              <a:t>25/08/2026</a:t>
            </a:fld>
            <a:endParaRPr lang="fr-FR"/>
          </a:p>
        </p:txBody>
      </p:sp>
      <p:sp>
        <p:nvSpPr>
          <p:cNvPr id="5" name="Footer Placeholder 4"/>
          <p:cNvSpPr>
            <a:spLocks noGrp="1"/>
          </p:cNvSpPr>
          <p:nvPr>
            <p:ph type="ftr" sz="quarter" idx="11"/>
          </p:nvPr>
        </p:nvSpPr>
        <p:spPr/>
        <p:txBody>
          <a:bodyPr/>
          <a:lstStyle/>
          <a:p>
            <a:r>
              <a:rPr lang="fr-FR"/>
              <a:t>Marie-Antoinette Agbessi:  sources esa, nasa, futura, Youtube, Lamap, Cdp</a:t>
            </a:r>
          </a:p>
        </p:txBody>
      </p:sp>
      <p:sp>
        <p:nvSpPr>
          <p:cNvPr id="6" name="Slide Number Placeholder 5"/>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192455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2D335777-149E-4880-B124-51D3BA148553}" type="datetime1">
              <a:rPr lang="fr-FR" smtClean="0"/>
              <a:t>25/08/2026</a:t>
            </a:fld>
            <a:endParaRPr lang="fr-FR"/>
          </a:p>
        </p:txBody>
      </p:sp>
      <p:sp>
        <p:nvSpPr>
          <p:cNvPr id="6" name="Footer Placeholder 5"/>
          <p:cNvSpPr>
            <a:spLocks noGrp="1"/>
          </p:cNvSpPr>
          <p:nvPr>
            <p:ph type="ftr" sz="quarter" idx="11"/>
          </p:nvPr>
        </p:nvSpPr>
        <p:spPr/>
        <p:txBody>
          <a:bodyPr/>
          <a:lstStyle/>
          <a:p>
            <a:r>
              <a:rPr lang="fr-FR"/>
              <a:t>Marie-Antoinette Agbessi:  sources esa, nasa, futura, Youtube, Lamap, Cdp</a:t>
            </a:r>
          </a:p>
        </p:txBody>
      </p:sp>
      <p:sp>
        <p:nvSpPr>
          <p:cNvPr id="7" name="Slide Number Placeholder 6"/>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687309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72A79F97-EFA9-47AE-8DFA-DEFE6C52A96F}" type="datetime1">
              <a:rPr lang="fr-FR" smtClean="0"/>
              <a:t>25/08/2026</a:t>
            </a:fld>
            <a:endParaRPr lang="fr-FR"/>
          </a:p>
        </p:txBody>
      </p:sp>
      <p:sp>
        <p:nvSpPr>
          <p:cNvPr id="8" name="Footer Placeholder 7"/>
          <p:cNvSpPr>
            <a:spLocks noGrp="1"/>
          </p:cNvSpPr>
          <p:nvPr>
            <p:ph type="ftr" sz="quarter" idx="11"/>
          </p:nvPr>
        </p:nvSpPr>
        <p:spPr/>
        <p:txBody>
          <a:bodyPr/>
          <a:lstStyle/>
          <a:p>
            <a:r>
              <a:rPr lang="fr-FR"/>
              <a:t>Marie-Antoinette Agbessi:  sources esa, nasa, futura, Youtube, Lamap, Cdp</a:t>
            </a:r>
          </a:p>
        </p:txBody>
      </p:sp>
      <p:sp>
        <p:nvSpPr>
          <p:cNvPr id="9" name="Slide Number Placeholder 8"/>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4284553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E1559FDC-BDFD-4634-A574-0CD53512665D}" type="datetime1">
              <a:rPr lang="fr-FR" smtClean="0"/>
              <a:t>25/08/2026</a:t>
            </a:fld>
            <a:endParaRPr lang="fr-FR"/>
          </a:p>
        </p:txBody>
      </p:sp>
      <p:sp>
        <p:nvSpPr>
          <p:cNvPr id="4" name="Footer Placeholder 3"/>
          <p:cNvSpPr>
            <a:spLocks noGrp="1"/>
          </p:cNvSpPr>
          <p:nvPr>
            <p:ph type="ftr" sz="quarter" idx="11"/>
          </p:nvPr>
        </p:nvSpPr>
        <p:spPr/>
        <p:txBody>
          <a:bodyPr/>
          <a:lstStyle/>
          <a:p>
            <a:r>
              <a:rPr lang="fr-FR"/>
              <a:t>Marie-Antoinette Agbessi:  sources esa, nasa, futura, Youtube, Lamap, Cdp</a:t>
            </a:r>
          </a:p>
        </p:txBody>
      </p:sp>
      <p:sp>
        <p:nvSpPr>
          <p:cNvPr id="5" name="Slide Number Placeholder 4"/>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3006458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5EB21B-8FE3-48B7-9886-558C2FBC864E}" type="datetime1">
              <a:rPr lang="fr-FR" smtClean="0"/>
              <a:t>25/08/2026</a:t>
            </a:fld>
            <a:endParaRPr lang="fr-FR"/>
          </a:p>
        </p:txBody>
      </p:sp>
      <p:sp>
        <p:nvSpPr>
          <p:cNvPr id="3" name="Footer Placeholder 2"/>
          <p:cNvSpPr>
            <a:spLocks noGrp="1"/>
          </p:cNvSpPr>
          <p:nvPr>
            <p:ph type="ftr" sz="quarter" idx="11"/>
          </p:nvPr>
        </p:nvSpPr>
        <p:spPr/>
        <p:txBody>
          <a:bodyPr/>
          <a:lstStyle/>
          <a:p>
            <a:r>
              <a:rPr lang="fr-FR"/>
              <a:t>Marie-Antoinette Agbessi:  sources esa, nasa, futura, Youtube, Lamap, Cdp</a:t>
            </a:r>
          </a:p>
        </p:txBody>
      </p:sp>
      <p:sp>
        <p:nvSpPr>
          <p:cNvPr id="4" name="Slide Number Placeholder 3"/>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50841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D49D4192-7462-4BFA-BDEF-9FA5A8442154}" type="datetime1">
              <a:rPr lang="fr-FR" smtClean="0"/>
              <a:t>25/08/2026</a:t>
            </a:fld>
            <a:endParaRPr lang="fr-FR"/>
          </a:p>
        </p:txBody>
      </p:sp>
      <p:sp>
        <p:nvSpPr>
          <p:cNvPr id="6" name="Footer Placeholder 5"/>
          <p:cNvSpPr>
            <a:spLocks noGrp="1"/>
          </p:cNvSpPr>
          <p:nvPr>
            <p:ph type="ftr" sz="quarter" idx="11"/>
          </p:nvPr>
        </p:nvSpPr>
        <p:spPr/>
        <p:txBody>
          <a:bodyPr/>
          <a:lstStyle/>
          <a:p>
            <a:r>
              <a:rPr lang="fr-FR"/>
              <a:t>Marie-Antoinette Agbessi:  sources esa, nasa, futura, Youtube, Lamap, Cdp</a:t>
            </a:r>
          </a:p>
        </p:txBody>
      </p:sp>
      <p:sp>
        <p:nvSpPr>
          <p:cNvPr id="7" name="Slide Number Placeholder 6"/>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1235839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51D108D2-9AEC-44B2-9369-23CE09A4C0CD}" type="datetime1">
              <a:rPr lang="fr-FR" smtClean="0"/>
              <a:t>25/08/2026</a:t>
            </a:fld>
            <a:endParaRPr lang="fr-FR"/>
          </a:p>
        </p:txBody>
      </p:sp>
      <p:sp>
        <p:nvSpPr>
          <p:cNvPr id="6" name="Footer Placeholder 5"/>
          <p:cNvSpPr>
            <a:spLocks noGrp="1"/>
          </p:cNvSpPr>
          <p:nvPr>
            <p:ph type="ftr" sz="quarter" idx="11"/>
          </p:nvPr>
        </p:nvSpPr>
        <p:spPr/>
        <p:txBody>
          <a:bodyPr/>
          <a:lstStyle/>
          <a:p>
            <a:r>
              <a:rPr lang="fr-FR"/>
              <a:t>Marie-Antoinette Agbessi:  sources esa, nasa, futura, Youtube, Lamap, Cdp</a:t>
            </a:r>
          </a:p>
        </p:txBody>
      </p:sp>
      <p:sp>
        <p:nvSpPr>
          <p:cNvPr id="7" name="Slide Number Placeholder 6"/>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2495514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3E87E3C-FB61-4494-AF6F-E144066FAB34}" type="datetime1">
              <a:rPr lang="fr-FR" smtClean="0"/>
              <a:t>25/08/2026</a:t>
            </a:fld>
            <a:endParaRPr lang="fr-FR"/>
          </a:p>
        </p:txBody>
      </p:sp>
      <p:sp>
        <p:nvSpPr>
          <p:cNvPr id="5" name="Footer Placeholder 4"/>
          <p:cNvSpPr>
            <a:spLocks noGrp="1"/>
          </p:cNvSpPr>
          <p:nvPr>
            <p:ph type="ftr" sz="quarter" idx="11"/>
          </p:nvPr>
        </p:nvSpPr>
        <p:spPr/>
        <p:txBody>
          <a:bodyPr/>
          <a:lstStyle/>
          <a:p>
            <a:r>
              <a:rPr lang="fr-FR"/>
              <a:t>Marie-Antoinette Agbessi:  sources esa, nasa, futura, Youtube, Lamap, Cdp</a:t>
            </a:r>
          </a:p>
        </p:txBody>
      </p:sp>
      <p:sp>
        <p:nvSpPr>
          <p:cNvPr id="6" name="Slide Number Placeholder 5"/>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2215008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252B46DB-FAB5-457B-9230-4BAFE30F7176}" type="datetime1">
              <a:rPr lang="fr-FR" smtClean="0"/>
              <a:t>25/08/2026</a:t>
            </a:fld>
            <a:endParaRPr lang="fr-FR"/>
          </a:p>
        </p:txBody>
      </p:sp>
      <p:sp>
        <p:nvSpPr>
          <p:cNvPr id="5" name="Footer Placeholder 4"/>
          <p:cNvSpPr>
            <a:spLocks noGrp="1"/>
          </p:cNvSpPr>
          <p:nvPr>
            <p:ph type="ftr" sz="quarter" idx="11"/>
          </p:nvPr>
        </p:nvSpPr>
        <p:spPr/>
        <p:txBody>
          <a:bodyPr/>
          <a:lstStyle/>
          <a:p>
            <a:r>
              <a:rPr lang="fr-FR"/>
              <a:t>Marie-Antoinette Agbessi:  sources esa, nasa, futura, Youtube, Lamap, Cdp</a:t>
            </a:r>
          </a:p>
        </p:txBody>
      </p:sp>
      <p:sp>
        <p:nvSpPr>
          <p:cNvPr id="6" name="Slide Number Placeholder 5"/>
          <p:cNvSpPr>
            <a:spLocks noGrp="1"/>
          </p:cNvSpPr>
          <p:nvPr>
            <p:ph type="sldNum" sz="quarter" idx="12"/>
          </p:nvPr>
        </p:nvSpPr>
        <p:spPr/>
        <p:txBody>
          <a:bodyPr/>
          <a:lstStyle/>
          <a:p>
            <a:fld id="{171D0D93-675A-4ADA-B8D6-DBD2FA6C5C07}" type="slidenum">
              <a:rPr lang="fr-FR" smtClean="0"/>
              <a:t>‹N°›</a:t>
            </a:fld>
            <a:endParaRPr lang="fr-FR"/>
          </a:p>
        </p:txBody>
      </p:sp>
    </p:spTree>
    <p:extLst>
      <p:ext uri="{BB962C8B-B14F-4D97-AF65-F5344CB8AC3E}">
        <p14:creationId xmlns:p14="http://schemas.microsoft.com/office/powerpoint/2010/main" val="4031721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D8EF0E-894F-4651-B523-99AED8B0501E}" type="datetime1">
              <a:rPr lang="fr-FR" smtClean="0"/>
              <a:t>25/08/2026</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Marie-Antoinette Agbessi:  sources esa, nasa, futura, Youtube, Lamap, Cdp</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1D0D93-675A-4ADA-B8D6-DBD2FA6C5C07}" type="slidenum">
              <a:rPr lang="fr-FR" smtClean="0"/>
              <a:t>‹N°›</a:t>
            </a:fld>
            <a:endParaRPr lang="fr-FR"/>
          </a:p>
        </p:txBody>
      </p:sp>
    </p:spTree>
    <p:extLst>
      <p:ext uri="{BB962C8B-B14F-4D97-AF65-F5344CB8AC3E}">
        <p14:creationId xmlns:p14="http://schemas.microsoft.com/office/powerpoint/2010/main" val="260929205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r3Laa_38Dq8"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dessin, texte, Dessin d’enfant, illustration&#10;&#10;Description générée automatiquement">
            <a:extLst>
              <a:ext uri="{FF2B5EF4-FFF2-40B4-BE49-F238E27FC236}">
                <a16:creationId xmlns:a16="http://schemas.microsoft.com/office/drawing/2014/main" id="{BE0C1D02-676B-35D8-EF82-91179FD75BD3}"/>
              </a:ext>
            </a:extLst>
          </p:cNvPr>
          <p:cNvPicPr>
            <a:picLocks noChangeAspect="1"/>
          </p:cNvPicPr>
          <p:nvPr/>
        </p:nvPicPr>
        <p:blipFill>
          <a:blip r:embed="rId3">
            <a:extLst>
              <a:ext uri="{28A0092B-C50C-407E-A947-70E740481C1C}">
                <a14:useLocalDpi xmlns:a14="http://schemas.microsoft.com/office/drawing/2010/main" val="0"/>
              </a:ext>
            </a:extLst>
          </a:blip>
          <a:srcRect t="5214" b="17481"/>
          <a:stretch/>
        </p:blipFill>
        <p:spPr>
          <a:xfrm>
            <a:off x="20" y="1282"/>
            <a:ext cx="12191980" cy="6856718"/>
          </a:xfrm>
          <a:prstGeom prst="rect">
            <a:avLst/>
          </a:prstGeom>
        </p:spPr>
      </p:pic>
      <p:sp>
        <p:nvSpPr>
          <p:cNvPr id="4" name="Espace réservé du pied de page 3">
            <a:extLst>
              <a:ext uri="{FF2B5EF4-FFF2-40B4-BE49-F238E27FC236}">
                <a16:creationId xmlns:a16="http://schemas.microsoft.com/office/drawing/2014/main" id="{014F67EF-D8B4-5257-6105-54417F9B134C}"/>
              </a:ext>
            </a:extLst>
          </p:cNvPr>
          <p:cNvSpPr>
            <a:spLocks noGrp="1"/>
          </p:cNvSpPr>
          <p:nvPr>
            <p:ph type="ftr" sz="quarter" idx="11"/>
          </p:nvPr>
        </p:nvSpPr>
        <p:spPr>
          <a:xfrm>
            <a:off x="-686783" y="6562828"/>
            <a:ext cx="4114800" cy="365125"/>
          </a:xfrm>
        </p:spPr>
        <p:txBody>
          <a:bodyPr/>
          <a:lstStyle/>
          <a:p>
            <a:r>
              <a:rPr lang="fr-FR" dirty="0"/>
              <a:t>Marie-Antoinette AGBESSI-OBERDORF</a:t>
            </a:r>
          </a:p>
        </p:txBody>
      </p:sp>
    </p:spTree>
    <p:extLst>
      <p:ext uri="{BB962C8B-B14F-4D97-AF65-F5344CB8AC3E}">
        <p14:creationId xmlns:p14="http://schemas.microsoft.com/office/powerpoint/2010/main" val="11564659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ZoneTexte 1"/>
          <p:cNvSpPr txBox="1"/>
          <p:nvPr/>
        </p:nvSpPr>
        <p:spPr>
          <a:xfrm>
            <a:off x="2024743" y="796835"/>
            <a:ext cx="7447295" cy="5909310"/>
          </a:xfrm>
          <a:prstGeom prst="rect">
            <a:avLst/>
          </a:prstGeom>
          <a:noFill/>
        </p:spPr>
        <p:txBody>
          <a:bodyPr wrap="none" rtlCol="0">
            <a:spAutoFit/>
          </a:bodyPr>
          <a:lstStyle/>
          <a:p>
            <a:r>
              <a:rPr lang="fr-FR" b="1" dirty="0">
                <a:solidFill>
                  <a:srgbClr val="00B050"/>
                </a:solidFill>
              </a:rPr>
              <a:t>Combien de planètes tournent autour du soleil? Comment s’appellent-elles?</a:t>
            </a:r>
          </a:p>
          <a:p>
            <a:r>
              <a:rPr lang="fr-FR" b="1" dirty="0">
                <a:solidFill>
                  <a:srgbClr val="0000FF"/>
                </a:solidFill>
              </a:rPr>
              <a:t>Quelle est la planète la plus petite? La plus grande?</a:t>
            </a:r>
          </a:p>
          <a:p>
            <a:r>
              <a:rPr lang="fr-FR" b="1" dirty="0">
                <a:solidFill>
                  <a:srgbClr val="FF0000"/>
                </a:solidFill>
              </a:rPr>
              <a:t>De quoi sont faites les étoiles?</a:t>
            </a:r>
          </a:p>
          <a:p>
            <a:r>
              <a:rPr lang="fr-FR" b="1" dirty="0">
                <a:solidFill>
                  <a:srgbClr val="0000FF"/>
                </a:solidFill>
              </a:rPr>
              <a:t>Comment est né le soleil?</a:t>
            </a:r>
          </a:p>
          <a:p>
            <a:r>
              <a:rPr lang="fr-FR" b="1" dirty="0">
                <a:solidFill>
                  <a:srgbClr val="FF0000"/>
                </a:solidFill>
              </a:rPr>
              <a:t>Pourquoi les planètes sont-elles de différentes couleurs? (</a:t>
            </a:r>
            <a:r>
              <a:rPr lang="fr-FR" b="1" dirty="0" err="1">
                <a:solidFill>
                  <a:srgbClr val="FF0000"/>
                </a:solidFill>
              </a:rPr>
              <a:t>Chiara</a:t>
            </a:r>
            <a:r>
              <a:rPr lang="fr-FR" b="1" dirty="0">
                <a:solidFill>
                  <a:srgbClr val="FF0000"/>
                </a:solidFill>
              </a:rPr>
              <a:t>)</a:t>
            </a:r>
          </a:p>
          <a:p>
            <a:r>
              <a:rPr lang="fr-FR" b="1" dirty="0">
                <a:solidFill>
                  <a:srgbClr val="FF0000"/>
                </a:solidFill>
              </a:rPr>
              <a:t>Quelle est la surface de la Terre?</a:t>
            </a:r>
          </a:p>
          <a:p>
            <a:r>
              <a:rPr lang="fr-FR" b="1" dirty="0">
                <a:solidFill>
                  <a:srgbClr val="FF0000"/>
                </a:solidFill>
              </a:rPr>
              <a:t>Comment est né le système solaire avec les planètes?</a:t>
            </a:r>
          </a:p>
          <a:p>
            <a:r>
              <a:rPr lang="fr-FR" b="1" dirty="0">
                <a:solidFill>
                  <a:srgbClr val="0000FF"/>
                </a:solidFill>
              </a:rPr>
              <a:t>Pourquoi le Terre est-elle ronde?</a:t>
            </a:r>
          </a:p>
          <a:p>
            <a:r>
              <a:rPr lang="fr-FR" b="1" dirty="0">
                <a:solidFill>
                  <a:srgbClr val="FF0000"/>
                </a:solidFill>
              </a:rPr>
              <a:t>Quelle est la grandeur du soleil?</a:t>
            </a:r>
          </a:p>
          <a:p>
            <a:r>
              <a:rPr lang="fr-FR" b="1" dirty="0">
                <a:solidFill>
                  <a:srgbClr val="00B050"/>
                </a:solidFill>
              </a:rPr>
              <a:t>Quelle est la température du soleil?</a:t>
            </a:r>
          </a:p>
          <a:p>
            <a:r>
              <a:rPr lang="fr-FR" b="1" dirty="0">
                <a:solidFill>
                  <a:srgbClr val="FF0000"/>
                </a:solidFill>
              </a:rPr>
              <a:t>A quelle distance le soleil est-il de la Terre?</a:t>
            </a:r>
          </a:p>
          <a:p>
            <a:r>
              <a:rPr lang="fr-FR" b="1" dirty="0">
                <a:solidFill>
                  <a:srgbClr val="FF0000"/>
                </a:solidFill>
              </a:rPr>
              <a:t>Quelle est la distance entre la Terre et la lune?</a:t>
            </a:r>
          </a:p>
          <a:p>
            <a:r>
              <a:rPr lang="fr-FR" b="1" dirty="0">
                <a:solidFill>
                  <a:srgbClr val="0000FF"/>
                </a:solidFill>
              </a:rPr>
              <a:t>Pourquoi l’homme ne va-t-il pas plus loin que la lune?</a:t>
            </a:r>
          </a:p>
          <a:p>
            <a:r>
              <a:rPr lang="fr-FR" b="1" dirty="0">
                <a:solidFill>
                  <a:srgbClr val="0000FF"/>
                </a:solidFill>
              </a:rPr>
              <a:t>A quoi sert la lune? </a:t>
            </a:r>
          </a:p>
          <a:p>
            <a:r>
              <a:rPr lang="fr-FR" b="1" dirty="0">
                <a:solidFill>
                  <a:srgbClr val="FF0000"/>
                </a:solidFill>
              </a:rPr>
              <a:t>Quand est-ce que l’homme a atterri la première fois sur la lune?</a:t>
            </a:r>
          </a:p>
          <a:p>
            <a:r>
              <a:rPr lang="fr-FR" b="1" dirty="0">
                <a:solidFill>
                  <a:srgbClr val="00B050"/>
                </a:solidFill>
              </a:rPr>
              <a:t>Qu’est-ce qu’un trou noir?</a:t>
            </a:r>
          </a:p>
          <a:p>
            <a:r>
              <a:rPr lang="fr-FR" b="1" dirty="0">
                <a:solidFill>
                  <a:srgbClr val="0000FF"/>
                </a:solidFill>
              </a:rPr>
              <a:t>Où conduit un trou noir?</a:t>
            </a:r>
          </a:p>
          <a:p>
            <a:r>
              <a:rPr lang="fr-FR" b="1" dirty="0">
                <a:solidFill>
                  <a:srgbClr val="FF0000"/>
                </a:solidFill>
              </a:rPr>
              <a:t>Combien y a-t-il de galaxies dans l’univers?</a:t>
            </a:r>
          </a:p>
          <a:p>
            <a:r>
              <a:rPr lang="fr-FR" b="1" dirty="0">
                <a:solidFill>
                  <a:srgbClr val="00B050"/>
                </a:solidFill>
              </a:rPr>
              <a:t>Y a-t-il des êtres vivants sur d’autres planètes?</a:t>
            </a:r>
          </a:p>
          <a:p>
            <a:endParaRPr lang="fr-FR" b="1" dirty="0">
              <a:solidFill>
                <a:srgbClr val="FF0000"/>
              </a:solidFill>
            </a:endParaRPr>
          </a:p>
          <a:p>
            <a:endParaRPr lang="fr-FR" dirty="0"/>
          </a:p>
        </p:txBody>
      </p:sp>
      <p:pic>
        <p:nvPicPr>
          <p:cNvPr id="4" name="Image 3" descr="Une image contenant texte&#10;&#10;Description générée avec un niveau de confiance très élevé">
            <a:extLst>
              <a:ext uri="{FF2B5EF4-FFF2-40B4-BE49-F238E27FC236}">
                <a16:creationId xmlns:a16="http://schemas.microsoft.com/office/drawing/2014/main" id="{2EBAC436-8AF8-4F95-964E-D053CE4C9C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768657" y="-1286883"/>
            <a:ext cx="6858000" cy="9431766"/>
          </a:xfrm>
          <a:prstGeom prst="rect">
            <a:avLst/>
          </a:prstGeom>
        </p:spPr>
      </p:pic>
      <p:sp>
        <p:nvSpPr>
          <p:cNvPr id="5" name="Espace réservé du pied de page 4">
            <a:extLst>
              <a:ext uri="{FF2B5EF4-FFF2-40B4-BE49-F238E27FC236}">
                <a16:creationId xmlns:a16="http://schemas.microsoft.com/office/drawing/2014/main" id="{E1131DFD-2CB6-5F92-EEAB-96EB61D4A70E}"/>
              </a:ext>
            </a:extLst>
          </p:cNvPr>
          <p:cNvSpPr>
            <a:spLocks noGrp="1"/>
          </p:cNvSpPr>
          <p:nvPr>
            <p:ph type="ftr" sz="quarter" idx="11"/>
          </p:nvPr>
        </p:nvSpPr>
        <p:spPr/>
        <p:txBody>
          <a:bodyPr/>
          <a:lstStyle/>
          <a:p>
            <a:r>
              <a:rPr lang="fr-FR"/>
              <a:t>Marie-Antoinette Agbessi:  sources esa, nasa, futura, Youtube, Lamap, Cdp</a:t>
            </a:r>
          </a:p>
        </p:txBody>
      </p:sp>
    </p:spTree>
    <p:extLst>
      <p:ext uri="{BB962C8B-B14F-4D97-AF65-F5344CB8AC3E}">
        <p14:creationId xmlns:p14="http://schemas.microsoft.com/office/powerpoint/2010/main" val="305601576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ZoneTexte 1"/>
          <p:cNvSpPr txBox="1"/>
          <p:nvPr/>
        </p:nvSpPr>
        <p:spPr>
          <a:xfrm>
            <a:off x="2085505" y="1069770"/>
            <a:ext cx="7447295" cy="5355312"/>
          </a:xfrm>
          <a:prstGeom prst="rect">
            <a:avLst/>
          </a:prstGeom>
          <a:noFill/>
        </p:spPr>
        <p:txBody>
          <a:bodyPr wrap="none" rtlCol="0">
            <a:spAutoFit/>
          </a:bodyPr>
          <a:lstStyle/>
          <a:p>
            <a:r>
              <a:rPr lang="fr-FR" b="1" dirty="0">
                <a:solidFill>
                  <a:srgbClr val="0000FF"/>
                </a:solidFill>
              </a:rPr>
              <a:t>Combien de planètes tournent autour du soleil? Comment s’appellent-elles?</a:t>
            </a:r>
          </a:p>
          <a:p>
            <a:r>
              <a:rPr lang="fr-FR" b="1" dirty="0">
                <a:solidFill>
                  <a:srgbClr val="0000FF"/>
                </a:solidFill>
              </a:rPr>
              <a:t>Quelle est la planète la plus petite? La plus grande?</a:t>
            </a:r>
          </a:p>
          <a:p>
            <a:r>
              <a:rPr lang="fr-FR" b="1" dirty="0">
                <a:solidFill>
                  <a:srgbClr val="0000FF"/>
                </a:solidFill>
              </a:rPr>
              <a:t> Quelle est la surface de la Terre? </a:t>
            </a:r>
          </a:p>
          <a:p>
            <a:r>
              <a:rPr lang="fr-FR" b="1" dirty="0">
                <a:solidFill>
                  <a:srgbClr val="0000FF"/>
                </a:solidFill>
              </a:rPr>
              <a:t>Pourquoi le Terre est-elle ronde? </a:t>
            </a:r>
          </a:p>
          <a:p>
            <a:r>
              <a:rPr lang="fr-FR" b="1" dirty="0">
                <a:solidFill>
                  <a:srgbClr val="0000FF"/>
                </a:solidFill>
              </a:rPr>
              <a:t>Quelle est la distance entre la Terre et la lune?</a:t>
            </a:r>
          </a:p>
          <a:p>
            <a:r>
              <a:rPr lang="fr-FR" b="1" dirty="0">
                <a:solidFill>
                  <a:srgbClr val="0000FF"/>
                </a:solidFill>
              </a:rPr>
              <a:t>A quoi sert la lune? </a:t>
            </a:r>
          </a:p>
          <a:p>
            <a:r>
              <a:rPr lang="fr-FR" b="1" dirty="0">
                <a:solidFill>
                  <a:srgbClr val="0000FF"/>
                </a:solidFill>
              </a:rPr>
              <a:t>Comment est né le système solaire avec les planètes?</a:t>
            </a:r>
            <a:endParaRPr lang="fr-FR" dirty="0">
              <a:solidFill>
                <a:srgbClr val="0000FF"/>
              </a:solidFill>
            </a:endParaRPr>
          </a:p>
          <a:p>
            <a:r>
              <a:rPr lang="fr-FR" b="1" dirty="0">
                <a:solidFill>
                  <a:srgbClr val="FF0000"/>
                </a:solidFill>
              </a:rPr>
              <a:t>De quoi sont faites les étoiles?</a:t>
            </a:r>
          </a:p>
          <a:p>
            <a:r>
              <a:rPr lang="fr-FR" b="1" dirty="0">
                <a:solidFill>
                  <a:srgbClr val="FF0000"/>
                </a:solidFill>
              </a:rPr>
              <a:t>Comment est né le soleil?</a:t>
            </a:r>
          </a:p>
          <a:p>
            <a:r>
              <a:rPr lang="fr-FR" b="1" dirty="0">
                <a:solidFill>
                  <a:srgbClr val="FF0000"/>
                </a:solidFill>
              </a:rPr>
              <a:t>Où est le soleil la nuit?</a:t>
            </a:r>
          </a:p>
          <a:p>
            <a:r>
              <a:rPr lang="fr-FR" b="1" dirty="0">
                <a:solidFill>
                  <a:srgbClr val="FF0000"/>
                </a:solidFill>
              </a:rPr>
              <a:t>Quelle est la grandeur du soleil?</a:t>
            </a:r>
          </a:p>
          <a:p>
            <a:r>
              <a:rPr lang="fr-FR" b="1" dirty="0">
                <a:solidFill>
                  <a:srgbClr val="FF0000"/>
                </a:solidFill>
              </a:rPr>
              <a:t> Quelle est la température du soleil?</a:t>
            </a:r>
          </a:p>
          <a:p>
            <a:r>
              <a:rPr lang="fr-FR" b="1" dirty="0">
                <a:solidFill>
                  <a:srgbClr val="FF0000"/>
                </a:solidFill>
              </a:rPr>
              <a:t>A quelle distance le soleil est-il de la Terre?</a:t>
            </a:r>
          </a:p>
          <a:p>
            <a:r>
              <a:rPr lang="fr-FR" b="1" dirty="0">
                <a:solidFill>
                  <a:srgbClr val="008000"/>
                </a:solidFill>
              </a:rPr>
              <a:t>Qu’est-ce qu’un trou noir?</a:t>
            </a:r>
          </a:p>
          <a:p>
            <a:r>
              <a:rPr lang="fr-FR" b="1" dirty="0">
                <a:solidFill>
                  <a:srgbClr val="008000"/>
                </a:solidFill>
              </a:rPr>
              <a:t>Où conduit un trou noir?</a:t>
            </a:r>
          </a:p>
          <a:p>
            <a:r>
              <a:rPr lang="fr-FR" b="1" dirty="0">
                <a:solidFill>
                  <a:schemeClr val="accent4">
                    <a:lumMod val="50000"/>
                  </a:schemeClr>
                </a:solidFill>
              </a:rPr>
              <a:t>Combien y a-t-il de galaxies dans l’univers? </a:t>
            </a:r>
          </a:p>
          <a:p>
            <a:r>
              <a:rPr lang="fr-FR" b="1" dirty="0">
                <a:solidFill>
                  <a:srgbClr val="CC3399"/>
                </a:solidFill>
              </a:rPr>
              <a:t>Qui était le premier homme dans l’espace?</a:t>
            </a:r>
          </a:p>
          <a:p>
            <a:r>
              <a:rPr lang="fr-FR" b="1" dirty="0">
                <a:solidFill>
                  <a:srgbClr val="CC3399"/>
                </a:solidFill>
              </a:rPr>
              <a:t>Qui a atterri la première fois sur la lune?</a:t>
            </a:r>
          </a:p>
          <a:p>
            <a:r>
              <a:rPr lang="fr-FR" b="1" dirty="0">
                <a:solidFill>
                  <a:srgbClr val="CC3399"/>
                </a:solidFill>
              </a:rPr>
              <a:t>Y a-t-il des êtres vivants sur d’autres planètes?</a:t>
            </a:r>
          </a:p>
        </p:txBody>
      </p:sp>
      <p:sp>
        <p:nvSpPr>
          <p:cNvPr id="4" name="Espace réservé du pied de page 3">
            <a:extLst>
              <a:ext uri="{FF2B5EF4-FFF2-40B4-BE49-F238E27FC236}">
                <a16:creationId xmlns:a16="http://schemas.microsoft.com/office/drawing/2014/main" id="{8570A530-26F9-6225-B9CD-26F13F49BF8B}"/>
              </a:ext>
            </a:extLst>
          </p:cNvPr>
          <p:cNvSpPr>
            <a:spLocks noGrp="1"/>
          </p:cNvSpPr>
          <p:nvPr>
            <p:ph type="ftr" sz="quarter" idx="11"/>
          </p:nvPr>
        </p:nvSpPr>
        <p:spPr/>
        <p:txBody>
          <a:bodyPr/>
          <a:lstStyle/>
          <a:p>
            <a:r>
              <a:rPr lang="fr-FR" sz="800" dirty="0">
                <a:solidFill>
                  <a:schemeClr val="bg1"/>
                </a:solidFill>
              </a:rPr>
              <a:t>Marie-Antoinette </a:t>
            </a:r>
            <a:r>
              <a:rPr lang="fr-FR" sz="800" dirty="0" err="1">
                <a:solidFill>
                  <a:schemeClr val="bg1"/>
                </a:solidFill>
              </a:rPr>
              <a:t>Agbessi</a:t>
            </a:r>
            <a:r>
              <a:rPr lang="fr-FR" sz="800" dirty="0">
                <a:solidFill>
                  <a:schemeClr val="bg1"/>
                </a:solidFill>
              </a:rPr>
              <a:t>:  sources </a:t>
            </a:r>
            <a:r>
              <a:rPr lang="fr-FR" sz="800" dirty="0" err="1">
                <a:solidFill>
                  <a:schemeClr val="bg1"/>
                </a:solidFill>
              </a:rPr>
              <a:t>esa</a:t>
            </a:r>
            <a:r>
              <a:rPr lang="fr-FR" sz="800" dirty="0">
                <a:solidFill>
                  <a:schemeClr val="bg1"/>
                </a:solidFill>
              </a:rPr>
              <a:t>, </a:t>
            </a:r>
            <a:r>
              <a:rPr lang="fr-FR" sz="800" dirty="0" err="1">
                <a:solidFill>
                  <a:schemeClr val="bg1"/>
                </a:solidFill>
              </a:rPr>
              <a:t>nasa</a:t>
            </a:r>
            <a:r>
              <a:rPr lang="fr-FR" sz="800" dirty="0">
                <a:solidFill>
                  <a:schemeClr val="bg1"/>
                </a:solidFill>
              </a:rPr>
              <a:t>, </a:t>
            </a:r>
            <a:r>
              <a:rPr lang="fr-FR" sz="800" dirty="0" err="1">
                <a:solidFill>
                  <a:schemeClr val="bg1"/>
                </a:solidFill>
              </a:rPr>
              <a:t>futura</a:t>
            </a:r>
            <a:r>
              <a:rPr lang="fr-FR" sz="800" dirty="0">
                <a:solidFill>
                  <a:schemeClr val="bg1"/>
                </a:solidFill>
              </a:rPr>
              <a:t>, </a:t>
            </a:r>
            <a:r>
              <a:rPr lang="fr-FR" sz="800" dirty="0" err="1">
                <a:solidFill>
                  <a:schemeClr val="bg1"/>
                </a:solidFill>
              </a:rPr>
              <a:t>Youtube</a:t>
            </a:r>
            <a:r>
              <a:rPr lang="fr-FR" sz="800" dirty="0">
                <a:solidFill>
                  <a:schemeClr val="bg1"/>
                </a:solidFill>
              </a:rPr>
              <a:t>, </a:t>
            </a:r>
            <a:r>
              <a:rPr lang="fr-FR" sz="800" dirty="0" err="1">
                <a:solidFill>
                  <a:schemeClr val="bg1"/>
                </a:solidFill>
              </a:rPr>
              <a:t>Lamap</a:t>
            </a:r>
            <a:r>
              <a:rPr lang="fr-FR" sz="800" dirty="0">
                <a:solidFill>
                  <a:schemeClr val="bg1"/>
                </a:solidFill>
              </a:rPr>
              <a:t>, </a:t>
            </a:r>
            <a:r>
              <a:rPr lang="fr-FR" sz="800" dirty="0" err="1">
                <a:solidFill>
                  <a:schemeClr val="bg1"/>
                </a:solidFill>
              </a:rPr>
              <a:t>Cdp</a:t>
            </a:r>
            <a:endParaRPr lang="fr-FR" sz="800" dirty="0">
              <a:solidFill>
                <a:schemeClr val="bg1"/>
              </a:solidFill>
            </a:endParaRPr>
          </a:p>
        </p:txBody>
      </p:sp>
      <p:sp>
        <p:nvSpPr>
          <p:cNvPr id="3" name="ZoneTexte 2">
            <a:extLst>
              <a:ext uri="{FF2B5EF4-FFF2-40B4-BE49-F238E27FC236}">
                <a16:creationId xmlns:a16="http://schemas.microsoft.com/office/drawing/2014/main" id="{99A6D9BD-6C69-EECE-10B8-66AADB6D345A}"/>
              </a:ext>
            </a:extLst>
          </p:cNvPr>
          <p:cNvSpPr txBox="1"/>
          <p:nvPr/>
        </p:nvSpPr>
        <p:spPr>
          <a:xfrm>
            <a:off x="4985657" y="343038"/>
            <a:ext cx="2657459" cy="523220"/>
          </a:xfrm>
          <a:prstGeom prst="rect">
            <a:avLst/>
          </a:prstGeom>
          <a:noFill/>
          <a:ln>
            <a:solidFill>
              <a:schemeClr val="bg1"/>
            </a:solidFill>
          </a:ln>
        </p:spPr>
        <p:txBody>
          <a:bodyPr wrap="none" rtlCol="0">
            <a:spAutoFit/>
          </a:bodyPr>
          <a:lstStyle/>
          <a:p>
            <a:r>
              <a:rPr lang="fr-FR" sz="2800" b="1" dirty="0">
                <a:solidFill>
                  <a:schemeClr val="bg1"/>
                </a:solidFill>
              </a:rPr>
              <a:t>NOS QUESTIONS</a:t>
            </a:r>
          </a:p>
        </p:txBody>
      </p:sp>
    </p:spTree>
    <p:extLst>
      <p:ext uri="{BB962C8B-B14F-4D97-AF65-F5344CB8AC3E}">
        <p14:creationId xmlns:p14="http://schemas.microsoft.com/office/powerpoint/2010/main" val="420877957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687285" y="443047"/>
            <a:ext cx="9144000" cy="1158649"/>
          </a:xfrm>
        </p:spPr>
        <p:txBody>
          <a:bodyPr/>
          <a:lstStyle/>
          <a:p>
            <a:r>
              <a:rPr lang="fr-FR" b="1" dirty="0">
                <a:solidFill>
                  <a:srgbClr val="FFFF00"/>
                </a:solidFill>
              </a:rPr>
              <a:t>LE SYSTÈME SOLAIRE</a:t>
            </a:r>
          </a:p>
        </p:txBody>
      </p:sp>
      <p:sp>
        <p:nvSpPr>
          <p:cNvPr id="3" name="Sous-titre 2"/>
          <p:cNvSpPr>
            <a:spLocks noGrp="1"/>
          </p:cNvSpPr>
          <p:nvPr>
            <p:ph type="subTitle" idx="1"/>
          </p:nvPr>
        </p:nvSpPr>
        <p:spPr>
          <a:xfrm>
            <a:off x="1642654" y="1803715"/>
            <a:ext cx="9144000" cy="3634787"/>
          </a:xfrm>
        </p:spPr>
        <p:txBody>
          <a:bodyPr>
            <a:normAutofit fontScale="77500" lnSpcReduction="20000"/>
          </a:bodyPr>
          <a:lstStyle/>
          <a:p>
            <a:pPr algn="l"/>
            <a:r>
              <a:rPr lang="fr-FR" b="1" dirty="0">
                <a:solidFill>
                  <a:srgbClr val="FFFF00"/>
                </a:solidFill>
              </a:rPr>
              <a:t>1. Pour commencer, des surprises</a:t>
            </a:r>
          </a:p>
          <a:p>
            <a:pPr algn="l"/>
            <a:r>
              <a:rPr lang="fr-FR" b="1" dirty="0">
                <a:solidFill>
                  <a:srgbClr val="FFFF00"/>
                </a:solidFill>
              </a:rPr>
              <a:t>2. Les planètes du système solaire: </a:t>
            </a:r>
            <a:r>
              <a:rPr lang="fr-FR" sz="1400" b="1" dirty="0">
                <a:solidFill>
                  <a:srgbClr val="FFFF00"/>
                </a:solidFill>
              </a:rPr>
              <a:t>Mercure, Vénus, Terre, Mars, Jupiter, Saturne, Uranus, Neptune</a:t>
            </a:r>
          </a:p>
          <a:p>
            <a:pPr algn="l"/>
            <a:r>
              <a:rPr lang="fr-FR" b="1" dirty="0">
                <a:solidFill>
                  <a:srgbClr val="FFFF00"/>
                </a:solidFill>
              </a:rPr>
              <a:t>3. rotation, révolution, gravitation</a:t>
            </a:r>
          </a:p>
          <a:p>
            <a:pPr algn="l"/>
            <a:r>
              <a:rPr lang="fr-FR" b="1" dirty="0">
                <a:solidFill>
                  <a:srgbClr val="FFFF00"/>
                </a:solidFill>
              </a:rPr>
              <a:t>4. Le satellite de la Terre: la lune et ses phases</a:t>
            </a:r>
          </a:p>
          <a:p>
            <a:pPr algn="l"/>
            <a:r>
              <a:rPr lang="fr-FR" b="1" dirty="0">
                <a:solidFill>
                  <a:srgbClr val="FFFF00"/>
                </a:solidFill>
              </a:rPr>
              <a:t>5. Notre étoile le soleil et ses planètes</a:t>
            </a:r>
          </a:p>
          <a:p>
            <a:pPr algn="l"/>
            <a:r>
              <a:rPr lang="fr-FR" b="1" dirty="0">
                <a:solidFill>
                  <a:srgbClr val="FFFF00"/>
                </a:solidFill>
              </a:rPr>
              <a:t>6. Comment s’est formé le système solaire?</a:t>
            </a:r>
          </a:p>
          <a:p>
            <a:pPr algn="l"/>
            <a:r>
              <a:rPr lang="fr-FR" b="1" dirty="0">
                <a:solidFill>
                  <a:srgbClr val="FFFF00"/>
                </a:solidFill>
              </a:rPr>
              <a:t>7. D’autres objets célestes: astéroïdes (étoiles filantes, météorites), comètes</a:t>
            </a:r>
          </a:p>
          <a:p>
            <a:pPr algn="l"/>
            <a:r>
              <a:rPr lang="fr-FR" b="1" dirty="0">
                <a:solidFill>
                  <a:srgbClr val="FFFF00"/>
                </a:solidFill>
              </a:rPr>
              <a:t>8. Notre galaxie: la voie lactée</a:t>
            </a:r>
          </a:p>
          <a:p>
            <a:pPr algn="l"/>
            <a:r>
              <a:rPr lang="fr-FR" b="1" dirty="0">
                <a:solidFill>
                  <a:srgbClr val="FFFF00"/>
                </a:solidFill>
              </a:rPr>
              <a:t>9. Des objets célestes plus loin encore: </a:t>
            </a:r>
            <a:r>
              <a:rPr lang="fr-FR" sz="2100" b="1" dirty="0" err="1">
                <a:solidFill>
                  <a:srgbClr val="FFFF00"/>
                </a:solidFill>
              </a:rPr>
              <a:t>supernovae</a:t>
            </a:r>
            <a:r>
              <a:rPr lang="fr-FR" sz="2100" b="1" dirty="0">
                <a:solidFill>
                  <a:srgbClr val="FFFF00"/>
                </a:solidFill>
              </a:rPr>
              <a:t>, nébuleuses, </a:t>
            </a:r>
            <a:r>
              <a:rPr lang="fr-FR" sz="2100" b="1" dirty="0" err="1">
                <a:solidFill>
                  <a:srgbClr val="FFFF00"/>
                </a:solidFill>
              </a:rPr>
              <a:t>exoplanètes,trous</a:t>
            </a:r>
            <a:r>
              <a:rPr lang="fr-FR" sz="2100" b="1" dirty="0">
                <a:solidFill>
                  <a:srgbClr val="FFFF00"/>
                </a:solidFill>
              </a:rPr>
              <a:t> noirs</a:t>
            </a:r>
          </a:p>
          <a:p>
            <a:pPr marL="457200" indent="-457200" algn="l">
              <a:buAutoNum type="arabicPeriod" startAt="10"/>
            </a:pPr>
            <a:r>
              <a:rPr lang="fr-FR" b="1" dirty="0">
                <a:solidFill>
                  <a:srgbClr val="FFFF00"/>
                </a:solidFill>
              </a:rPr>
              <a:t>Les constellations</a:t>
            </a:r>
          </a:p>
          <a:p>
            <a:pPr marL="457200" indent="-457200" algn="l">
              <a:buAutoNum type="arabicPeriod" startAt="10"/>
            </a:pPr>
            <a:r>
              <a:rPr lang="fr-FR" b="1" dirty="0">
                <a:solidFill>
                  <a:srgbClr val="FFFF00"/>
                </a:solidFill>
              </a:rPr>
              <a:t>Nos découvertes:  </a:t>
            </a:r>
          </a:p>
          <a:p>
            <a:pPr algn="l"/>
            <a:endParaRPr lang="fr-FR" sz="1500" b="1" dirty="0">
              <a:solidFill>
                <a:srgbClr val="FFFF00"/>
              </a:solidFill>
            </a:endParaRPr>
          </a:p>
          <a:p>
            <a:pPr algn="l"/>
            <a:endParaRPr lang="fr-FR" sz="1400" b="1" dirty="0"/>
          </a:p>
          <a:p>
            <a:endParaRPr lang="fr-FR" b="1" dirty="0"/>
          </a:p>
        </p:txBody>
      </p:sp>
      <p:sp>
        <p:nvSpPr>
          <p:cNvPr id="5" name="Espace réservé du pied de page 4">
            <a:extLst>
              <a:ext uri="{FF2B5EF4-FFF2-40B4-BE49-F238E27FC236}">
                <a16:creationId xmlns:a16="http://schemas.microsoft.com/office/drawing/2014/main" id="{BA97C4BA-AD7E-0E7F-E730-A8E94AD3A1C1}"/>
              </a:ext>
            </a:extLst>
          </p:cNvPr>
          <p:cNvSpPr>
            <a:spLocks noGrp="1"/>
          </p:cNvSpPr>
          <p:nvPr>
            <p:ph type="ftr" sz="quarter" idx="11"/>
          </p:nvPr>
        </p:nvSpPr>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spTree>
    <p:extLst>
      <p:ext uri="{BB962C8B-B14F-4D97-AF65-F5344CB8AC3E}">
        <p14:creationId xmlns:p14="http://schemas.microsoft.com/office/powerpoint/2010/main" val="30888962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1000" fill="hold"/>
                                        <p:tgtEl>
                                          <p:spTgt spid="3">
                                            <p:txEl>
                                              <p:pRg st="3" end="3"/>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1000" fill="hold"/>
                                        <p:tgtEl>
                                          <p:spTgt spid="3">
                                            <p:txEl>
                                              <p:pRg st="4" end="4"/>
                                            </p:txEl>
                                          </p:spTgt>
                                        </p:tgtEl>
                                        <p:attrNameLst>
                                          <p:attrName>ppt_w</p:attrName>
                                        </p:attrNameLst>
                                      </p:cBhvr>
                                      <p:tavLst>
                                        <p:tav tm="0">
                                          <p:val>
                                            <p:strVal val="#ppt_w*0.70"/>
                                          </p:val>
                                        </p:tav>
                                        <p:tav tm="100000">
                                          <p:val>
                                            <p:strVal val="#ppt_w"/>
                                          </p:val>
                                        </p:tav>
                                      </p:tavLst>
                                    </p:anim>
                                    <p:anim calcmode="lin" valueType="num">
                                      <p:cBhvr>
                                        <p:cTn id="36"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1000" fill="hold"/>
                                        <p:tgtEl>
                                          <p:spTgt spid="3">
                                            <p:txEl>
                                              <p:pRg st="5" end="5"/>
                                            </p:txEl>
                                          </p:spTgt>
                                        </p:tgtEl>
                                        <p:attrNameLst>
                                          <p:attrName>ppt_w</p:attrName>
                                        </p:attrNameLst>
                                      </p:cBhvr>
                                      <p:tavLst>
                                        <p:tav tm="0">
                                          <p:val>
                                            <p:strVal val="#ppt_w*0.70"/>
                                          </p:val>
                                        </p:tav>
                                        <p:tav tm="100000">
                                          <p:val>
                                            <p:strVal val="#ppt_w"/>
                                          </p:val>
                                        </p:tav>
                                      </p:tavLst>
                                    </p:anim>
                                    <p:anim calcmode="lin" valueType="num">
                                      <p:cBhvr>
                                        <p:cTn id="43"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1000" fill="hold"/>
                                        <p:tgtEl>
                                          <p:spTgt spid="3">
                                            <p:txEl>
                                              <p:pRg st="6" end="6"/>
                                            </p:txEl>
                                          </p:spTgt>
                                        </p:tgtEl>
                                        <p:attrNameLst>
                                          <p:attrName>ppt_w</p:attrName>
                                        </p:attrNameLst>
                                      </p:cBhvr>
                                      <p:tavLst>
                                        <p:tav tm="0">
                                          <p:val>
                                            <p:strVal val="#ppt_w*0.70"/>
                                          </p:val>
                                        </p:tav>
                                        <p:tav tm="100000">
                                          <p:val>
                                            <p:strVal val="#ppt_w"/>
                                          </p:val>
                                        </p:tav>
                                      </p:tavLst>
                                    </p:anim>
                                    <p:anim calcmode="lin" valueType="num">
                                      <p:cBhvr>
                                        <p:cTn id="50"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1" dur="1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1000" fill="hold"/>
                                        <p:tgtEl>
                                          <p:spTgt spid="3">
                                            <p:txEl>
                                              <p:pRg st="7" end="7"/>
                                            </p:txEl>
                                          </p:spTgt>
                                        </p:tgtEl>
                                        <p:attrNameLst>
                                          <p:attrName>ppt_w</p:attrName>
                                        </p:attrNameLst>
                                      </p:cBhvr>
                                      <p:tavLst>
                                        <p:tav tm="0">
                                          <p:val>
                                            <p:strVal val="#ppt_w*0.70"/>
                                          </p:val>
                                        </p:tav>
                                        <p:tav tm="100000">
                                          <p:val>
                                            <p:strVal val="#ppt_w"/>
                                          </p:val>
                                        </p:tav>
                                      </p:tavLst>
                                    </p:anim>
                                    <p:anim calcmode="lin" valueType="num">
                                      <p:cBhvr>
                                        <p:cTn id="57"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58" dur="1000"/>
                                        <p:tgtEl>
                                          <p:spTgt spid="3">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5"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p:cTn id="63" dur="1000" fill="hold"/>
                                        <p:tgtEl>
                                          <p:spTgt spid="3">
                                            <p:txEl>
                                              <p:pRg st="8" end="8"/>
                                            </p:txEl>
                                          </p:spTgt>
                                        </p:tgtEl>
                                        <p:attrNameLst>
                                          <p:attrName>ppt_w</p:attrName>
                                        </p:attrNameLst>
                                      </p:cBhvr>
                                      <p:tavLst>
                                        <p:tav tm="0">
                                          <p:val>
                                            <p:strVal val="#ppt_w*0.70"/>
                                          </p:val>
                                        </p:tav>
                                        <p:tav tm="100000">
                                          <p:val>
                                            <p:strVal val="#ppt_w"/>
                                          </p:val>
                                        </p:tav>
                                      </p:tavLst>
                                    </p:anim>
                                    <p:anim calcmode="lin" valueType="num">
                                      <p:cBhvr>
                                        <p:cTn id="64"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65" dur="1000"/>
                                        <p:tgtEl>
                                          <p:spTgt spid="3">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5"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 calcmode="lin" valueType="num">
                                      <p:cBhvr>
                                        <p:cTn id="70" dur="1000" fill="hold"/>
                                        <p:tgtEl>
                                          <p:spTgt spid="3">
                                            <p:txEl>
                                              <p:pRg st="9" end="9"/>
                                            </p:txEl>
                                          </p:spTgt>
                                        </p:tgtEl>
                                        <p:attrNameLst>
                                          <p:attrName>ppt_w</p:attrName>
                                        </p:attrNameLst>
                                      </p:cBhvr>
                                      <p:tavLst>
                                        <p:tav tm="0">
                                          <p:val>
                                            <p:strVal val="#ppt_w*0.70"/>
                                          </p:val>
                                        </p:tav>
                                        <p:tav tm="100000">
                                          <p:val>
                                            <p:strVal val="#ppt_w"/>
                                          </p:val>
                                        </p:tav>
                                      </p:tavLst>
                                    </p:anim>
                                    <p:anim calcmode="lin" valueType="num">
                                      <p:cBhvr>
                                        <p:cTn id="71" dur="1000" fill="hold"/>
                                        <p:tgtEl>
                                          <p:spTgt spid="3">
                                            <p:txEl>
                                              <p:pRg st="9" end="9"/>
                                            </p:txEl>
                                          </p:spTgt>
                                        </p:tgtEl>
                                        <p:attrNameLst>
                                          <p:attrName>ppt_h</p:attrName>
                                        </p:attrNameLst>
                                      </p:cBhvr>
                                      <p:tavLst>
                                        <p:tav tm="0">
                                          <p:val>
                                            <p:strVal val="#ppt_h"/>
                                          </p:val>
                                        </p:tav>
                                        <p:tav tm="100000">
                                          <p:val>
                                            <p:strVal val="#ppt_h"/>
                                          </p:val>
                                        </p:tav>
                                      </p:tavLst>
                                    </p:anim>
                                    <p:animEffect transition="in" filter="fade">
                                      <p:cBhvr>
                                        <p:cTn id="72" dur="1000"/>
                                        <p:tgtEl>
                                          <p:spTgt spid="3">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5"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 calcmode="lin" valueType="num">
                                      <p:cBhvr>
                                        <p:cTn id="77" dur="1000" fill="hold"/>
                                        <p:tgtEl>
                                          <p:spTgt spid="3">
                                            <p:txEl>
                                              <p:pRg st="10" end="10"/>
                                            </p:txEl>
                                          </p:spTgt>
                                        </p:tgtEl>
                                        <p:attrNameLst>
                                          <p:attrName>ppt_w</p:attrName>
                                        </p:attrNameLst>
                                      </p:cBhvr>
                                      <p:tavLst>
                                        <p:tav tm="0">
                                          <p:val>
                                            <p:strVal val="#ppt_w*0.70"/>
                                          </p:val>
                                        </p:tav>
                                        <p:tav tm="100000">
                                          <p:val>
                                            <p:strVal val="#ppt_w"/>
                                          </p:val>
                                        </p:tav>
                                      </p:tavLst>
                                    </p:anim>
                                    <p:anim calcmode="lin" valueType="num">
                                      <p:cBhvr>
                                        <p:cTn id="78" dur="1000" fill="hold"/>
                                        <p:tgtEl>
                                          <p:spTgt spid="3">
                                            <p:txEl>
                                              <p:pRg st="10" end="10"/>
                                            </p:txEl>
                                          </p:spTgt>
                                        </p:tgtEl>
                                        <p:attrNameLst>
                                          <p:attrName>ppt_h</p:attrName>
                                        </p:attrNameLst>
                                      </p:cBhvr>
                                      <p:tavLst>
                                        <p:tav tm="0">
                                          <p:val>
                                            <p:strVal val="#ppt_h"/>
                                          </p:val>
                                        </p:tav>
                                        <p:tav tm="100000">
                                          <p:val>
                                            <p:strVal val="#ppt_h"/>
                                          </p:val>
                                        </p:tav>
                                      </p:tavLst>
                                    </p:anim>
                                    <p:animEffect transition="in" filter="fade">
                                      <p:cBhvr>
                                        <p:cTn id="79"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lèche droite 1">
            <a:hlinkClick r:id="rId3"/>
          </p:cNvPr>
          <p:cNvSpPr/>
          <p:nvPr/>
        </p:nvSpPr>
        <p:spPr>
          <a:xfrm>
            <a:off x="4816571" y="2163377"/>
            <a:ext cx="3070485" cy="1578677"/>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ZoneTexte 2"/>
          <p:cNvSpPr txBox="1"/>
          <p:nvPr/>
        </p:nvSpPr>
        <p:spPr>
          <a:xfrm>
            <a:off x="1579131" y="833789"/>
            <a:ext cx="9139170" cy="769441"/>
          </a:xfrm>
          <a:prstGeom prst="rect">
            <a:avLst/>
          </a:prstGeom>
          <a:noFill/>
        </p:spPr>
        <p:txBody>
          <a:bodyPr wrap="none" rtlCol="0">
            <a:spAutoFit/>
          </a:bodyPr>
          <a:lstStyle/>
          <a:p>
            <a:pPr marL="742950" indent="-742950" algn="ctr">
              <a:buAutoNum type="arabicPeriod"/>
            </a:pPr>
            <a:r>
              <a:rPr lang="fr-FR" sz="4400" b="1" dirty="0">
                <a:solidFill>
                  <a:srgbClr val="FFFF00"/>
                </a:solidFill>
                <a:effectLst>
                  <a:outerShdw blurRad="38100" dist="38100" dir="2700000" algn="tl">
                    <a:srgbClr val="000000">
                      <a:alpha val="43137"/>
                    </a:srgbClr>
                  </a:outerShdw>
                </a:effectLst>
              </a:rPr>
              <a:t>Nous nous déplaçons très </a:t>
            </a:r>
            <a:r>
              <a:rPr lang="fr-FR" sz="4400" b="1" dirty="0" err="1">
                <a:solidFill>
                  <a:srgbClr val="FFFF00"/>
                </a:solidFill>
                <a:effectLst>
                  <a:outerShdw blurRad="38100" dist="38100" dir="2700000" algn="tl">
                    <a:srgbClr val="000000">
                      <a:alpha val="43137"/>
                    </a:srgbClr>
                  </a:outerShdw>
                </a:effectLst>
              </a:rPr>
              <a:t>très</a:t>
            </a:r>
            <a:r>
              <a:rPr lang="fr-FR" sz="4400" b="1" dirty="0">
                <a:solidFill>
                  <a:srgbClr val="FFFF00"/>
                </a:solidFill>
                <a:effectLst>
                  <a:outerShdw blurRad="38100" dist="38100" dir="2700000" algn="tl">
                    <a:srgbClr val="000000">
                      <a:alpha val="43137"/>
                    </a:srgbClr>
                  </a:outerShdw>
                </a:effectLst>
              </a:rPr>
              <a:t> vite!</a:t>
            </a:r>
          </a:p>
        </p:txBody>
      </p:sp>
      <p:sp>
        <p:nvSpPr>
          <p:cNvPr id="5" name="Espace réservé du pied de page 4">
            <a:extLst>
              <a:ext uri="{FF2B5EF4-FFF2-40B4-BE49-F238E27FC236}">
                <a16:creationId xmlns:a16="http://schemas.microsoft.com/office/drawing/2014/main" id="{2BC6B9FA-9791-98A0-20C8-F1AE5B54502E}"/>
              </a:ext>
            </a:extLst>
          </p:cNvPr>
          <p:cNvSpPr>
            <a:spLocks noGrp="1"/>
          </p:cNvSpPr>
          <p:nvPr>
            <p:ph type="ftr" sz="quarter" idx="11"/>
          </p:nvPr>
        </p:nvSpPr>
        <p:spPr/>
        <p:txBody>
          <a:bodyPr/>
          <a:lstStyle/>
          <a:p>
            <a:r>
              <a:rPr lang="fr-FR" sz="800" dirty="0"/>
              <a:t>Marie-Antoinette </a:t>
            </a:r>
            <a:r>
              <a:rPr lang="fr-FR" sz="800" dirty="0" err="1"/>
              <a:t>Agbessi</a:t>
            </a:r>
            <a:r>
              <a:rPr lang="fr-FR" sz="800" dirty="0"/>
              <a:t>:  sources </a:t>
            </a:r>
            <a:r>
              <a:rPr lang="fr-FR" sz="800" dirty="0" err="1"/>
              <a:t>esa</a:t>
            </a:r>
            <a:r>
              <a:rPr lang="fr-FR" sz="800" dirty="0"/>
              <a:t>, </a:t>
            </a:r>
            <a:r>
              <a:rPr lang="fr-FR" sz="800" dirty="0" err="1"/>
              <a:t>nasa</a:t>
            </a:r>
            <a:r>
              <a:rPr lang="fr-FR" sz="800" dirty="0"/>
              <a:t>, </a:t>
            </a:r>
            <a:r>
              <a:rPr lang="fr-FR" sz="800" dirty="0" err="1"/>
              <a:t>futura</a:t>
            </a:r>
            <a:r>
              <a:rPr lang="fr-FR" sz="800" dirty="0"/>
              <a:t>, </a:t>
            </a:r>
            <a:r>
              <a:rPr lang="fr-FR" sz="800" dirty="0" err="1"/>
              <a:t>Youtube</a:t>
            </a:r>
            <a:r>
              <a:rPr lang="fr-FR" sz="800" dirty="0"/>
              <a:t>, </a:t>
            </a:r>
            <a:r>
              <a:rPr lang="fr-FR" sz="800" dirty="0" err="1"/>
              <a:t>Lamap</a:t>
            </a:r>
            <a:r>
              <a:rPr lang="fr-FR" sz="800" dirty="0"/>
              <a:t>, </a:t>
            </a:r>
            <a:r>
              <a:rPr lang="fr-FR" sz="800" dirty="0" err="1"/>
              <a:t>Cdp</a:t>
            </a:r>
            <a:endParaRPr lang="fr-FR" sz="800" dirty="0"/>
          </a:p>
        </p:txBody>
      </p:sp>
      <p:sp>
        <p:nvSpPr>
          <p:cNvPr id="4" name="ZoneTexte 3">
            <a:extLst>
              <a:ext uri="{FF2B5EF4-FFF2-40B4-BE49-F238E27FC236}">
                <a16:creationId xmlns:a16="http://schemas.microsoft.com/office/drawing/2014/main" id="{05E6C00C-6E94-ABB3-ECEF-62D1EDD5146A}"/>
              </a:ext>
            </a:extLst>
          </p:cNvPr>
          <p:cNvSpPr txBox="1"/>
          <p:nvPr/>
        </p:nvSpPr>
        <p:spPr>
          <a:xfrm>
            <a:off x="1464314" y="4302202"/>
            <a:ext cx="9368847" cy="2246769"/>
          </a:xfrm>
          <a:prstGeom prst="rect">
            <a:avLst/>
          </a:prstGeom>
          <a:noFill/>
        </p:spPr>
        <p:txBody>
          <a:bodyPr wrap="none" rtlCol="0">
            <a:spAutoFit/>
          </a:bodyPr>
          <a:lstStyle/>
          <a:p>
            <a:pPr algn="ctr"/>
            <a:r>
              <a:rPr lang="fr-FR" sz="2000" b="1" dirty="0">
                <a:solidFill>
                  <a:srgbClr val="FFFF00"/>
                </a:solidFill>
                <a:effectLst>
                  <a:outerShdw blurRad="38100" dist="38100" dir="2700000" algn="tl">
                    <a:srgbClr val="000000">
                      <a:alpha val="43137"/>
                    </a:srgbClr>
                  </a:outerShdw>
                </a:effectLst>
              </a:rPr>
              <a:t>Dans cette vidéo, on dit : plus de 70 000 km/h.</a:t>
            </a:r>
          </a:p>
          <a:p>
            <a:pPr algn="ctr"/>
            <a:r>
              <a:rPr lang="fr-FR" sz="2000" b="1" dirty="0">
                <a:solidFill>
                  <a:srgbClr val="FFFF00"/>
                </a:solidFill>
                <a:effectLst>
                  <a:outerShdw blurRad="38100" dist="38100" dir="2700000" algn="tl">
                    <a:srgbClr val="000000">
                      <a:alpha val="43137"/>
                    </a:srgbClr>
                  </a:outerShdw>
                </a:effectLst>
              </a:rPr>
              <a:t>En fait, la Terre tourne autour du Soleil à 107 000 km/ h, selon les recherches récentes.</a:t>
            </a:r>
          </a:p>
          <a:p>
            <a:pPr algn="ctr"/>
            <a:r>
              <a:rPr lang="fr-FR" sz="2000" b="1" dirty="0">
                <a:solidFill>
                  <a:srgbClr val="FFFF00"/>
                </a:solidFill>
                <a:effectLst>
                  <a:outerShdw blurRad="38100" dist="38100" dir="2700000" algn="tl">
                    <a:srgbClr val="000000">
                      <a:alpha val="43137"/>
                    </a:srgbClr>
                  </a:outerShdw>
                </a:effectLst>
              </a:rPr>
              <a:t>Mais le Soleil  se déplace aussi dans la galaxie.</a:t>
            </a:r>
          </a:p>
          <a:p>
            <a:pPr algn="ctr"/>
            <a:r>
              <a:rPr lang="fr-FR" sz="2000" b="1" dirty="0">
                <a:solidFill>
                  <a:srgbClr val="FFFF00"/>
                </a:solidFill>
                <a:effectLst>
                  <a:outerShdw blurRad="38100" dist="38100" dir="2700000" algn="tl">
                    <a:srgbClr val="000000">
                      <a:alpha val="43137"/>
                    </a:srgbClr>
                  </a:outerShdw>
                </a:effectLst>
              </a:rPr>
              <a:t>La galaxie se déplace aussi!</a:t>
            </a:r>
          </a:p>
          <a:p>
            <a:pPr algn="ctr"/>
            <a:r>
              <a:rPr lang="fr-FR" sz="2000" b="1" dirty="0">
                <a:solidFill>
                  <a:srgbClr val="FFFF00"/>
                </a:solidFill>
                <a:effectLst>
                  <a:outerShdw blurRad="38100" dist="38100" dir="2700000" algn="tl">
                    <a:srgbClr val="000000">
                      <a:alpha val="43137"/>
                    </a:srgbClr>
                  </a:outerShdw>
                </a:effectLst>
              </a:rPr>
              <a:t>Nous nous déplaçons en fait, très </a:t>
            </a:r>
            <a:r>
              <a:rPr lang="fr-FR" sz="2000" b="1" dirty="0" err="1">
                <a:solidFill>
                  <a:srgbClr val="FFFF00"/>
                </a:solidFill>
                <a:effectLst>
                  <a:outerShdw blurRad="38100" dist="38100" dir="2700000" algn="tl">
                    <a:srgbClr val="000000">
                      <a:alpha val="43137"/>
                    </a:srgbClr>
                  </a:outerShdw>
                </a:effectLst>
              </a:rPr>
              <a:t>très</a:t>
            </a:r>
            <a:r>
              <a:rPr lang="fr-FR" sz="2000" b="1" dirty="0">
                <a:solidFill>
                  <a:srgbClr val="FFFF00"/>
                </a:solidFill>
                <a:effectLst>
                  <a:outerShdw blurRad="38100" dist="38100" dir="2700000" algn="tl">
                    <a:srgbClr val="000000">
                      <a:alpha val="43137"/>
                    </a:srgbClr>
                  </a:outerShdw>
                </a:effectLst>
              </a:rPr>
              <a:t> vite: environ 830 000 km/h</a:t>
            </a:r>
          </a:p>
          <a:p>
            <a:pPr algn="ctr"/>
            <a:endParaRPr lang="fr-FR" sz="2000" b="1" dirty="0">
              <a:solidFill>
                <a:srgbClr val="FFFF00"/>
              </a:solidFill>
              <a:effectLst>
                <a:outerShdw blurRad="38100" dist="38100" dir="2700000" algn="tl">
                  <a:srgbClr val="000000">
                    <a:alpha val="43137"/>
                  </a:srgbClr>
                </a:outerShdw>
              </a:effectLst>
            </a:endParaRPr>
          </a:p>
          <a:p>
            <a:pPr algn="ctr"/>
            <a:endParaRPr lang="fr-FR" sz="20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323726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kument" ma:contentTypeID="0x010100005A0D442E05874DBE15EF67B86AACB8" ma:contentTypeVersion="11" ma:contentTypeDescription="Ein neues Dokument erstellen." ma:contentTypeScope="" ma:versionID="256f57d1ae016f82d9ae534eab2735de">
  <xsd:schema xmlns:xsd="http://www.w3.org/2001/XMLSchema" xmlns:xs="http://www.w3.org/2001/XMLSchema" xmlns:p="http://schemas.microsoft.com/office/2006/metadata/properties" xmlns:ns2="d19153b7-85cb-4ebe-81ab-70afa456cf4e" targetNamespace="http://schemas.microsoft.com/office/2006/metadata/properties" ma:root="true" ma:fieldsID="a4fdbba6f0c86c134ff1b93bc20055f9" ns2:_="">
    <xsd:import namespace="d19153b7-85cb-4ebe-81ab-70afa456cf4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9153b7-85cb-4ebe-81ab-70afa456cf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39d22f72-7f00-4a5e-93bb-7489ac31d771"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9153b7-85cb-4ebe-81ab-70afa456cf4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8E618CA-32DD-499C-A3DC-1A4D7F743C6D}">
  <ds:schemaRefs>
    <ds:schemaRef ds:uri="http://schemas.microsoft.com/sharepoint/v3/contenttype/forms"/>
  </ds:schemaRefs>
</ds:datastoreItem>
</file>

<file path=customXml/itemProps2.xml><?xml version="1.0" encoding="utf-8"?>
<ds:datastoreItem xmlns:ds="http://schemas.openxmlformats.org/officeDocument/2006/customXml" ds:itemID="{ADCC3087-527C-43A2-A9BC-D9325218BC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9153b7-85cb-4ebe-81ab-70afa456cf4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3461D98-6172-4329-B086-7644BFA4913F}">
  <ds:schemaRefs>
    <ds:schemaRef ds:uri="d19153b7-85cb-4ebe-81ab-70afa456cf4e"/>
    <ds:schemaRef ds:uri="http://schemas.openxmlformats.org/package/2006/metadata/core-properties"/>
    <ds:schemaRef ds:uri="http://purl.org/dc/terms/"/>
    <ds:schemaRef ds:uri="http://www.w3.org/XML/1998/namespace"/>
    <ds:schemaRef ds:uri="http://purl.org/dc/dcmitype/"/>
    <ds:schemaRef ds:uri="http://schemas.microsoft.com/office/2006/documentManagement/types"/>
    <ds:schemaRef ds:uri="http://schemas.microsoft.com/office/infopath/2007/PartnerControls"/>
    <ds:schemaRef ds:uri="http://schemas.microsoft.com/office/2006/metadata/properties"/>
    <ds:schemaRef ds:uri="http://purl.org/dc/elements/1.1/"/>
  </ds:schemaRefs>
</ds:datastoreItem>
</file>

<file path=docMetadata/LabelInfo.xml><?xml version="1.0" encoding="utf-8"?>
<clbl:labelList xmlns:clbl="http://schemas.microsoft.com/office/2020/mipLabelMetadata">
  <clbl:label id="{c2830bad-22b2-42bc-aa5d-ef8782b5981b}" enabled="0" method="" siteId="{c2830bad-22b2-42bc-aa5d-ef8782b5981b}" removed="1"/>
</clbl:labelList>
</file>

<file path=docProps/app.xml><?xml version="1.0" encoding="utf-8"?>
<Properties xmlns="http://schemas.openxmlformats.org/officeDocument/2006/extended-properties" xmlns:vt="http://schemas.openxmlformats.org/officeDocument/2006/docPropsVTypes">
  <TotalTime>7859</TotalTime>
  <Words>792</Words>
  <Application>Microsoft Office PowerPoint</Application>
  <PresentationFormat>Grand écran</PresentationFormat>
  <Paragraphs>74</Paragraphs>
  <Slides>5</Slides>
  <Notes>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5</vt:i4>
      </vt:variant>
    </vt:vector>
  </HeadingPairs>
  <TitlesOfParts>
    <vt:vector size="10" baseType="lpstr">
      <vt:lpstr>Aptos</vt:lpstr>
      <vt:lpstr>Arial</vt:lpstr>
      <vt:lpstr>Calibri</vt:lpstr>
      <vt:lpstr>Calibri Light</vt:lpstr>
      <vt:lpstr>Office Theme</vt:lpstr>
      <vt:lpstr>Présentation PowerPoint</vt:lpstr>
      <vt:lpstr>Présentation PowerPoint</vt:lpstr>
      <vt:lpstr>Présentation PowerPoint</vt:lpstr>
      <vt:lpstr>LE SYSTÈME SOLAIRE</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SYSTÈME SOLAIRE</dc:title>
  <dc:creator>Marie-Antoinette AGBESSI-OBERDORF</dc:creator>
  <cp:lastModifiedBy>Gwendoline Lovey</cp:lastModifiedBy>
  <cp:revision>83</cp:revision>
  <dcterms:created xsi:type="dcterms:W3CDTF">2018-09-08T10:25:50Z</dcterms:created>
  <dcterms:modified xsi:type="dcterms:W3CDTF">2026-08-25T20:53:14Z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0x010100005A0D442E05874DBE15EF67B86AACB8</vt:lpwstr>
  </property>
</Properties>
</file>