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1"/>
  </p:notesMasterIdLst>
  <p:sldIdLst>
    <p:sldId id="398" r:id="rId5"/>
    <p:sldId id="289" r:id="rId6"/>
    <p:sldId id="277" r:id="rId7"/>
    <p:sldId id="268" r:id="rId8"/>
    <p:sldId id="276" r:id="rId9"/>
    <p:sldId id="411" r:id="rId10"/>
  </p:sldIdLst>
  <p:sldSz cx="12192000" cy="6858000"/>
  <p:notesSz cx="6742113" cy="98758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7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FF9900"/>
    <a:srgbClr val="CC6600"/>
    <a:srgbClr val="0000FF"/>
    <a:srgbClr val="0066FF"/>
    <a:srgbClr val="CC3399"/>
    <a:srgbClr val="000099"/>
    <a:srgbClr val="008000"/>
    <a:srgbClr val="33CC3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39" autoAdjust="0"/>
    <p:restoredTop sz="94640" autoAdjust="0"/>
  </p:normalViewPr>
  <p:slideViewPr>
    <p:cSldViewPr snapToGrid="0" showGuides="1">
      <p:cViewPr varScale="1">
        <p:scale>
          <a:sx n="70" d="100"/>
          <a:sy n="70" d="100"/>
        </p:scale>
        <p:origin x="680" y="52"/>
      </p:cViewPr>
      <p:guideLst>
        <p:guide orient="horz" pos="2160"/>
        <p:guide pos="37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7AC635-C3CC-4CCE-80A8-A66702EE2AF1}" type="datetimeFigureOut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5075"/>
            <a:ext cx="592296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4212" y="4752747"/>
            <a:ext cx="5393690" cy="388861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380333"/>
            <a:ext cx="2921582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18971" y="9380333"/>
            <a:ext cx="2921582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BB49AB-20A7-4616-9365-6A52332B11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603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Die </a:t>
            </a:r>
            <a:r>
              <a:rPr lang="fr-FR" dirty="0" err="1"/>
              <a:t>Schüler</a:t>
            </a:r>
            <a:r>
              <a:rPr lang="fr-FR" dirty="0"/>
              <a:t> </a:t>
            </a:r>
            <a:r>
              <a:rPr lang="fr-FR" dirty="0" err="1"/>
              <a:t>sprechen</a:t>
            </a:r>
            <a:r>
              <a:rPr lang="fr-FR" dirty="0"/>
              <a:t> </a:t>
            </a:r>
            <a:r>
              <a:rPr lang="fr-FR" dirty="0" err="1"/>
              <a:t>lassen</a:t>
            </a:r>
            <a:r>
              <a:rPr lang="fr-FR" dirty="0"/>
              <a:t>.  </a:t>
            </a:r>
            <a:r>
              <a:rPr lang="fr-FR" dirty="0" err="1"/>
              <a:t>Sie</a:t>
            </a:r>
            <a:r>
              <a:rPr lang="fr-FR" dirty="0"/>
              <a:t> </a:t>
            </a:r>
            <a:r>
              <a:rPr lang="fr-FR" dirty="0" err="1"/>
              <a:t>können</a:t>
            </a:r>
            <a:r>
              <a:rPr lang="fr-FR" dirty="0"/>
              <a:t> </a:t>
            </a:r>
            <a:r>
              <a:rPr lang="fr-FR" dirty="0" err="1"/>
              <a:t>nach</a:t>
            </a:r>
            <a:r>
              <a:rPr lang="fr-FR" dirty="0"/>
              <a:t> </a:t>
            </a:r>
            <a:r>
              <a:rPr lang="fr-FR" dirty="0" err="1"/>
              <a:t>einem</a:t>
            </a:r>
            <a:r>
              <a:rPr lang="fr-FR" dirty="0"/>
              <a:t> </a:t>
            </a:r>
            <a:r>
              <a:rPr lang="fr-FR" dirty="0" err="1"/>
              <a:t>Wort</a:t>
            </a:r>
            <a:r>
              <a:rPr lang="fr-FR" dirty="0"/>
              <a:t> </a:t>
            </a:r>
            <a:r>
              <a:rPr lang="fr-FR" dirty="0" err="1"/>
              <a:t>auf</a:t>
            </a:r>
            <a:r>
              <a:rPr lang="fr-FR" dirty="0"/>
              <a:t> </a:t>
            </a:r>
            <a:r>
              <a:rPr lang="fr-FR" dirty="0" err="1"/>
              <a:t>Französisch</a:t>
            </a:r>
            <a:r>
              <a:rPr lang="fr-FR" dirty="0"/>
              <a:t> </a:t>
            </a:r>
            <a:r>
              <a:rPr lang="fr-FR" dirty="0" err="1"/>
              <a:t>fragen</a:t>
            </a:r>
            <a:r>
              <a:rPr lang="fr-FR" dirty="0"/>
              <a:t> </a:t>
            </a:r>
            <a:r>
              <a:rPr lang="fr-FR" dirty="0" err="1"/>
              <a:t>Wenn</a:t>
            </a:r>
            <a:r>
              <a:rPr lang="fr-FR" dirty="0"/>
              <a:t> </a:t>
            </a:r>
            <a:r>
              <a:rPr lang="fr-FR" dirty="0" err="1"/>
              <a:t>sie</a:t>
            </a:r>
            <a:r>
              <a:rPr lang="fr-FR" dirty="0"/>
              <a:t> Deutsch </a:t>
            </a:r>
            <a:r>
              <a:rPr lang="fr-FR" dirty="0" err="1"/>
              <a:t>sprechen</a:t>
            </a:r>
            <a:r>
              <a:rPr lang="fr-FR" dirty="0"/>
              <a:t>, </a:t>
            </a:r>
            <a:r>
              <a:rPr lang="fr-FR" dirty="0" err="1"/>
              <a:t>wiederholen</a:t>
            </a:r>
            <a:r>
              <a:rPr lang="fr-FR" dirty="0"/>
              <a:t> </a:t>
            </a:r>
            <a:r>
              <a:rPr lang="fr-FR" dirty="0" err="1"/>
              <a:t>auf</a:t>
            </a:r>
            <a:r>
              <a:rPr lang="fr-FR" dirty="0"/>
              <a:t> </a:t>
            </a:r>
            <a:r>
              <a:rPr lang="fr-FR" dirty="0" err="1"/>
              <a:t>Französisch</a:t>
            </a:r>
            <a:r>
              <a:rPr lang="fr-FR" dirty="0"/>
              <a:t>. </a:t>
            </a:r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Dabei kann man kurz erklären: </a:t>
            </a:r>
            <a:r>
              <a:rPr lang="de-CH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«Kleiner en Français, c’est plus klein: plus </a:t>
            </a:r>
            <a:r>
              <a:rPr lang="de-CH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petit</a:t>
            </a:r>
            <a:r>
              <a:rPr lang="de-CH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 Et grösser?»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3886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In diesen Videos entdecken die Schüler die Größenordnungen im Weltraum. </a:t>
            </a:r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Dabei kann man kurz erklären: </a:t>
            </a:r>
            <a:r>
              <a:rPr lang="de-CH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«Kleiner en Français, c’est plus klein: plus </a:t>
            </a:r>
            <a:r>
              <a:rPr lang="de-CH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petit</a:t>
            </a:r>
            <a:r>
              <a:rPr lang="de-CH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 Et grösser?»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324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/>
              <a:t>Immer</a:t>
            </a:r>
            <a:r>
              <a:rPr lang="fr-FR" dirty="0"/>
              <a:t> </a:t>
            </a:r>
            <a:r>
              <a:rPr lang="fr-FR" dirty="0" err="1"/>
              <a:t>zuerst</a:t>
            </a:r>
            <a:r>
              <a:rPr lang="fr-FR" dirty="0"/>
              <a:t> </a:t>
            </a:r>
            <a:r>
              <a:rPr lang="fr-FR" dirty="0" err="1"/>
              <a:t>das</a:t>
            </a:r>
            <a:r>
              <a:rPr lang="fr-FR" dirty="0"/>
              <a:t> </a:t>
            </a:r>
            <a:r>
              <a:rPr lang="fr-FR" dirty="0" err="1"/>
              <a:t>Bild</a:t>
            </a:r>
            <a:r>
              <a:rPr lang="fr-FR" dirty="0"/>
              <a:t> </a:t>
            </a:r>
            <a:r>
              <a:rPr lang="fr-FR" dirty="0" err="1"/>
              <a:t>kommentieren</a:t>
            </a:r>
            <a:r>
              <a:rPr lang="fr-FR" dirty="0"/>
              <a:t> </a:t>
            </a:r>
            <a:r>
              <a:rPr lang="fr-FR" dirty="0" err="1"/>
              <a:t>lassen</a:t>
            </a:r>
            <a:r>
              <a:rPr lang="fr-FR" dirty="0"/>
              <a:t>. </a:t>
            </a:r>
            <a:r>
              <a:rPr lang="fr-FR" dirty="0" err="1"/>
              <a:t>Nah</a:t>
            </a:r>
            <a:r>
              <a:rPr lang="fr-FR" dirty="0"/>
              <a:t> </a:t>
            </a:r>
            <a:r>
              <a:rPr lang="fr-FR" dirty="0" err="1"/>
              <a:t>und</a:t>
            </a:r>
            <a:r>
              <a:rPr lang="fr-FR" dirty="0"/>
              <a:t> </a:t>
            </a:r>
            <a:r>
              <a:rPr lang="fr-FR" dirty="0" err="1"/>
              <a:t>nah</a:t>
            </a:r>
            <a:r>
              <a:rPr lang="fr-FR" dirty="0"/>
              <a:t> die </a:t>
            </a:r>
            <a:r>
              <a:rPr lang="fr-FR" dirty="0" err="1"/>
              <a:t>Wörter</a:t>
            </a:r>
            <a:r>
              <a:rPr lang="fr-FR" dirty="0"/>
              <a:t> </a:t>
            </a:r>
            <a:r>
              <a:rPr lang="fr-FR" dirty="0" err="1"/>
              <a:t>erscheinen</a:t>
            </a:r>
            <a:r>
              <a:rPr lang="fr-FR" dirty="0"/>
              <a:t> </a:t>
            </a:r>
            <a:r>
              <a:rPr lang="fr-FR" dirty="0" err="1"/>
              <a:t>lassen</a:t>
            </a:r>
            <a:r>
              <a:rPr lang="fr-FR" dirty="0"/>
              <a:t> 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337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err="1"/>
              <a:t>Eine</a:t>
            </a:r>
            <a:r>
              <a:rPr lang="fr-FR" dirty="0"/>
              <a:t> Folie um </a:t>
            </a:r>
            <a:r>
              <a:rPr lang="fr-FR" dirty="0" err="1"/>
              <a:t>sich</a:t>
            </a:r>
            <a:r>
              <a:rPr lang="fr-FR" dirty="0"/>
              <a:t> </a:t>
            </a:r>
            <a:r>
              <a:rPr lang="fr-FR" dirty="0" err="1"/>
              <a:t>zu</a:t>
            </a:r>
            <a:r>
              <a:rPr lang="fr-FR" dirty="0"/>
              <a:t> </a:t>
            </a:r>
            <a:r>
              <a:rPr lang="fr-FR" dirty="0" err="1"/>
              <a:t>ich</a:t>
            </a:r>
            <a:r>
              <a:rPr lang="fr-FR" dirty="0"/>
              <a:t> </a:t>
            </a:r>
            <a:r>
              <a:rPr lang="fr-FR" dirty="0" err="1"/>
              <a:t>erinnern</a:t>
            </a:r>
            <a:r>
              <a:rPr lang="fr-FR" dirty="0"/>
              <a:t>, </a:t>
            </a:r>
            <a:r>
              <a:rPr lang="fr-FR" dirty="0" err="1"/>
              <a:t>wiederholen</a:t>
            </a:r>
            <a:r>
              <a:rPr lang="fr-FR" dirty="0"/>
              <a:t>: </a:t>
            </a:r>
            <a:r>
              <a:rPr lang="fr-FR" b="1" dirty="0"/>
              <a:t>« Comment s’appellent les planètes? » </a:t>
            </a:r>
            <a:r>
              <a:rPr lang="de-CH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WICHTIG :  nach einem Satz bitten für die Antwort. 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fr-FR" b="1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859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31B6-F179-4596-BB8E-BEDF54EB73BA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490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A188-D313-4DC3-84AA-C8290AFEC59A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879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0FA54-ECD5-4835-8012-F5F11FD2A212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55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35777-149E-4880-B124-51D3BA148553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309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79F97-EFA9-47AE-8DFA-DEFE6C52A96F}" type="datetime1">
              <a:rPr lang="fr-FR" smtClean="0"/>
              <a:t>25/08/2026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553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9FDC-BDFD-4634-A574-0CD53512665D}" type="datetime1">
              <a:rPr lang="fr-FR" smtClean="0"/>
              <a:t>25/08/2026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58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B21B-8FE3-48B7-9886-558C2FBC864E}" type="datetime1">
              <a:rPr lang="fr-FR" smtClean="0"/>
              <a:t>25/08/2026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41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4192-7462-4BFA-BDEF-9FA5A8442154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839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08D2-9AEC-44B2-9369-23CE09A4C0CD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514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7E3C-FB61-4494-AF6F-E144066FAB34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008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46DB-FAB5-457B-9230-4BAFE30F7176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721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8EF0E-894F-4651-B523-99AED8B0501E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2920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jm.dutertre.free.fr/Photos/081size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0RT4nFJEFM&amp;feature=shar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ogle.com/url?sa=t&amp;source=web&amp;rct=j&amp;url=https%3A%2F%2Fx.com%2FSpaceScience_%2Fstatus%2F1491156823688511489&amp;ved=0CBUQjRxqFwoTCPj3ma7e25EDFQAAAAAdAAAAABAi&amp;opi=89978449" TargetMode="External"/><Relationship Id="rId5" Type="http://schemas.openxmlformats.org/officeDocument/2006/relationships/image" Target="../media/image2.jpeg"/><Relationship Id="rId4" Type="http://schemas.openxmlformats.org/officeDocument/2006/relationships/hyperlink" Target="https://www.youtube.com/watch?v=Bcz4vGvoxQA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google.com/url?sa=t&amp;source=web&amp;rct=j&amp;url=https%3A%2F%2Fwww.futura-sciences.com%2Fsciences%2Factualites%2Fastronomie-notre-systeme-solaire-il-singularite-4129%2F&amp;ved=0CBUQjRxqFwoTCKCOuciNu5EDFQAAAAAdAAAAABAH&amp;opi=89978449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tse3.mm.bing.net/th/id/OIP.XTUOztgXVab6A-dqZfTKDgHaEK?pid=Api&amp;P=0&amp;h=180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7ADC6E-A759-93C4-B65F-2F95EBABA3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3D40662-B905-1C3F-4BE7-EFF02E9669A8}"/>
              </a:ext>
            </a:extLst>
          </p:cNvPr>
          <p:cNvSpPr txBox="1"/>
          <p:nvPr/>
        </p:nvSpPr>
        <p:spPr>
          <a:xfrm>
            <a:off x="498869" y="2367171"/>
            <a:ext cx="1106813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>
                <a:solidFill>
                  <a:srgbClr val="FFFF00"/>
                </a:solidFill>
              </a:rPr>
              <a:t>2. LES PLANETES </a:t>
            </a:r>
          </a:p>
          <a:p>
            <a:pPr algn="ctr"/>
            <a:r>
              <a:rPr lang="fr-FR" sz="6600" b="1" dirty="0">
                <a:solidFill>
                  <a:srgbClr val="FFFF00"/>
                </a:solidFill>
              </a:rPr>
              <a:t>DU SYSTÈME SOLAIRE</a:t>
            </a: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144C4F1B-60C7-94A2-218B-5DA94859D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43978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astrosurf.com/toussaint/dossiers/ssolaire/01soleil/sscomparais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95" y="171241"/>
            <a:ext cx="6442493" cy="6442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180014" y="351123"/>
            <a:ext cx="3785908" cy="769441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COMPARAISON</a:t>
            </a:r>
          </a:p>
        </p:txBody>
      </p:sp>
      <p:sp>
        <p:nvSpPr>
          <p:cNvPr id="2" name="Rectangle 1"/>
          <p:cNvSpPr/>
          <p:nvPr/>
        </p:nvSpPr>
        <p:spPr>
          <a:xfrm>
            <a:off x="7585023" y="2527982"/>
            <a:ext cx="3852472" cy="1729010"/>
          </a:xfrm>
          <a:prstGeom prst="wedgeRectCallout">
            <a:avLst>
              <a:gd name="adj1" fmla="val -63062"/>
              <a:gd name="adj2" fmla="val -71658"/>
            </a:avLst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FF0000"/>
                </a:solidFill>
              </a:rPr>
              <a:t>QUE PENSES-TU </a:t>
            </a:r>
          </a:p>
          <a:p>
            <a:pPr algn="ctr"/>
            <a:r>
              <a:rPr lang="fr-FR" sz="2400" b="1" dirty="0">
                <a:solidFill>
                  <a:srgbClr val="FF0000"/>
                </a:solidFill>
              </a:rPr>
              <a:t>DE LA TAILLE (GRANDEUR) </a:t>
            </a:r>
          </a:p>
          <a:p>
            <a:pPr algn="ctr"/>
            <a:r>
              <a:rPr lang="fr-FR" sz="2400" b="1" dirty="0">
                <a:solidFill>
                  <a:srgbClr val="FF0000"/>
                </a:solidFill>
              </a:rPr>
              <a:t>DE LA TERRE?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BBC3BB-FAB9-BEB6-6CD1-054D998CB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18131" y="6324314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B4380C2-8B2A-1896-A463-383916FBBE0A}"/>
              </a:ext>
            </a:extLst>
          </p:cNvPr>
          <p:cNvSpPr txBox="1"/>
          <p:nvPr/>
        </p:nvSpPr>
        <p:spPr>
          <a:xfrm>
            <a:off x="5509109" y="5716545"/>
            <a:ext cx="220576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hlinkClick r:id="rId4"/>
              </a:rPr>
              <a:t>http://jm.dutertre.free.fr/Photos/081size.jpg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43640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èche droite 1">
            <a:hlinkClick r:id="rId3"/>
          </p:cNvPr>
          <p:cNvSpPr/>
          <p:nvPr/>
        </p:nvSpPr>
        <p:spPr>
          <a:xfrm>
            <a:off x="8226068" y="1391006"/>
            <a:ext cx="3039363" cy="1319349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Flèche droite 2">
            <a:hlinkClick r:id="rId4"/>
          </p:cNvPr>
          <p:cNvSpPr/>
          <p:nvPr/>
        </p:nvSpPr>
        <p:spPr>
          <a:xfrm>
            <a:off x="8283289" y="3088788"/>
            <a:ext cx="3039364" cy="1319349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28CF6F-FFF8-B60A-1EFD-CA0B1BD30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5124" name="Picture 4" descr="Comparaison de taille entre Charo pluton la Lune et la Terre La Terre et Jupiter  Jupiter et le Soleil Le Soleil et des étoiles bien plus grosses dans notre  ciel 🌟(Arcturus géante">
            <a:extLst>
              <a:ext uri="{FF2B5EF4-FFF2-40B4-BE49-F238E27FC236}">
                <a16:creationId xmlns:a16="http://schemas.microsoft.com/office/drawing/2014/main" id="{31DF8554-4766-6074-9967-4085702ACC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7" r="18663"/>
          <a:stretch>
            <a:fillRect/>
          </a:stretch>
        </p:blipFill>
        <p:spPr bwMode="auto">
          <a:xfrm>
            <a:off x="550557" y="63256"/>
            <a:ext cx="6976085" cy="605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0F5CA2E-D888-4BE1-8E9C-62B3D007EB77}"/>
              </a:ext>
            </a:extLst>
          </p:cNvPr>
          <p:cNvSpPr txBox="1"/>
          <p:nvPr/>
        </p:nvSpPr>
        <p:spPr>
          <a:xfrm>
            <a:off x="6096000" y="4786570"/>
            <a:ext cx="32927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hlinkClick r:id="rId6"/>
              </a:rPr>
              <a:t>https://www.google.com/url?sa=t&amp;source=web&amp;rct=j&amp;url=https%3A%2F%2Fx.com%2FSpaceScience_%2Fstatus%2F1491156823688511489&amp;ved=0CBUQjRxqFwoTCPj3ma7e25EDFQAAAAAdAAAAABAi&amp;opi=89978449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02965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tatic.le-systeme-solaire.net/ressources/syssol/systemesolair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87" y="1563980"/>
            <a:ext cx="11835426" cy="365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094281" y="3912433"/>
            <a:ext cx="986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Mercure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2080448" y="3922137"/>
            <a:ext cx="7627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Vénus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843157" y="3912433"/>
            <a:ext cx="670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Terre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605417" y="3912433"/>
            <a:ext cx="670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Mars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4542018" y="3912433"/>
            <a:ext cx="839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Jupiter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5970360" y="3922137"/>
            <a:ext cx="9295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Saturne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7540051" y="3912433"/>
            <a:ext cx="864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Uranus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9700258" y="3912433"/>
            <a:ext cx="1017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Neptune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2939207" y="619911"/>
            <a:ext cx="2441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La ceinture d’astéroïdes</a:t>
            </a:r>
          </a:p>
        </p:txBody>
      </p:sp>
      <p:cxnSp>
        <p:nvCxnSpPr>
          <p:cNvPr id="12" name="Connecteur droit avec flèche 11"/>
          <p:cNvCxnSpPr/>
          <p:nvPr/>
        </p:nvCxnSpPr>
        <p:spPr>
          <a:xfrm flipH="1">
            <a:off x="3807502" y="1034321"/>
            <a:ext cx="133295" cy="1783830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9278910" y="664989"/>
            <a:ext cx="2205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La ceinture de Kuiper</a:t>
            </a:r>
          </a:p>
        </p:txBody>
      </p:sp>
      <p:cxnSp>
        <p:nvCxnSpPr>
          <p:cNvPr id="15" name="Connecteur droit avec flèche 14"/>
          <p:cNvCxnSpPr/>
          <p:nvPr/>
        </p:nvCxnSpPr>
        <p:spPr>
          <a:xfrm flipH="1">
            <a:off x="10717588" y="954377"/>
            <a:ext cx="1" cy="1084285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space réservé du pied de page 12">
            <a:extLst>
              <a:ext uri="{FF2B5EF4-FFF2-40B4-BE49-F238E27FC236}">
                <a16:creationId xmlns:a16="http://schemas.microsoft.com/office/drawing/2014/main" id="{322C5EA2-BDA4-101A-C90D-951951B89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E1B9FB8B-1DD5-CF93-2F0D-FACEFE3567E4}"/>
              </a:ext>
            </a:extLst>
          </p:cNvPr>
          <p:cNvSpPr txBox="1"/>
          <p:nvPr/>
        </p:nvSpPr>
        <p:spPr>
          <a:xfrm>
            <a:off x="2242128" y="5412101"/>
            <a:ext cx="627793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hlinkClick r:id="rId4"/>
              </a:rPr>
              <a:t>https://www.google.com/url?sa=t&amp;source=web&amp;rct=j&amp;url=https%3A%2F%2Fwww.futura-sciences.com%2Fsciences%2Factualites%2Fastronomie-notre-systeme-solaire-il-singularite-4129%2F&amp;ved=0CBUQjRxqFwoTCKCOuciNu5EDFQAAAAAdAAAAABAH&amp;opi=89978449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400628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4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C241DF8-4280-562D-D1F4-67A6F6F7C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654FEE8E-B1B8-1E00-8CCF-C82846420C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05" y="136525"/>
            <a:ext cx="11154469" cy="6274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6A63A6-D462-1B1B-1ACC-F9E5FAFDB264}"/>
              </a:ext>
            </a:extLst>
          </p:cNvPr>
          <p:cNvSpPr txBox="1"/>
          <p:nvPr/>
        </p:nvSpPr>
        <p:spPr>
          <a:xfrm>
            <a:off x="7770886" y="6187667"/>
            <a:ext cx="3952812" cy="2232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hlinkClick r:id="rId4"/>
              </a:rPr>
              <a:t>https://tse3.mm.bing.net/th/id/OIP.XTUOztgXVab6A-dqZfTKDgHaEK?pid=Api&amp;P=0&amp;h=180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149845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A11C879D-06FC-1A75-E449-32247EBBA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D8A7C989-CF55-5333-4CE8-BD724F4F9A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26" y="1937446"/>
            <a:ext cx="4752703" cy="36755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705A92-66A5-FD54-6120-D621F740050E}"/>
              </a:ext>
            </a:extLst>
          </p:cNvPr>
          <p:cNvSpPr txBox="1"/>
          <p:nvPr/>
        </p:nvSpPr>
        <p:spPr>
          <a:xfrm>
            <a:off x="793428" y="548238"/>
            <a:ext cx="10810567" cy="52322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Nous commençons notre </a:t>
            </a:r>
            <a:r>
              <a:rPr lang="fr-FR" sz="2800" b="1" dirty="0" err="1">
                <a:solidFill>
                  <a:srgbClr val="FFFF00"/>
                </a:solidFill>
              </a:rPr>
              <a:t>Lapbook</a:t>
            </a:r>
            <a:r>
              <a:rPr lang="fr-FR" sz="2800" b="1" dirty="0">
                <a:solidFill>
                  <a:srgbClr val="FFFF00"/>
                </a:solidFill>
              </a:rPr>
              <a:t>.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FAA971F-0DCE-51D4-1A3A-A5E05392B2FE}"/>
              </a:ext>
            </a:extLst>
          </p:cNvPr>
          <p:cNvSpPr txBox="1"/>
          <p:nvPr/>
        </p:nvSpPr>
        <p:spPr>
          <a:xfrm>
            <a:off x="5851071" y="1515004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- </a:t>
            </a:r>
            <a:r>
              <a:rPr lang="fr-FR" sz="1800" b="1" dirty="0">
                <a:solidFill>
                  <a:srgbClr val="FFFF00"/>
                </a:solidFill>
              </a:rPr>
              <a:t>Découpez et collez les planètes dans l’ordre.</a:t>
            </a:r>
          </a:p>
          <a:p>
            <a:r>
              <a:rPr lang="fr-FR" b="1" dirty="0">
                <a:solidFill>
                  <a:srgbClr val="FFFF00"/>
                </a:solidFill>
              </a:rPr>
              <a:t>-Ecrivez le nom des planètes avec un crayon de couleur blanc.</a:t>
            </a:r>
          </a:p>
          <a:p>
            <a:r>
              <a:rPr lang="fr-FR" sz="1800" b="1" dirty="0">
                <a:solidFill>
                  <a:srgbClr val="FFFF00"/>
                </a:solidFill>
              </a:rPr>
              <a:t>- </a:t>
            </a:r>
            <a:r>
              <a:rPr lang="fr-FR" sz="1800" b="1" dirty="0" err="1">
                <a:solidFill>
                  <a:srgbClr val="FFFF00"/>
                </a:solidFill>
              </a:rPr>
              <a:t>Ajouez</a:t>
            </a:r>
            <a:r>
              <a:rPr lang="fr-FR" sz="1800" b="1" dirty="0">
                <a:solidFill>
                  <a:srgbClr val="FFFF00"/>
                </a:solidFill>
              </a:rPr>
              <a:t> la ceinture d’astéroïde et la ceinture de Kuiper avec des points blancs.</a:t>
            </a:r>
          </a:p>
        </p:txBody>
      </p:sp>
      <p:pic>
        <p:nvPicPr>
          <p:cNvPr id="10" name="Image 9" descr="Une image contenant texte, Post-it, intérieur, art&#10;&#10;Le contenu généré par l’IA peut être incorrect.">
            <a:extLst>
              <a:ext uri="{FF2B5EF4-FFF2-40B4-BE49-F238E27FC236}">
                <a16:creationId xmlns:a16="http://schemas.microsoft.com/office/drawing/2014/main" id="{F46E6812-428A-4F6B-A6FB-846540D8D6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8" r="21111"/>
          <a:stretch>
            <a:fillRect/>
          </a:stretch>
        </p:blipFill>
        <p:spPr>
          <a:xfrm rot="5400000">
            <a:off x="6517549" y="3187472"/>
            <a:ext cx="3001603" cy="2505756"/>
          </a:xfrm>
          <a:prstGeom prst="rect">
            <a:avLst/>
          </a:prstGeom>
        </p:spPr>
      </p:pic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E1B5848E-115A-5CBD-145C-FA62D50DE04D}"/>
              </a:ext>
            </a:extLst>
          </p:cNvPr>
          <p:cNvCxnSpPr>
            <a:cxnSpLocks/>
          </p:cNvCxnSpPr>
          <p:nvPr/>
        </p:nvCxnSpPr>
        <p:spPr>
          <a:xfrm flipV="1">
            <a:off x="5094514" y="3349166"/>
            <a:ext cx="2128158" cy="88537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583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05A0D442E05874DBE15EF67B86AACB8" ma:contentTypeVersion="11" ma:contentTypeDescription="Ein neues Dokument erstellen." ma:contentTypeScope="" ma:versionID="256f57d1ae016f82d9ae534eab2735de">
  <xsd:schema xmlns:xsd="http://www.w3.org/2001/XMLSchema" xmlns:xs="http://www.w3.org/2001/XMLSchema" xmlns:p="http://schemas.microsoft.com/office/2006/metadata/properties" xmlns:ns2="d19153b7-85cb-4ebe-81ab-70afa456cf4e" targetNamespace="http://schemas.microsoft.com/office/2006/metadata/properties" ma:root="true" ma:fieldsID="a4fdbba6f0c86c134ff1b93bc20055f9" ns2:_="">
    <xsd:import namespace="d19153b7-85cb-4ebe-81ab-70afa456cf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153b7-85cb-4ebe-81ab-70afa456cf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Bildmarkierungen" ma:readOnly="false" ma:fieldId="{5cf76f15-5ced-4ddc-b409-7134ff3c332f}" ma:taxonomyMulti="true" ma:sspId="39d22f72-7f00-4a5e-93bb-7489ac31d7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9153b7-85cb-4ebe-81ab-70afa456cf4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E618CA-32DD-499C-A3DC-1A4D7F743C6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CC3087-527C-43A2-A9BC-D9325218BC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153b7-85cb-4ebe-81ab-70afa456cf4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3461D98-6172-4329-B086-7644BFA4913F}">
  <ds:schemaRefs>
    <ds:schemaRef ds:uri="d19153b7-85cb-4ebe-81ab-70afa456cf4e"/>
    <ds:schemaRef ds:uri="http://schemas.openxmlformats.org/package/2006/metadata/core-properties"/>
    <ds:schemaRef ds:uri="http://purl.org/dc/terms/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docMetadata/LabelInfo.xml><?xml version="1.0" encoding="utf-8"?>
<clbl:labelList xmlns:clbl="http://schemas.microsoft.com/office/2020/mipLabelMetadata">
  <clbl:label id="{c2830bad-22b2-42bc-aa5d-ef8782b5981b}" enabled="0" method="" siteId="{c2830bad-22b2-42bc-aa5d-ef8782b5981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7858</TotalTime>
  <Words>427</Words>
  <Application>Microsoft Office PowerPoint</Application>
  <PresentationFormat>Grand écran</PresentationFormat>
  <Paragraphs>38</Paragraphs>
  <Slides>6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1" baseType="lpstr">
      <vt:lpstr>Aptos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SYSTÈME SOLAIRE</dc:title>
  <dc:creator>Marie-Antoinette AGBESSI-OBERDORF</dc:creator>
  <cp:lastModifiedBy>Gwendoline Lovey</cp:lastModifiedBy>
  <cp:revision>84</cp:revision>
  <dcterms:created xsi:type="dcterms:W3CDTF">2018-09-08T10:25:50Z</dcterms:created>
  <dcterms:modified xsi:type="dcterms:W3CDTF">2026-08-25T20:53:52Z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0x010100005A0D442E05874DBE15EF67B86AACB8</vt:lpwstr>
  </property>
</Properties>
</file>