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0"/>
  </p:notesMasterIdLst>
  <p:sldIdLst>
    <p:sldId id="310" r:id="rId5"/>
    <p:sldId id="364" r:id="rId6"/>
    <p:sldId id="311" r:id="rId7"/>
    <p:sldId id="413" r:id="rId8"/>
    <p:sldId id="290" r:id="rId9"/>
  </p:sldIdLst>
  <p:sldSz cx="12192000" cy="6858000"/>
  <p:notesSz cx="674211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CC6600"/>
    <a:srgbClr val="0000FF"/>
    <a:srgbClr val="0066FF"/>
    <a:srgbClr val="CC3399"/>
    <a:srgbClr val="000099"/>
    <a:srgbClr val="008000"/>
    <a:srgbClr val="33CC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9" autoAdjust="0"/>
    <p:restoredTop sz="94640" autoAdjust="0"/>
  </p:normalViewPr>
  <p:slideViewPr>
    <p:cSldViewPr snapToGrid="0" showGuides="1">
      <p:cViewPr varScale="1">
        <p:scale>
          <a:sx n="70" d="100"/>
          <a:sy n="70" d="100"/>
        </p:scale>
        <p:origin x="680" y="52"/>
      </p:cViewPr>
      <p:guideLst>
        <p:guide orient="horz" pos="2160"/>
        <p:guide pos="37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C635-C3CC-4CCE-80A8-A66702EE2AF1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B49AB-20A7-4616-9365-6A52332B1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0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198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Zuerst</a:t>
            </a:r>
            <a:r>
              <a:rPr lang="fr-FR" dirty="0"/>
              <a:t>, </a:t>
            </a:r>
            <a:r>
              <a:rPr lang="fr-FR" dirty="0" err="1"/>
              <a:t>nur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Gif </a:t>
            </a:r>
            <a:r>
              <a:rPr lang="fr-FR" dirty="0" err="1"/>
              <a:t>zeigen</a:t>
            </a:r>
            <a:r>
              <a:rPr lang="fr-FR" dirty="0"/>
              <a:t>. Die </a:t>
            </a:r>
            <a:r>
              <a:rPr lang="fr-FR" dirty="0" err="1"/>
              <a:t>Schüler</a:t>
            </a:r>
            <a:r>
              <a:rPr lang="fr-FR" dirty="0"/>
              <a:t> </a:t>
            </a:r>
            <a:r>
              <a:rPr lang="fr-FR" dirty="0" err="1"/>
              <a:t>sprechen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, </a:t>
            </a:r>
            <a:r>
              <a:rPr lang="fr-FR" dirty="0" err="1"/>
              <a:t>dann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Geschriebene</a:t>
            </a:r>
            <a:r>
              <a:rPr lang="fr-FR" dirty="0"/>
              <a:t> </a:t>
            </a:r>
            <a:r>
              <a:rPr lang="fr-FR" dirty="0" err="1"/>
              <a:t>erscheinen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0642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 Schüler sprechen lassen, dann das Geschriebene erscheinen lassen. 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8096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Die </a:t>
            </a:r>
            <a:r>
              <a:rPr lang="fr-FR" dirty="0" err="1"/>
              <a:t>Rotationachse</a:t>
            </a:r>
            <a:r>
              <a:rPr lang="fr-FR" dirty="0"/>
              <a:t> </a:t>
            </a:r>
            <a:r>
              <a:rPr lang="fr-FR" dirty="0" err="1"/>
              <a:t>zeigen</a:t>
            </a:r>
            <a:r>
              <a:rPr lang="fr-FR" dirty="0"/>
              <a:t>, </a:t>
            </a:r>
            <a:r>
              <a:rPr lang="fr-FR" dirty="0" err="1"/>
              <a:t>eventuell</a:t>
            </a:r>
            <a:r>
              <a:rPr lang="fr-FR" dirty="0"/>
              <a:t> mit </a:t>
            </a:r>
            <a:r>
              <a:rPr lang="fr-FR" dirty="0" err="1"/>
              <a:t>einem</a:t>
            </a:r>
            <a:r>
              <a:rPr lang="fr-FR" dirty="0"/>
              <a:t> Ball </a:t>
            </a:r>
            <a:r>
              <a:rPr lang="fr-FR" dirty="0" err="1"/>
              <a:t>erklären</a:t>
            </a:r>
            <a:r>
              <a:rPr lang="fr-FR" dirty="0"/>
              <a:t>. </a:t>
            </a:r>
            <a:r>
              <a:rPr lang="fr-FR" dirty="0" err="1"/>
              <a:t>Warten</a:t>
            </a:r>
            <a:r>
              <a:rPr lang="fr-FR" dirty="0"/>
              <a:t> bis die </a:t>
            </a:r>
            <a:r>
              <a:rPr lang="fr-FR" dirty="0" err="1"/>
              <a:t>Schüler</a:t>
            </a:r>
            <a:r>
              <a:rPr lang="fr-FR" dirty="0"/>
              <a:t> </a:t>
            </a:r>
            <a:r>
              <a:rPr lang="fr-FR" dirty="0" err="1"/>
              <a:t>antworten</a:t>
            </a:r>
            <a:r>
              <a:rPr lang="fr-FR" dirty="0"/>
              <a:t> mit </a:t>
            </a:r>
            <a:r>
              <a:rPr lang="fr-FR" dirty="0" err="1"/>
              <a:t>Hilfe</a:t>
            </a:r>
            <a:r>
              <a:rPr lang="fr-FR" dirty="0"/>
              <a:t> von </a:t>
            </a:r>
            <a:r>
              <a:rPr lang="fr-FR" b="1" dirty="0"/>
              <a:t>« Comment dit-on … en Français? »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526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31B6-F179-4596-BB8E-BEDF54EB73B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9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A188-D313-4DC3-84AA-C8290AFEC59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7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FA54-ECD5-4835-8012-F5F11FD2A212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35777-149E-4880-B124-51D3BA148553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30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9F97-EFA9-47AE-8DFA-DEFE6C52A96F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5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9FDC-BDFD-4634-A574-0CD53512665D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5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B21B-8FE3-48B7-9886-558C2FBC864E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4192-7462-4BFA-BDEF-9FA5A8442154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83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08D2-9AEC-44B2-9369-23CE09A4C0CD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14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7E3C-FB61-4494-AF6F-E144066FAB34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0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46DB-FAB5-457B-9230-4BAFE30F7176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2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EF0E-894F-4651-B523-99AED8B0501E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2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tatic.techno-science.net/illustration/Definitions/1200px/g/globespin_39f639a44689d0f63d80a9a2b156c840.gi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gif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i.ytimg.com/vi/2H5NfcYS3YE/maxresdefaul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495919" y="3044345"/>
            <a:ext cx="39364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b="1" dirty="0">
                <a:solidFill>
                  <a:srgbClr val="FFFF00"/>
                </a:solidFill>
              </a:rPr>
              <a:t>ROTATION</a:t>
            </a:r>
            <a:r>
              <a:rPr lang="fr-FR" sz="54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054066" y="3967675"/>
            <a:ext cx="49516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 </a:t>
            </a:r>
            <a:r>
              <a:rPr lang="fr-FR" sz="6600" b="1" dirty="0">
                <a:solidFill>
                  <a:srgbClr val="FFFF00"/>
                </a:solidFill>
              </a:rPr>
              <a:t>REVOLUTION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696064" y="193551"/>
            <a:ext cx="945371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3. Trois choses à savoir</a:t>
            </a:r>
          </a:p>
          <a:p>
            <a:pPr algn="ctr"/>
            <a:r>
              <a:rPr lang="fr-FR" sz="5400" b="1" dirty="0">
                <a:solidFill>
                  <a:srgbClr val="FFFF00"/>
                </a:solidFill>
              </a:rPr>
              <a:t>pour comprendre comment fonctionne le système solaire: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733352" y="4879022"/>
            <a:ext cx="82044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 </a:t>
            </a:r>
            <a:r>
              <a:rPr lang="fr-FR" sz="6600" b="1" dirty="0">
                <a:solidFill>
                  <a:srgbClr val="FFFF00"/>
                </a:solidFill>
              </a:rPr>
              <a:t>GRAVITATION</a:t>
            </a:r>
            <a:r>
              <a:rPr lang="fr-FR" sz="5400" b="1" dirty="0">
                <a:solidFill>
                  <a:srgbClr val="FFFF00"/>
                </a:solidFill>
              </a:rPr>
              <a:t> (GRAVITE)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E91C12AC-CA25-17CF-FE89-7F30A637E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57199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E5021ACE-F7A2-4E31-B2E8-F38BD9856D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2501">
            <a:off x="4153152" y="1323159"/>
            <a:ext cx="4211682" cy="421168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2FFF645-E8B9-408D-87ED-0182E131AC09}"/>
              </a:ext>
            </a:extLst>
          </p:cNvPr>
          <p:cNvSpPr txBox="1"/>
          <p:nvPr/>
        </p:nvSpPr>
        <p:spPr>
          <a:xfrm>
            <a:off x="226030" y="1822982"/>
            <a:ext cx="31071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La Terre tourne sur elle-même.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2D3235F-5B2D-425D-2E5D-FD497F49C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67887" y="6589106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08C78F-472D-A1BC-6543-E850F5F27F3D}"/>
              </a:ext>
            </a:extLst>
          </p:cNvPr>
          <p:cNvSpPr txBox="1"/>
          <p:nvPr/>
        </p:nvSpPr>
        <p:spPr>
          <a:xfrm>
            <a:off x="3639463" y="5583352"/>
            <a:ext cx="52390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https://static.techno-science.net/illustration/Definitions/1200px/g/globespin_39f639a44689d0f63d80a9a2b156c840.gif</a:t>
            </a:r>
            <a:endParaRPr lang="fr-FR" sz="800" dirty="0"/>
          </a:p>
        </p:txBody>
      </p:sp>
      <p:sp>
        <p:nvSpPr>
          <p:cNvPr id="2" name="ZoneTexte 1"/>
          <p:cNvSpPr txBox="1"/>
          <p:nvPr/>
        </p:nvSpPr>
        <p:spPr>
          <a:xfrm>
            <a:off x="4097215" y="135874"/>
            <a:ext cx="39975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/>
              <a:t>LA ROTATION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AB7F9CC-CF49-4453-89E8-3B3BEDE1C4E3}"/>
              </a:ext>
            </a:extLst>
          </p:cNvPr>
          <p:cNvSpPr txBox="1"/>
          <p:nvPr/>
        </p:nvSpPr>
        <p:spPr>
          <a:xfrm>
            <a:off x="3155001" y="5798796"/>
            <a:ext cx="5881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CC00CC"/>
                </a:solidFill>
              </a:rPr>
              <a:t>die </a:t>
            </a:r>
            <a:r>
              <a:rPr lang="fr-FR" sz="5400" b="1" dirty="0" err="1">
                <a:solidFill>
                  <a:srgbClr val="CC00CC"/>
                </a:solidFill>
              </a:rPr>
              <a:t>Achsendrehung</a:t>
            </a:r>
            <a:endParaRPr lang="fr-FR" sz="5400" b="1" dirty="0">
              <a:solidFill>
                <a:srgbClr val="CC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30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301903" y="178733"/>
            <a:ext cx="39975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LA ROTATION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608240">
            <a:off x="740444" y="1261555"/>
            <a:ext cx="3864600" cy="422577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3050" y="1675177"/>
            <a:ext cx="1372950" cy="67257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593766" y="2011462"/>
            <a:ext cx="53666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bg1"/>
                </a:solidFill>
              </a:rPr>
              <a:t>La terre tourne sur elle-même en 24 heures. </a:t>
            </a:r>
          </a:p>
          <a:p>
            <a:pPr algn="ctr"/>
            <a:r>
              <a:rPr lang="fr-FR" sz="3200" b="1" dirty="0">
                <a:solidFill>
                  <a:schemeClr val="bg1"/>
                </a:solidFill>
              </a:rPr>
              <a:t>Sa durée de rotation </a:t>
            </a:r>
          </a:p>
          <a:p>
            <a:pPr algn="ctr"/>
            <a:r>
              <a:rPr lang="fr-FR" sz="3200" b="1" dirty="0">
                <a:solidFill>
                  <a:schemeClr val="bg1"/>
                </a:solidFill>
              </a:rPr>
              <a:t>est de 24 heures.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AB7F9CC-CF49-4453-89E8-3B3BEDE1C4E3}"/>
              </a:ext>
            </a:extLst>
          </p:cNvPr>
          <p:cNvSpPr txBox="1"/>
          <p:nvPr/>
        </p:nvSpPr>
        <p:spPr>
          <a:xfrm>
            <a:off x="2848799" y="5646817"/>
            <a:ext cx="5881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CC00CC"/>
                </a:solidFill>
              </a:rPr>
              <a:t>die </a:t>
            </a:r>
            <a:r>
              <a:rPr lang="fr-FR" sz="5400" b="1" dirty="0" err="1">
                <a:solidFill>
                  <a:srgbClr val="CC00CC"/>
                </a:solidFill>
              </a:rPr>
              <a:t>Achsendrehung</a:t>
            </a:r>
            <a:endParaRPr lang="fr-FR" sz="5400" b="1" dirty="0">
              <a:solidFill>
                <a:srgbClr val="CC00CC"/>
              </a:solidFill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5021ACE-F7A2-4E31-B2E8-F38BD9856D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27714">
            <a:off x="9364138" y="4446006"/>
            <a:ext cx="2017811" cy="2017811"/>
          </a:xfrm>
          <a:prstGeom prst="rect">
            <a:avLst/>
          </a:prstGeom>
        </p:spPr>
      </p:pic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87D25581-36E9-832A-A190-6C0EE0B60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51262" y="6569485"/>
            <a:ext cx="4114800" cy="365125"/>
          </a:xfrm>
        </p:spPr>
        <p:txBody>
          <a:bodyPr/>
          <a:lstStyle/>
          <a:p>
            <a:r>
              <a:rPr lang="fr-FR" sz="800" dirty="0">
                <a:solidFill>
                  <a:schemeClr val="bg1"/>
                </a:solidFill>
              </a:rPr>
              <a:t>Marie-Antoinette </a:t>
            </a:r>
            <a:r>
              <a:rPr lang="fr-FR" sz="800" dirty="0" err="1">
                <a:solidFill>
                  <a:schemeClr val="bg1"/>
                </a:solidFill>
              </a:rPr>
              <a:t>Agbessi</a:t>
            </a:r>
            <a:r>
              <a:rPr lang="fr-FR" sz="800" dirty="0">
                <a:solidFill>
                  <a:schemeClr val="bg1"/>
                </a:solidFill>
              </a:rPr>
              <a:t>:  sources </a:t>
            </a:r>
            <a:r>
              <a:rPr lang="fr-FR" sz="800" dirty="0" err="1">
                <a:solidFill>
                  <a:schemeClr val="bg1"/>
                </a:solidFill>
              </a:rPr>
              <a:t>esa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nasa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futura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Youtube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Lamap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Cdp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287EFE1-CA26-6495-D9FD-50A79EDA9624}"/>
              </a:ext>
            </a:extLst>
          </p:cNvPr>
          <p:cNvSpPr txBox="1"/>
          <p:nvPr/>
        </p:nvSpPr>
        <p:spPr>
          <a:xfrm>
            <a:off x="2520656" y="5414396"/>
            <a:ext cx="94316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solidFill>
                  <a:srgbClr val="000099"/>
                </a:solidFill>
              </a:rPr>
              <a:t>© Justine Lajoie </a:t>
            </a:r>
          </a:p>
        </p:txBody>
      </p:sp>
    </p:spTree>
    <p:extLst>
      <p:ext uri="{BB962C8B-B14F-4D97-AF65-F5344CB8AC3E}">
        <p14:creationId xmlns:p14="http://schemas.microsoft.com/office/powerpoint/2010/main" val="245884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14C0B-7D4B-3CA6-6FD6-614B618D1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70A5205-9F6F-966F-48B9-4DAC0DF4A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C53771E-5906-DC5C-766E-05691342E77C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B72B124-E87B-E48B-D517-A89BA8D5E906}"/>
              </a:ext>
            </a:extLst>
          </p:cNvPr>
          <p:cNvSpPr txBox="1"/>
          <p:nvPr/>
        </p:nvSpPr>
        <p:spPr>
          <a:xfrm>
            <a:off x="5845629" y="1531620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- </a:t>
            </a:r>
            <a:r>
              <a:rPr lang="fr-FR" sz="1800" b="1" dirty="0">
                <a:solidFill>
                  <a:srgbClr val="FFFF00"/>
                </a:solidFill>
              </a:rPr>
              <a:t>Découpez l’image de la Terre.</a:t>
            </a:r>
          </a:p>
          <a:p>
            <a:r>
              <a:rPr lang="fr-FR" b="1" dirty="0">
                <a:solidFill>
                  <a:srgbClr val="FFFF00"/>
                </a:solidFill>
              </a:rPr>
              <a:t>- Découpe les étiquettes « Rotation », « Rotation 24 heures » , « le Soleil », « la Terre ».</a:t>
            </a:r>
          </a:p>
          <a:p>
            <a:r>
              <a:rPr lang="fr-FR" sz="1800" b="1" dirty="0">
                <a:solidFill>
                  <a:srgbClr val="FFFF00"/>
                </a:solidFill>
              </a:rPr>
              <a:t>- Colle dans le </a:t>
            </a:r>
            <a:r>
              <a:rPr lang="fr-FR" sz="1800" b="1" dirty="0" err="1">
                <a:solidFill>
                  <a:srgbClr val="FFFF00"/>
                </a:solidFill>
              </a:rPr>
              <a:t>lapbook</a:t>
            </a:r>
            <a:r>
              <a:rPr lang="fr-FR" sz="18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89A43902-4AFB-23D2-A06C-70DFF2564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6517549" y="3187472"/>
            <a:ext cx="3001603" cy="2505756"/>
          </a:xfrm>
          <a:prstGeom prst="rect">
            <a:avLst/>
          </a:prstGeom>
        </p:spPr>
      </p:pic>
      <p:pic>
        <p:nvPicPr>
          <p:cNvPr id="14" name="Image 13" descr="Une image contenant texte, diagramme, capture d’écran, carte&#10;&#10;Le contenu généré par l’IA peut être incorrect.">
            <a:extLst>
              <a:ext uri="{FF2B5EF4-FFF2-40B4-BE49-F238E27FC236}">
                <a16:creationId xmlns:a16="http://schemas.microsoft.com/office/drawing/2014/main" id="{0CDCEFA1-62A8-0E8B-31C5-DA38CF258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69" y="2037503"/>
            <a:ext cx="5312313" cy="3352801"/>
          </a:xfrm>
          <a:prstGeom prst="rect">
            <a:avLst/>
          </a:prstGeom>
        </p:spPr>
      </p:pic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2122C7B4-D038-3DF0-908C-E57CEF671F91}"/>
              </a:ext>
            </a:extLst>
          </p:cNvPr>
          <p:cNvCxnSpPr>
            <a:cxnSpLocks/>
          </p:cNvCxnSpPr>
          <p:nvPr/>
        </p:nvCxnSpPr>
        <p:spPr>
          <a:xfrm>
            <a:off x="4136573" y="3039901"/>
            <a:ext cx="2481942" cy="64147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104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0659AB7-3BB4-109F-FC89-FCBD2967A3C0}"/>
              </a:ext>
            </a:extLst>
          </p:cNvPr>
          <p:cNvSpPr txBox="1"/>
          <p:nvPr/>
        </p:nvSpPr>
        <p:spPr>
          <a:xfrm>
            <a:off x="2027779" y="5541705"/>
            <a:ext cx="8276549" cy="592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Les axes de rotation sont différents!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98F8D65-D3DC-8E67-2E9F-749438595753}"/>
              </a:ext>
            </a:extLst>
          </p:cNvPr>
          <p:cNvSpPr txBox="1"/>
          <p:nvPr/>
        </p:nvSpPr>
        <p:spPr>
          <a:xfrm>
            <a:off x="760769" y="350202"/>
            <a:ext cx="108105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Regarde, observe l’axe de rotation des planètes. </a:t>
            </a: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Que remarques-tu? 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0AD665-7B9A-FBCC-5BF4-55D6A6F4B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7172" name="Picture 4" descr="Axis of Rotation of Planets in the Solar System!">
            <a:extLst>
              <a:ext uri="{FF2B5EF4-FFF2-40B4-BE49-F238E27FC236}">
                <a16:creationId xmlns:a16="http://schemas.microsoft.com/office/drawing/2014/main" id="{0884FF93-B242-420F-F275-BF2851C9BC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72" b="12392"/>
          <a:stretch>
            <a:fillRect/>
          </a:stretch>
        </p:blipFill>
        <p:spPr bwMode="auto">
          <a:xfrm>
            <a:off x="3078324" y="1770438"/>
            <a:ext cx="5951375" cy="3660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E88CE7-2F30-5F29-C9EA-63630F7F625F}"/>
              </a:ext>
            </a:extLst>
          </p:cNvPr>
          <p:cNvSpPr txBox="1"/>
          <p:nvPr/>
        </p:nvSpPr>
        <p:spPr>
          <a:xfrm>
            <a:off x="4811782" y="5023986"/>
            <a:ext cx="256843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https://i.ytimg.com/vi/2H5NfcYS3YE/maxresdefault.jpg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22346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11" ma:contentTypeDescription="Ein neues Dokument erstellen." ma:contentTypeScope="" ma:versionID="256f57d1ae016f82d9ae534eab2735de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a4fdbba6f0c86c134ff1b93bc20055f9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Bildmarkierungen" ma:readOnly="false" ma:fieldId="{5cf76f15-5ced-4ddc-b409-7134ff3c332f}" ma:taxonomyMulti="true" ma:sspId="39d22f72-7f00-4a5e-93bb-7489ac31d7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9153b7-85cb-4ebe-81ab-70afa456cf4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E618CA-32DD-499C-A3DC-1A4D7F743C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CC3087-527C-43A2-A9BC-D9325218B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461D98-6172-4329-B086-7644BFA4913F}">
  <ds:schemaRefs>
    <ds:schemaRef ds:uri="d19153b7-85cb-4ebe-81ab-70afa456cf4e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7859</TotalTime>
  <Words>285</Words>
  <Application>Microsoft Office PowerPoint</Application>
  <PresentationFormat>Grand écran</PresentationFormat>
  <Paragraphs>35</Paragraphs>
  <Slides>5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0" baseType="lpstr">
      <vt:lpstr>Aptos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SYSTÈME SOLAIRE</dc:title>
  <dc:creator>Marie-Antoinette AGBESSI-OBERDORF</dc:creator>
  <cp:lastModifiedBy>Gwendoline Lovey</cp:lastModifiedBy>
  <cp:revision>85</cp:revision>
  <dcterms:created xsi:type="dcterms:W3CDTF">2018-09-08T10:25:50Z</dcterms:created>
  <dcterms:modified xsi:type="dcterms:W3CDTF">2026-08-25T21:05:38Z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