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2"/>
  </p:notesMasterIdLst>
  <p:sldIdLst>
    <p:sldId id="310" r:id="rId5"/>
    <p:sldId id="365" r:id="rId6"/>
    <p:sldId id="366" r:id="rId7"/>
    <p:sldId id="367" r:id="rId8"/>
    <p:sldId id="309" r:id="rId9"/>
    <p:sldId id="414" r:id="rId10"/>
    <p:sldId id="302" r:id="rId11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198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/>
              <a:t>Zuerst</a:t>
            </a:r>
            <a:r>
              <a:rPr lang="fr-FR" dirty="0"/>
              <a:t> </a:t>
            </a:r>
            <a:r>
              <a:rPr lang="fr-FR" dirty="0" err="1"/>
              <a:t>nur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Gif </a:t>
            </a:r>
            <a:r>
              <a:rPr lang="fr-FR" dirty="0" err="1"/>
              <a:t>zeigen</a:t>
            </a:r>
            <a:r>
              <a:rPr lang="fr-FR" dirty="0"/>
              <a:t>. Die </a:t>
            </a:r>
            <a:r>
              <a:rPr lang="fr-FR" dirty="0" err="1"/>
              <a:t>Schüler</a:t>
            </a:r>
            <a:r>
              <a:rPr lang="fr-FR" dirty="0"/>
              <a:t> </a:t>
            </a:r>
            <a:r>
              <a:rPr lang="fr-FR" dirty="0" err="1"/>
              <a:t>sprechen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, </a:t>
            </a:r>
            <a:r>
              <a:rPr lang="fr-FR" dirty="0" err="1"/>
              <a:t>dann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Geschriebene</a:t>
            </a:r>
            <a:r>
              <a:rPr lang="fr-FR" dirty="0"/>
              <a:t> </a:t>
            </a:r>
            <a:r>
              <a:rPr lang="fr-FR" dirty="0" err="1"/>
              <a:t>erscheinen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94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/>
              <a:t>Zuerst</a:t>
            </a:r>
            <a:r>
              <a:rPr lang="fr-FR" dirty="0"/>
              <a:t> </a:t>
            </a:r>
            <a:r>
              <a:rPr lang="fr-FR" dirty="0" err="1"/>
              <a:t>nur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Gif </a:t>
            </a:r>
            <a:r>
              <a:rPr lang="fr-FR" dirty="0" err="1"/>
              <a:t>zeigen</a:t>
            </a:r>
            <a:r>
              <a:rPr lang="fr-FR" dirty="0"/>
              <a:t>. Die </a:t>
            </a:r>
            <a:r>
              <a:rPr lang="fr-FR" dirty="0" err="1"/>
              <a:t>Schüler</a:t>
            </a:r>
            <a:r>
              <a:rPr lang="fr-FR" dirty="0"/>
              <a:t> </a:t>
            </a:r>
            <a:r>
              <a:rPr lang="fr-FR" dirty="0" err="1"/>
              <a:t>sprechen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, </a:t>
            </a:r>
            <a:r>
              <a:rPr lang="fr-FR" dirty="0" err="1"/>
              <a:t>dann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Geschriebene</a:t>
            </a:r>
            <a:r>
              <a:rPr lang="fr-FR" dirty="0"/>
              <a:t> </a:t>
            </a:r>
            <a:r>
              <a:rPr lang="fr-FR" dirty="0" err="1"/>
              <a:t>erscheinen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19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Gleiches</a:t>
            </a:r>
            <a:r>
              <a:rPr lang="fr-FR" dirty="0"/>
              <a:t> </a:t>
            </a:r>
            <a:r>
              <a:rPr lang="fr-FR" dirty="0" err="1"/>
              <a:t>Vorgehen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588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 Schüler sprechen lassen, dann das Geschriebene erscheinen lassen. 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256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url?sa=t&amp;source=web&amp;rct=j&amp;url=https%3A%2F%2Fwww.schoolmouv.fr%2Fcours%2Fla-terre-et-les-astres%2Ffiche-de-cours&amp;ved=0CBQQjRxqFwoTCKjQ1P2v4JEDFQAAAAAdAAAAABAi&amp;opi=89978449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enor.com/fr/view/earth-moon-planet-earth-planet-terra-gif-14814360228055557717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edia2.giphy.com/media/v1.Y2lkPTc5MGI3NjExYjJ1ZDN6YnN1amR0OWpxd28wNjNnYTJobDJrMWlzdGtjbms2YmxyOCZlcD12MV9pbnRlcm5hbF9naWZfYnlfaWQmY3Q9Zw/h8sRbOtj55JACfGn8R/giphy.g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-srT_yPVGA&amp;list=PL7xK7_BJ0pSU-kOyMesktcpyEaTPB1NQA&amp;index=3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495919" y="3044345"/>
            <a:ext cx="39364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>
                <a:solidFill>
                  <a:srgbClr val="FFFF00"/>
                </a:solidFill>
              </a:rPr>
              <a:t>ROTATION</a:t>
            </a:r>
            <a:r>
              <a:rPr lang="fr-FR" sz="5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54066" y="3967675"/>
            <a:ext cx="49516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6600" b="1" dirty="0">
                <a:solidFill>
                  <a:srgbClr val="FFFF00"/>
                </a:solidFill>
              </a:rPr>
              <a:t>REVOLUTION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696064" y="193551"/>
            <a:ext cx="94537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3. Trois choses à savoir</a:t>
            </a:r>
          </a:p>
          <a:p>
            <a:pPr algn="ctr"/>
            <a:r>
              <a:rPr lang="fr-FR" sz="5400" b="1" dirty="0">
                <a:solidFill>
                  <a:srgbClr val="FFFF00"/>
                </a:solidFill>
              </a:rPr>
              <a:t>pour comprendre comment fonctionne le système solaire: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733352" y="4879022"/>
            <a:ext cx="82044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6600" b="1" dirty="0">
                <a:solidFill>
                  <a:srgbClr val="FFFF00"/>
                </a:solidFill>
              </a:rPr>
              <a:t>GRAVITATION</a:t>
            </a:r>
            <a:r>
              <a:rPr lang="fr-FR" sz="5400" b="1" dirty="0">
                <a:solidFill>
                  <a:srgbClr val="FFFF00"/>
                </a:solidFill>
              </a:rPr>
              <a:t> (GRAVITE)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E91C12AC-CA25-17CF-FE89-7F30A637E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57199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oneTexte 17">
            <a:extLst>
              <a:ext uri="{FF2B5EF4-FFF2-40B4-BE49-F238E27FC236}">
                <a16:creationId xmlns:a16="http://schemas.microsoft.com/office/drawing/2014/main" id="{276F2DC6-51BE-4A84-895F-29F899694363}"/>
              </a:ext>
            </a:extLst>
          </p:cNvPr>
          <p:cNvSpPr txBox="1"/>
          <p:nvPr/>
        </p:nvSpPr>
        <p:spPr>
          <a:xfrm>
            <a:off x="3381970" y="1183410"/>
            <a:ext cx="6587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La Terre tourne autour du soleil.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938347" y="260080"/>
            <a:ext cx="39565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/>
              <a:t>REVOLUTION</a:t>
            </a:r>
            <a:endParaRPr lang="fr-FR" sz="5400" b="1" dirty="0">
              <a:solidFill>
                <a:srgbClr val="CC00CC"/>
              </a:solidFill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E63FA8C-7155-43FA-AC27-F3EBBA008013}"/>
              </a:ext>
            </a:extLst>
          </p:cNvPr>
          <p:cNvSpPr txBox="1"/>
          <p:nvPr/>
        </p:nvSpPr>
        <p:spPr>
          <a:xfrm>
            <a:off x="3938347" y="5674590"/>
            <a:ext cx="44092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CC00CC"/>
                </a:solidFill>
              </a:rPr>
              <a:t>UMLAUFBAHN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7ED7F68-6682-EC8F-678E-69B0A6054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16" y="6415357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026" name="Picture 2" descr="La Terre et les astres : cours CE2 - Histoire et géographie">
            <a:extLst>
              <a:ext uri="{FF2B5EF4-FFF2-40B4-BE49-F238E27FC236}">
                <a16:creationId xmlns:a16="http://schemas.microsoft.com/office/drawing/2014/main" id="{A0A18A8C-25A6-9FA9-8B78-50F95DB3F0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49"/>
          <a:stretch>
            <a:fillRect/>
          </a:stretch>
        </p:blipFill>
        <p:spPr bwMode="auto">
          <a:xfrm>
            <a:off x="2529524" y="2035607"/>
            <a:ext cx="6853962" cy="3371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749ECA4-D95D-ECF8-0897-58919237687F}"/>
              </a:ext>
            </a:extLst>
          </p:cNvPr>
          <p:cNvSpPr txBox="1"/>
          <p:nvPr/>
        </p:nvSpPr>
        <p:spPr>
          <a:xfrm>
            <a:off x="3189514" y="5371601"/>
            <a:ext cx="6096000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https://www.google.com/url?sa=t&amp;source=web&amp;rct=j&amp;url=https%3A%2F%2Fwww.schoolmouv.fr%2Fcours%2Fla-terre-et-les-astres%2Ffiche-de-cours&amp;ved=0CBQQjRxqFwoTCKjQ1P2v4JEDFQAAAAAdAAAAABAi&amp;opi=89978449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0255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7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3938347" y="260080"/>
            <a:ext cx="39565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/>
              <a:t>REVOLUTION</a:t>
            </a:r>
            <a:endParaRPr lang="fr-FR" sz="5400" b="1" dirty="0">
              <a:solidFill>
                <a:srgbClr val="CC00CC"/>
              </a:solidFill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E63FA8C-7155-43FA-AC27-F3EBBA008013}"/>
              </a:ext>
            </a:extLst>
          </p:cNvPr>
          <p:cNvSpPr txBox="1"/>
          <p:nvPr/>
        </p:nvSpPr>
        <p:spPr>
          <a:xfrm>
            <a:off x="3938347" y="5674590"/>
            <a:ext cx="44092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CC00CC"/>
                </a:solidFill>
              </a:rPr>
              <a:t>UMLAUFBAHN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11BE678-DC3C-02D6-0530-1EB1FD03F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909" y="637297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9220" name="Picture 4" descr="a pixelated image of the earth and the moon in space">
            <a:extLst>
              <a:ext uri="{FF2B5EF4-FFF2-40B4-BE49-F238E27FC236}">
                <a16:creationId xmlns:a16="http://schemas.microsoft.com/office/drawing/2014/main" id="{2031D623-9CD5-70BF-B4C1-841564E266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73" b="17347"/>
          <a:stretch>
            <a:fillRect/>
          </a:stretch>
        </p:blipFill>
        <p:spPr bwMode="auto">
          <a:xfrm>
            <a:off x="3752368" y="2237014"/>
            <a:ext cx="4687264" cy="300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65C9F5A-3000-5784-7509-49B7EA6C0370}"/>
              </a:ext>
            </a:extLst>
          </p:cNvPr>
          <p:cNvSpPr txBox="1"/>
          <p:nvPr/>
        </p:nvSpPr>
        <p:spPr>
          <a:xfrm>
            <a:off x="4788882" y="5201990"/>
            <a:ext cx="2614235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https://tenor.com/fr/view/earth-moon-planet-earth-planet-terra-gif-14814360228055557717</a:t>
            </a:r>
            <a:endParaRPr lang="fr-FR" sz="5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3522FEC-09A6-4649-9182-38A80B84151E}"/>
              </a:ext>
            </a:extLst>
          </p:cNvPr>
          <p:cNvSpPr txBox="1"/>
          <p:nvPr/>
        </p:nvSpPr>
        <p:spPr>
          <a:xfrm>
            <a:off x="3381970" y="1183410"/>
            <a:ext cx="6587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La lune tourne autour de la Terre. </a:t>
            </a:r>
          </a:p>
        </p:txBody>
      </p:sp>
    </p:spTree>
    <p:extLst>
      <p:ext uri="{BB962C8B-B14F-4D97-AF65-F5344CB8AC3E}">
        <p14:creationId xmlns:p14="http://schemas.microsoft.com/office/powerpoint/2010/main" val="180256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422F75E-C840-0FA9-FB46-728AF43E8D86}"/>
              </a:ext>
            </a:extLst>
          </p:cNvPr>
          <p:cNvSpPr/>
          <p:nvPr/>
        </p:nvSpPr>
        <p:spPr>
          <a:xfrm>
            <a:off x="2926080" y="5218469"/>
            <a:ext cx="548640" cy="541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886978-AFF3-179F-9F19-48BD05CBA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033" y="6292709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A612B32C-C52A-B7D0-4840-303E9DB17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433" y="1456284"/>
            <a:ext cx="7893496" cy="444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3DF71D1-C7AB-778F-AA0B-DA84CA76D8BF}"/>
              </a:ext>
            </a:extLst>
          </p:cNvPr>
          <p:cNvSpPr txBox="1"/>
          <p:nvPr/>
        </p:nvSpPr>
        <p:spPr>
          <a:xfrm>
            <a:off x="3288864" y="5896376"/>
            <a:ext cx="572450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https://media2.giphy.com/media/v1.Y2lkPTc5MGI3NjExYjJ1ZDN6YnN1amR0OWpxd28wNjNnYTJobDJrMWlzdGtjbms2YmxyOCZlcD12MV9pbnRlcm5hbF9naWZfYnlfaWQmY3Q9Zw/h8sRbOtj55JACfGn8R/giphy.gif</a:t>
            </a:r>
            <a:endParaRPr lang="fr-FR" sz="5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DBA72A4-F1E2-42B7-BC88-C701A0ED2ED9}"/>
              </a:ext>
            </a:extLst>
          </p:cNvPr>
          <p:cNvSpPr txBox="1"/>
          <p:nvPr/>
        </p:nvSpPr>
        <p:spPr>
          <a:xfrm>
            <a:off x="1179871" y="515581"/>
            <a:ext cx="10810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planètes et les astéroïdes tournent autour du soleil.</a:t>
            </a:r>
          </a:p>
        </p:txBody>
      </p:sp>
    </p:spTree>
    <p:extLst>
      <p:ext uri="{BB962C8B-B14F-4D97-AF65-F5344CB8AC3E}">
        <p14:creationId xmlns:p14="http://schemas.microsoft.com/office/powerpoint/2010/main" val="226744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676" y="1586586"/>
            <a:ext cx="7613497" cy="361180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9690" y="3368008"/>
            <a:ext cx="1017000" cy="36801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987" y="925555"/>
            <a:ext cx="2339100" cy="83754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2650" y="2937835"/>
            <a:ext cx="1017000" cy="59643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937487" y="109729"/>
            <a:ext cx="87934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REVOLUTION / </a:t>
            </a:r>
            <a:r>
              <a:rPr lang="fr-FR" sz="5400" b="1" dirty="0">
                <a:solidFill>
                  <a:srgbClr val="CC00CC"/>
                </a:solidFill>
              </a:rPr>
              <a:t>UMLAUFBAHN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334835" y="4736724"/>
            <a:ext cx="3153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La terre tourne autour du soleil. Sa révolution autour du soleil dure 365 jours environ. 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941534" y="4423801"/>
            <a:ext cx="3628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La lune tourne autour de la Terre.</a:t>
            </a:r>
          </a:p>
          <a:p>
            <a:r>
              <a:rPr lang="fr-FR" b="1" dirty="0">
                <a:solidFill>
                  <a:schemeClr val="bg1"/>
                </a:solidFill>
              </a:rPr>
              <a:t>Sa révolution autour de la terre dure 28 jours environ.</a:t>
            </a:r>
          </a:p>
        </p:txBody>
      </p:sp>
      <p:cxnSp>
        <p:nvCxnSpPr>
          <p:cNvPr id="10" name="Connecteur droit avec flèche 9"/>
          <p:cNvCxnSpPr>
            <a:stCxn id="14" idx="1"/>
          </p:cNvCxnSpPr>
          <p:nvPr/>
        </p:nvCxnSpPr>
        <p:spPr>
          <a:xfrm flipH="1">
            <a:off x="5238207" y="1110221"/>
            <a:ext cx="1719244" cy="86227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6957451" y="925555"/>
            <a:ext cx="3375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Orbite de la Terre autour du soleil</a:t>
            </a:r>
          </a:p>
        </p:txBody>
      </p:sp>
      <p:cxnSp>
        <p:nvCxnSpPr>
          <p:cNvPr id="17" name="Connecteur droit avec flèche 16"/>
          <p:cNvCxnSpPr/>
          <p:nvPr/>
        </p:nvCxnSpPr>
        <p:spPr>
          <a:xfrm flipH="1">
            <a:off x="7144327" y="2093256"/>
            <a:ext cx="1041028" cy="53210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8164986" y="1851478"/>
            <a:ext cx="356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Orbite de la lune autour de la Terre</a:t>
            </a:r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7A0D6380-EC8A-2E8C-840C-4C4BD3F0A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>
                <a:solidFill>
                  <a:schemeClr val="bg1"/>
                </a:solidFill>
              </a:rPr>
              <a:t>Marie-Antoinette </a:t>
            </a:r>
            <a:r>
              <a:rPr lang="fr-FR" sz="800" dirty="0" err="1">
                <a:solidFill>
                  <a:schemeClr val="bg1"/>
                </a:solidFill>
              </a:rPr>
              <a:t>Agbessi</a:t>
            </a:r>
            <a:r>
              <a:rPr lang="fr-FR" sz="800" dirty="0">
                <a:solidFill>
                  <a:schemeClr val="bg1"/>
                </a:solidFill>
              </a:rPr>
              <a:t>:  sources </a:t>
            </a:r>
            <a:r>
              <a:rPr lang="fr-FR" sz="800" dirty="0" err="1">
                <a:solidFill>
                  <a:schemeClr val="bg1"/>
                </a:solidFill>
              </a:rPr>
              <a:t>esa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nasa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futura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Youtube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Lamap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Cdp</a:t>
            </a:r>
            <a:endParaRPr lang="fr-FR" sz="800" dirty="0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D654CC6-B6FC-AB84-346E-5299F6673005}"/>
              </a:ext>
            </a:extLst>
          </p:cNvPr>
          <p:cNvSpPr txBox="1"/>
          <p:nvPr/>
        </p:nvSpPr>
        <p:spPr>
          <a:xfrm>
            <a:off x="835291" y="4423801"/>
            <a:ext cx="94316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solidFill>
                  <a:srgbClr val="000099"/>
                </a:solidFill>
              </a:rPr>
              <a:t>© Justine Lajoie </a:t>
            </a:r>
          </a:p>
        </p:txBody>
      </p:sp>
    </p:spTree>
    <p:extLst>
      <p:ext uri="{BB962C8B-B14F-4D97-AF65-F5344CB8AC3E}">
        <p14:creationId xmlns:p14="http://schemas.microsoft.com/office/powerpoint/2010/main" val="41411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  <p:bldP spid="19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809D3-65E5-74EE-25E5-1BC66BDE6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0BD8556-C5B0-FAD8-E23D-709D014EE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FA340FC-B168-9B17-F525-E0459F0B1495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681B6FD-79B9-2BC5-7515-F22D54B27ADB}"/>
              </a:ext>
            </a:extLst>
          </p:cNvPr>
          <p:cNvSpPr txBox="1"/>
          <p:nvPr/>
        </p:nvSpPr>
        <p:spPr>
          <a:xfrm>
            <a:off x="5845629" y="1531620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b="1" dirty="0">
                <a:solidFill>
                  <a:srgbClr val="FFFF00"/>
                </a:solidFill>
              </a:rPr>
              <a:t>- Découpez l’image </a:t>
            </a:r>
          </a:p>
          <a:p>
            <a:r>
              <a:rPr lang="fr-FR" b="1" dirty="0">
                <a:solidFill>
                  <a:srgbClr val="FFFF00"/>
                </a:solidFill>
              </a:rPr>
              <a:t>- Découpez les étiquettes et collez-les au bon endroit.</a:t>
            </a:r>
          </a:p>
          <a:p>
            <a:r>
              <a:rPr lang="fr-FR" sz="1800" b="1" dirty="0">
                <a:solidFill>
                  <a:srgbClr val="FFFF00"/>
                </a:solidFill>
              </a:rPr>
              <a:t>- </a:t>
            </a:r>
            <a:r>
              <a:rPr lang="fr-FR" b="1" dirty="0">
                <a:solidFill>
                  <a:srgbClr val="FFFF00"/>
                </a:solidFill>
              </a:rPr>
              <a:t>Collez le tout dans le </a:t>
            </a:r>
            <a:r>
              <a:rPr lang="fr-FR" b="1" dirty="0" err="1">
                <a:solidFill>
                  <a:srgbClr val="FFFF00"/>
                </a:solidFill>
              </a:rPr>
              <a:t>lapbook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sz="1800" b="1" dirty="0">
              <a:solidFill>
                <a:srgbClr val="FFFF00"/>
              </a:solidFill>
            </a:endParaRP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B35945C4-329B-9A29-DA58-733C3E68C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517549" y="3187472"/>
            <a:ext cx="3001603" cy="2505756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51033B0-7D28-E5F8-F3FD-2F803EB492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77" y="2131784"/>
            <a:ext cx="4785070" cy="300160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76F3BAFB-F9B4-D650-B1B8-14AE013FE8AC}"/>
              </a:ext>
            </a:extLst>
          </p:cNvPr>
          <p:cNvCxnSpPr>
            <a:cxnSpLocks/>
          </p:cNvCxnSpPr>
          <p:nvPr/>
        </p:nvCxnSpPr>
        <p:spPr>
          <a:xfrm>
            <a:off x="4827814" y="3075214"/>
            <a:ext cx="2705101" cy="69740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26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94396" y="1079346"/>
            <a:ext cx="81579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Que provoque la rotation de la Terre?</a:t>
            </a:r>
          </a:p>
        </p:txBody>
      </p:sp>
      <p:sp>
        <p:nvSpPr>
          <p:cNvPr id="4" name="Flèche : droite 3">
            <a:hlinkClick r:id="rId2"/>
            <a:extLst>
              <a:ext uri="{FF2B5EF4-FFF2-40B4-BE49-F238E27FC236}">
                <a16:creationId xmlns:a16="http://schemas.microsoft.com/office/drawing/2014/main" id="{2971E7A3-8297-35BE-15C4-69B0EFD0BD3C}"/>
              </a:ext>
            </a:extLst>
          </p:cNvPr>
          <p:cNvSpPr/>
          <p:nvPr/>
        </p:nvSpPr>
        <p:spPr>
          <a:xfrm>
            <a:off x="5074920" y="2570976"/>
            <a:ext cx="2042160" cy="1455420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AB22A6-ADFE-CC52-F136-7CE1EE60D110}"/>
              </a:ext>
            </a:extLst>
          </p:cNvPr>
          <p:cNvSpPr txBox="1"/>
          <p:nvPr/>
        </p:nvSpPr>
        <p:spPr>
          <a:xfrm>
            <a:off x="1150620" y="4810140"/>
            <a:ext cx="989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Eh oui! C’est à cause de la rotation de la Terre que nous avons des jours et des nuits!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042F375-B41B-096F-7993-E82AF2597935}"/>
              </a:ext>
            </a:extLst>
          </p:cNvPr>
          <p:cNvSpPr txBox="1"/>
          <p:nvPr/>
        </p:nvSpPr>
        <p:spPr>
          <a:xfrm>
            <a:off x="4476679" y="3059668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0:18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AE527B8D-3168-5455-9162-5DCBB9C0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84363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7859</TotalTime>
  <Words>400</Words>
  <Application>Microsoft Office PowerPoint</Application>
  <PresentationFormat>Grand écran</PresentationFormat>
  <Paragraphs>45</Paragraphs>
  <Slides>7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85</cp:revision>
  <dcterms:created xsi:type="dcterms:W3CDTF">2018-09-08T10:25:50Z</dcterms:created>
  <dcterms:modified xsi:type="dcterms:W3CDTF">2026-08-25T21:06:13Z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