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3"/>
  </p:notesMasterIdLst>
  <p:sldIdLst>
    <p:sldId id="399" r:id="rId5"/>
    <p:sldId id="421" r:id="rId6"/>
    <p:sldId id="279" r:id="rId7"/>
    <p:sldId id="393" r:id="rId8"/>
    <p:sldId id="301" r:id="rId9"/>
    <p:sldId id="300" r:id="rId10"/>
    <p:sldId id="422" r:id="rId11"/>
    <p:sldId id="354" r:id="rId12"/>
  </p:sldIdLst>
  <p:sldSz cx="12192000" cy="6858000"/>
  <p:notesSz cx="674211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CC6600"/>
    <a:srgbClr val="0000FF"/>
    <a:srgbClr val="0066FF"/>
    <a:srgbClr val="CC3399"/>
    <a:srgbClr val="000099"/>
    <a:srgbClr val="008000"/>
    <a:srgbClr val="33CC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9" autoAdjust="0"/>
    <p:restoredTop sz="94640" autoAdjust="0"/>
  </p:normalViewPr>
  <p:slideViewPr>
    <p:cSldViewPr snapToGrid="0" showGuides="1">
      <p:cViewPr varScale="1">
        <p:scale>
          <a:sx n="70" d="100"/>
          <a:sy n="70" d="100"/>
        </p:scale>
        <p:origin x="680" y="52"/>
      </p:cViewPr>
      <p:guideLst>
        <p:guide orient="horz" pos="2160"/>
        <p:guide pos="37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C635-C3CC-4CCE-80A8-A66702EE2AF1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B49AB-20A7-4616-9365-6A52332B1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0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ein</a:t>
            </a:r>
            <a:r>
              <a:rPr lang="fr-FR" dirty="0"/>
              <a:t> </a:t>
            </a:r>
            <a:r>
              <a:rPr lang="fr-FR" dirty="0" err="1"/>
              <a:t>verständliches</a:t>
            </a:r>
            <a:r>
              <a:rPr lang="fr-FR" dirty="0"/>
              <a:t> </a:t>
            </a:r>
            <a:r>
              <a:rPr lang="fr-FR" dirty="0" err="1"/>
              <a:t>kurzes</a:t>
            </a:r>
            <a:r>
              <a:rPr lang="fr-FR" dirty="0"/>
              <a:t> </a:t>
            </a:r>
            <a:r>
              <a:rPr lang="fr-FR" dirty="0" err="1"/>
              <a:t>Video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387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Das </a:t>
            </a:r>
            <a:r>
              <a:rPr lang="fr-FR" dirty="0" err="1"/>
              <a:t>erste</a:t>
            </a:r>
            <a:r>
              <a:rPr lang="fr-FR" dirty="0"/>
              <a:t> </a:t>
            </a:r>
            <a:r>
              <a:rPr lang="fr-FR" dirty="0" err="1"/>
              <a:t>Video</a:t>
            </a:r>
            <a:r>
              <a:rPr lang="fr-FR" dirty="0"/>
              <a:t> </a:t>
            </a:r>
            <a:r>
              <a:rPr lang="fr-FR" dirty="0" err="1"/>
              <a:t>enthält</a:t>
            </a:r>
            <a:r>
              <a:rPr lang="fr-FR" dirty="0"/>
              <a:t> Animation </a:t>
            </a:r>
            <a:r>
              <a:rPr lang="fr-FR" dirty="0" err="1"/>
              <a:t>und</a:t>
            </a:r>
            <a:r>
              <a:rPr lang="fr-FR" dirty="0"/>
              <a:t> </a:t>
            </a:r>
            <a:r>
              <a:rPr lang="fr-FR" dirty="0" err="1"/>
              <a:t>schriftliche</a:t>
            </a:r>
            <a:r>
              <a:rPr lang="fr-FR" dirty="0"/>
              <a:t> </a:t>
            </a:r>
            <a:r>
              <a:rPr lang="fr-FR" dirty="0" err="1"/>
              <a:t>Erklärung</a:t>
            </a:r>
            <a:r>
              <a:rPr lang="fr-FR" dirty="0"/>
              <a:t>,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Zweite</a:t>
            </a:r>
            <a:r>
              <a:rPr lang="fr-FR" dirty="0"/>
              <a:t> </a:t>
            </a:r>
            <a:r>
              <a:rPr lang="fr-FR" dirty="0" err="1"/>
              <a:t>enthält</a:t>
            </a:r>
            <a:r>
              <a:rPr lang="fr-FR" dirty="0"/>
              <a:t> </a:t>
            </a:r>
            <a:r>
              <a:rPr lang="fr-FR" dirty="0" err="1"/>
              <a:t>eine</a:t>
            </a:r>
            <a:r>
              <a:rPr lang="fr-FR" dirty="0"/>
              <a:t> </a:t>
            </a:r>
            <a:r>
              <a:rPr lang="fr-FR" dirty="0" err="1"/>
              <a:t>mündliche</a:t>
            </a:r>
            <a:r>
              <a:rPr lang="fr-FR" dirty="0"/>
              <a:t> </a:t>
            </a:r>
            <a:r>
              <a:rPr lang="fr-FR" dirty="0" err="1"/>
              <a:t>Beschreibung</a:t>
            </a:r>
            <a:r>
              <a:rPr lang="fr-FR" dirty="0"/>
              <a:t>..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367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8598D-23FE-FB5B-48A1-9CB97E5F4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5C9B8033-4475-ACB1-9A24-035B467D40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AEDB22C2-95E2-DD88-2D08-605C23A7F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49F09F-EE0F-9073-DBFB-44C2BE71E7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65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31B6-F179-4596-BB8E-BEDF54EB73B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9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A188-D313-4DC3-84AA-C8290AFEC59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7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FA54-ECD5-4835-8012-F5F11FD2A212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35777-149E-4880-B124-51D3BA148553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30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9F97-EFA9-47AE-8DFA-DEFE6C52A96F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5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9FDC-BDFD-4634-A574-0CD53512665D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5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B21B-8FE3-48B7-9886-558C2FBC864E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4192-7462-4BFA-BDEF-9FA5A8442154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83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08D2-9AEC-44B2-9369-23CE09A4C0CD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14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7E3C-FB61-4494-AF6F-E144066FAB34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0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46DB-FAB5-457B-9230-4BAFE30F7176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2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EF0E-894F-4651-B523-99AED8B0501E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2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nes.fr/sites/default/files/styles/16x9_lg/public/2024-06/terre-lever-lune.jpg.webp?h=854a7be2&amp;itok=q1fq1v9r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-VXPtbj9SQ&amp;list=PL7xK7_BJ0pSU-kOyMesktcpyEaTPB1NQA&amp;index=2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-srT_yPVGA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REJodovTKek&amp;t=4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se2.mm.bing.net/th/id/OIP.phTeMfdb6qns1dEoHsNO7wHaE4?pid=Api&amp;P=0&amp;h=18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pichon.fr/datas/produits/e_zoom/1692495_1.jpg" TargetMode="Externa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-srT_yPVG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666F5-BE54-3CD8-EA49-B412C4EE3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E0A44E-E6CB-B99E-BA02-4DCC09D3B18C}"/>
              </a:ext>
            </a:extLst>
          </p:cNvPr>
          <p:cNvSpPr/>
          <p:nvPr/>
        </p:nvSpPr>
        <p:spPr>
          <a:xfrm>
            <a:off x="1164972" y="1810384"/>
            <a:ext cx="986205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4. LE SATELLITE NATUREL DE LA TERRE:</a:t>
            </a:r>
          </a:p>
          <a:p>
            <a:pPr algn="ctr"/>
            <a:r>
              <a:rPr lang="fr-FR" sz="5400" b="1" dirty="0">
                <a:solidFill>
                  <a:srgbClr val="FFFF00"/>
                </a:solidFill>
              </a:rPr>
              <a:t>LA LUNE ET SES PHASES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78F5C6-F515-4C01-D026-825B43EE3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09593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43BA7ABE-F9B3-E696-EB59-0D591B9E6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pic>
        <p:nvPicPr>
          <p:cNvPr id="4" name="Image 3" descr="Une image contenant texte, diagramme, motif&#10;&#10;Le contenu généré par l’IA peut être incorrect.">
            <a:extLst>
              <a:ext uri="{FF2B5EF4-FFF2-40B4-BE49-F238E27FC236}">
                <a16:creationId xmlns:a16="http://schemas.microsoft.com/office/drawing/2014/main" id="{C767EA6F-1AAF-0D82-62E0-3CBC900D5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858" y="1457551"/>
            <a:ext cx="6799127" cy="429554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DE198F8-65B1-0700-FB0B-9321DC0BB5B8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Observe la lune tous les jours. Dessine-la dans les cases.</a:t>
            </a:r>
          </a:p>
        </p:txBody>
      </p:sp>
    </p:spTree>
    <p:extLst>
      <p:ext uri="{BB962C8B-B14F-4D97-AF65-F5344CB8AC3E}">
        <p14:creationId xmlns:p14="http://schemas.microsoft.com/office/powerpoint/2010/main" val="4254441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ysteme-solaire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715" y="1151802"/>
            <a:ext cx="7645098" cy="487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686171" y="328994"/>
            <a:ext cx="50574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 a Terre vue de la lune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3CB306-127B-E957-7103-CD223B79E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r>
              <a:rPr lang="fr-FR" dirty="0"/>
              <a:t>:  sources </a:t>
            </a:r>
            <a:r>
              <a:rPr lang="fr-FR" dirty="0" err="1"/>
              <a:t>esa</a:t>
            </a:r>
            <a:r>
              <a:rPr lang="fr-FR" dirty="0"/>
              <a:t>, </a:t>
            </a:r>
            <a:r>
              <a:rPr lang="fr-FR" dirty="0" err="1"/>
              <a:t>nasa</a:t>
            </a:r>
            <a:r>
              <a:rPr lang="fr-FR" dirty="0"/>
              <a:t>, </a:t>
            </a:r>
            <a:r>
              <a:rPr lang="fr-FR" dirty="0" err="1"/>
              <a:t>futura</a:t>
            </a:r>
            <a:r>
              <a:rPr lang="fr-FR" dirty="0"/>
              <a:t>, </a:t>
            </a:r>
            <a:r>
              <a:rPr lang="fr-FR" dirty="0" err="1"/>
              <a:t>Youtube</a:t>
            </a:r>
            <a:r>
              <a:rPr lang="fr-FR" dirty="0"/>
              <a:t>, </a:t>
            </a:r>
            <a:r>
              <a:rPr lang="fr-FR" dirty="0" err="1"/>
              <a:t>Lamap</a:t>
            </a:r>
            <a:r>
              <a:rPr lang="fr-FR" dirty="0"/>
              <a:t>, </a:t>
            </a:r>
            <a:r>
              <a:rPr lang="fr-FR" dirty="0" err="1"/>
              <a:t>Cdp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F58DB66-F602-0770-DF4D-322BB33240D5}"/>
              </a:ext>
            </a:extLst>
          </p:cNvPr>
          <p:cNvSpPr txBox="1"/>
          <p:nvPr/>
        </p:nvSpPr>
        <p:spPr>
          <a:xfrm>
            <a:off x="4642757" y="6022457"/>
            <a:ext cx="3282043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https://cnes.fr/sites/default/files/styles/16x9_lg/public/2024-06/terre-lever-lune.jpg.webp?h=854a7be2&amp;itok=q1fq1v9r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33627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5FF9810-1417-559E-02E2-DF342C479F4F}"/>
              </a:ext>
            </a:extLst>
          </p:cNvPr>
          <p:cNvSpPr txBox="1"/>
          <p:nvPr/>
        </p:nvSpPr>
        <p:spPr>
          <a:xfrm>
            <a:off x="2230815" y="975360"/>
            <a:ext cx="7730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Comment la lune s'est-elle formée?</a:t>
            </a:r>
          </a:p>
        </p:txBody>
      </p:sp>
      <p:sp>
        <p:nvSpPr>
          <p:cNvPr id="3" name="Flèche : droite 2">
            <a:hlinkClick r:id="rId3"/>
            <a:extLst>
              <a:ext uri="{FF2B5EF4-FFF2-40B4-BE49-F238E27FC236}">
                <a16:creationId xmlns:a16="http://schemas.microsoft.com/office/drawing/2014/main" id="{875D2EC9-8366-D196-B10C-DD7DF51A1EB8}"/>
              </a:ext>
            </a:extLst>
          </p:cNvPr>
          <p:cNvSpPr/>
          <p:nvPr/>
        </p:nvSpPr>
        <p:spPr>
          <a:xfrm>
            <a:off x="5082540" y="2480310"/>
            <a:ext cx="2194560" cy="1546860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89C4C6-5C6C-6EA5-262D-640B182D3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r>
              <a:rPr lang="fr-FR" dirty="0"/>
              <a:t>:  sources </a:t>
            </a:r>
            <a:r>
              <a:rPr lang="fr-FR" dirty="0" err="1"/>
              <a:t>esa</a:t>
            </a:r>
            <a:r>
              <a:rPr lang="fr-FR" dirty="0"/>
              <a:t>, </a:t>
            </a:r>
            <a:r>
              <a:rPr lang="fr-FR" dirty="0" err="1"/>
              <a:t>nasa</a:t>
            </a:r>
            <a:r>
              <a:rPr lang="fr-FR" dirty="0"/>
              <a:t>, </a:t>
            </a:r>
            <a:r>
              <a:rPr lang="fr-FR" dirty="0" err="1"/>
              <a:t>futura</a:t>
            </a:r>
            <a:r>
              <a:rPr lang="fr-FR" dirty="0"/>
              <a:t>, </a:t>
            </a:r>
            <a:r>
              <a:rPr lang="fr-FR" dirty="0" err="1"/>
              <a:t>Youtube</a:t>
            </a:r>
            <a:r>
              <a:rPr lang="fr-FR" dirty="0"/>
              <a:t>, </a:t>
            </a:r>
            <a:r>
              <a:rPr lang="fr-FR" dirty="0" err="1"/>
              <a:t>Lamap</a:t>
            </a:r>
            <a:r>
              <a:rPr lang="fr-FR" dirty="0"/>
              <a:t>, </a:t>
            </a:r>
            <a:r>
              <a:rPr lang="fr-FR" dirty="0" err="1"/>
              <a:t>Cdp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5789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640987" y="1086981"/>
            <a:ext cx="52148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LES PHASES DE LA LUNE</a:t>
            </a:r>
          </a:p>
        </p:txBody>
      </p:sp>
      <p:sp>
        <p:nvSpPr>
          <p:cNvPr id="4" name="Flèche : droite 3">
            <a:hlinkClick r:id="rId3"/>
            <a:extLst>
              <a:ext uri="{FF2B5EF4-FFF2-40B4-BE49-F238E27FC236}">
                <a16:creationId xmlns:a16="http://schemas.microsoft.com/office/drawing/2014/main" id="{C8F52451-37DF-9AE1-9AAF-AAE77CF760DE}"/>
              </a:ext>
            </a:extLst>
          </p:cNvPr>
          <p:cNvSpPr/>
          <p:nvPr/>
        </p:nvSpPr>
        <p:spPr>
          <a:xfrm>
            <a:off x="5137265" y="2808115"/>
            <a:ext cx="2222269" cy="1485207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10110B9-FFD1-844D-2A2D-4730ED2BB64C}"/>
              </a:ext>
            </a:extLst>
          </p:cNvPr>
          <p:cNvSpPr txBox="1"/>
          <p:nvPr/>
        </p:nvSpPr>
        <p:spPr>
          <a:xfrm>
            <a:off x="4261657" y="3319549"/>
            <a:ext cx="714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1:12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4805BD-1000-B84D-7A56-7C4FEADC8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7" name="Flèche : droite 6">
            <a:hlinkClick r:id="rId4"/>
            <a:extLst>
              <a:ext uri="{FF2B5EF4-FFF2-40B4-BE49-F238E27FC236}">
                <a16:creationId xmlns:a16="http://schemas.microsoft.com/office/drawing/2014/main" id="{C788204D-E498-3E42-2735-E98F33E45444}"/>
              </a:ext>
            </a:extLst>
          </p:cNvPr>
          <p:cNvSpPr/>
          <p:nvPr/>
        </p:nvSpPr>
        <p:spPr>
          <a:xfrm>
            <a:off x="5137265" y="4462336"/>
            <a:ext cx="2222269" cy="1485207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377BE4A-D921-F922-5942-439E143F3F89}"/>
              </a:ext>
            </a:extLst>
          </p:cNvPr>
          <p:cNvSpPr txBox="1"/>
          <p:nvPr/>
        </p:nvSpPr>
        <p:spPr>
          <a:xfrm>
            <a:off x="4261657" y="5063134"/>
            <a:ext cx="714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0:41</a:t>
            </a:r>
          </a:p>
        </p:txBody>
      </p:sp>
    </p:spTree>
    <p:extLst>
      <p:ext uri="{BB962C8B-B14F-4D97-AF65-F5344CB8AC3E}">
        <p14:creationId xmlns:p14="http://schemas.microsoft.com/office/powerpoint/2010/main" val="181433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over-blog-kiwi.com/0/74/28/93/20141007/ob_9ed03a_tbi-les-phases-de-la-lu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767" y="1056211"/>
            <a:ext cx="7062975" cy="4656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F53C424-8323-5411-DDB1-5187B5B0D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8BB14D5-1D89-6F81-8663-2D612CCAFDBF}"/>
              </a:ext>
            </a:extLst>
          </p:cNvPr>
          <p:cNvSpPr txBox="1"/>
          <p:nvPr/>
        </p:nvSpPr>
        <p:spPr>
          <a:xfrm>
            <a:off x="4821382" y="5780323"/>
            <a:ext cx="2798618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https://tse2.mm.bing.net/th/id/OIP.phTeMfdb6qns1dEoHsNO7wHaE4?pid=Api&amp;P=0&amp;h=180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02505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85EF5-14C8-2684-2C9D-FEA5D2E6B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DEF1E8B5-62B0-1EF1-E73C-A64D7FB42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B97709-D61E-D16E-1A6A-3C8D8FD9089B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 avec les phases de la lune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3055442-B17D-6727-53D6-EB66DC20B639}"/>
              </a:ext>
            </a:extLst>
          </p:cNvPr>
          <p:cNvSpPr txBox="1"/>
          <p:nvPr/>
        </p:nvSpPr>
        <p:spPr>
          <a:xfrm>
            <a:off x="5295724" y="1302840"/>
            <a:ext cx="625928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800" b="1" dirty="0">
                <a:solidFill>
                  <a:srgbClr val="FFFF00"/>
                </a:solidFill>
              </a:rPr>
              <a:t>Découpe les deux </a:t>
            </a:r>
            <a:r>
              <a:rPr lang="fr-FR" sz="1800" b="1" dirty="0" err="1">
                <a:solidFill>
                  <a:srgbClr val="FFFF00"/>
                </a:solidFill>
              </a:rPr>
              <a:t>diques</a:t>
            </a:r>
            <a:r>
              <a:rPr lang="fr-FR" sz="1800" b="1" dirty="0">
                <a:solidFill>
                  <a:srgbClr val="FFFF00"/>
                </a:solidFill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Colorie correctement les phases de la lune.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Utilise une attache parisienne pour  réunir les deux disques.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Avec les ciseaux, fais un trou dans le </a:t>
            </a:r>
            <a:r>
              <a:rPr lang="fr-FR" b="1" dirty="0" err="1">
                <a:solidFill>
                  <a:srgbClr val="FFFF00"/>
                </a:solidFill>
              </a:rPr>
              <a:t>lapbook</a:t>
            </a:r>
            <a:r>
              <a:rPr lang="fr-FR" b="1" dirty="0">
                <a:solidFill>
                  <a:srgbClr val="FFFF00"/>
                </a:solidFill>
              </a:rPr>
              <a:t> et fixe les deux disques.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91123E87-AAEA-7001-FAB7-53779BD822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6381478" y="3171592"/>
            <a:ext cx="3001603" cy="2505756"/>
          </a:xfrm>
          <a:prstGeom prst="rect">
            <a:avLst/>
          </a:prstGeom>
        </p:spPr>
      </p:pic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85ACC560-8FEE-8C0C-CF5B-B43923A957FF}"/>
              </a:ext>
            </a:extLst>
          </p:cNvPr>
          <p:cNvCxnSpPr>
            <a:cxnSpLocks/>
          </p:cNvCxnSpPr>
          <p:nvPr/>
        </p:nvCxnSpPr>
        <p:spPr>
          <a:xfrm>
            <a:off x="4789712" y="3649267"/>
            <a:ext cx="3092567" cy="173095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" name="Image 4" descr="Une image contenant cercle, croquis, diagramme, texte&#10;&#10;Le contenu généré par l’IA peut être incorrect.">
            <a:extLst>
              <a:ext uri="{FF2B5EF4-FFF2-40B4-BE49-F238E27FC236}">
                <a16:creationId xmlns:a16="http://schemas.microsoft.com/office/drawing/2014/main" id="{CBBD82AA-C5D8-38C9-3D21-F2FFC6794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065" y="2349389"/>
            <a:ext cx="4180649" cy="2599756"/>
          </a:xfrm>
          <a:prstGeom prst="rect">
            <a:avLst/>
          </a:prstGeom>
        </p:spPr>
      </p:pic>
      <p:pic>
        <p:nvPicPr>
          <p:cNvPr id="1026" name="Picture 2" descr="Boîte de 100 attaches parisiennes 31 mm | Pichon">
            <a:extLst>
              <a:ext uri="{FF2B5EF4-FFF2-40B4-BE49-F238E27FC236}">
                <a16:creationId xmlns:a16="http://schemas.microsoft.com/office/drawing/2014/main" id="{9E9A3D8E-3D74-BC1B-E5C2-3183C1963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76482" y="5105233"/>
            <a:ext cx="1093385" cy="82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BD19F573-7CD5-A045-8DD5-50AF664D0CAB}"/>
              </a:ext>
            </a:extLst>
          </p:cNvPr>
          <p:cNvSpPr txBox="1"/>
          <p:nvPr/>
        </p:nvSpPr>
        <p:spPr>
          <a:xfrm>
            <a:off x="889903" y="5380223"/>
            <a:ext cx="1986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Attache parisienne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C08CC12-EA85-8BBA-2359-6DC425CBF82B}"/>
              </a:ext>
            </a:extLst>
          </p:cNvPr>
          <p:cNvSpPr txBox="1"/>
          <p:nvPr/>
        </p:nvSpPr>
        <p:spPr>
          <a:xfrm>
            <a:off x="2424791" y="5886896"/>
            <a:ext cx="1883229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6"/>
              </a:rPr>
              <a:t>https://www.pichon.fr/datas/produits/e_zoom/1692495_1.jpg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42151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488587" y="1072011"/>
            <a:ext cx="540026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ROTATION, REVOLUTION</a:t>
            </a: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PHASES DE LA LUNE</a:t>
            </a: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LES SAISONS</a:t>
            </a:r>
          </a:p>
          <a:p>
            <a:endParaRPr lang="fr-FR" sz="4000" b="1" dirty="0">
              <a:solidFill>
                <a:srgbClr val="FFFF00"/>
              </a:solidFill>
            </a:endParaRPr>
          </a:p>
        </p:txBody>
      </p:sp>
      <p:sp>
        <p:nvSpPr>
          <p:cNvPr id="2" name="Flèche : droite 1">
            <a:hlinkClick r:id="rId2"/>
            <a:extLst>
              <a:ext uri="{FF2B5EF4-FFF2-40B4-BE49-F238E27FC236}">
                <a16:creationId xmlns:a16="http://schemas.microsoft.com/office/drawing/2014/main" id="{79732E0F-3B31-7257-1E2E-66B51EC37C45}"/>
              </a:ext>
            </a:extLst>
          </p:cNvPr>
          <p:cNvSpPr/>
          <p:nvPr/>
        </p:nvSpPr>
        <p:spPr>
          <a:xfrm>
            <a:off x="5101504" y="3397956"/>
            <a:ext cx="2389239" cy="1607575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DDB000-7ACA-D9EA-538D-3CC011C0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36615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11" ma:contentTypeDescription="Ein neues Dokument erstellen." ma:contentTypeScope="" ma:versionID="256f57d1ae016f82d9ae534eab2735de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a4fdbba6f0c86c134ff1b93bc20055f9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Bildmarkierungen" ma:readOnly="false" ma:fieldId="{5cf76f15-5ced-4ddc-b409-7134ff3c332f}" ma:taxonomyMulti="true" ma:sspId="39d22f72-7f00-4a5e-93bb-7489ac31d7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9153b7-85cb-4ebe-81ab-70afa456cf4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E618CA-32DD-499C-A3DC-1A4D7F743C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CC3087-527C-43A2-A9BC-D9325218B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461D98-6172-4329-B086-7644BFA4913F}">
  <ds:schemaRefs>
    <ds:schemaRef ds:uri="d19153b7-85cb-4ebe-81ab-70afa456cf4e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7858</TotalTime>
  <Words>332</Words>
  <Application>Microsoft Office PowerPoint</Application>
  <PresentationFormat>Grand écran</PresentationFormat>
  <Paragraphs>33</Paragraphs>
  <Slides>8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SYSTÈME SOLAIRE</dc:title>
  <dc:creator>Marie-Antoinette AGBESSI-OBERDORF</dc:creator>
  <cp:lastModifiedBy>Gwendoline Lovey</cp:lastModifiedBy>
  <cp:revision>85</cp:revision>
  <dcterms:created xsi:type="dcterms:W3CDTF">2018-09-08T10:25:50Z</dcterms:created>
  <dcterms:modified xsi:type="dcterms:W3CDTF">2026-08-25T20:56:47Z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