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1"/>
  </p:notesMasterIdLst>
  <p:sldIdLst>
    <p:sldId id="401" r:id="rId5"/>
    <p:sldId id="280" r:id="rId6"/>
    <p:sldId id="325" r:id="rId7"/>
    <p:sldId id="408" r:id="rId8"/>
    <p:sldId id="326" r:id="rId9"/>
    <p:sldId id="409" r:id="rId10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escoursdemax.fr/wp-content/uploads/2021/02/milky-way-sun.jpe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stronomes.com/galaxie/type-galaxie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4.obspm.fr/public/ressources_lu/pages_indicateur-secondaire/images_texte/diapason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s://fr.wikipedia.org/wiki/M54_%28amas_globulaire%29" TargetMode="External"/><Relationship Id="rId7" Type="http://schemas.openxmlformats.org/officeDocument/2006/relationships/hyperlink" Target="https://upload.wikimedia.org/wikipedia/commons/thumb/f/ff/Trifid_and_Lagoon_Nebulae_Excerpt-_Messier_21_%28noirlab2521ag%29.jpg/960px-Trifid_and_Lagoon_Nebulae_Excerpt-_Messier_21_%28noirlab2521ag%29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hyperlink" Target="https://commons.wikimedia.org/wiki/File:NGC_6405_DSS.jpg?uselang=fr" TargetMode="External"/><Relationship Id="rId4" Type="http://schemas.openxmlformats.org/officeDocument/2006/relationships/image" Target="../media/image9.jpeg"/><Relationship Id="rId9" Type="http://schemas.openxmlformats.org/officeDocument/2006/relationships/hyperlink" Target="https://upload.wikimedia.org/wikipedia/commons/thumb/1/16/Messier_14.jpg/1200px-Messier_1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FE0DA-B52C-C66A-9D30-DDA434D50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539DE49-F56D-CE3D-8995-F5821C607099}"/>
              </a:ext>
            </a:extLst>
          </p:cNvPr>
          <p:cNvSpPr txBox="1"/>
          <p:nvPr/>
        </p:nvSpPr>
        <p:spPr>
          <a:xfrm>
            <a:off x="632688" y="1621108"/>
            <a:ext cx="1106813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8. NOTRE GALAXIE:</a:t>
            </a:r>
          </a:p>
          <a:p>
            <a:pPr algn="ctr"/>
            <a:r>
              <a:rPr lang="fr-FR" sz="6600" b="1" dirty="0">
                <a:solidFill>
                  <a:srgbClr val="FFFF00"/>
                </a:solidFill>
              </a:rPr>
              <a:t>LA VOIE LACTEE</a:t>
            </a:r>
          </a:p>
          <a:p>
            <a:pPr algn="ctr"/>
            <a:r>
              <a:rPr lang="fr-FR" sz="5400" b="1" dirty="0">
                <a:solidFill>
                  <a:srgbClr val="CC3399"/>
                </a:solidFill>
              </a:rPr>
              <a:t>Die </a:t>
            </a:r>
            <a:r>
              <a:rPr lang="fr-FR" sz="5400" b="1" dirty="0" err="1">
                <a:solidFill>
                  <a:srgbClr val="CC3399"/>
                </a:solidFill>
              </a:rPr>
              <a:t>Milchstrasse</a:t>
            </a:r>
            <a:endParaRPr lang="fr-FR" sz="5400" b="1" dirty="0">
              <a:solidFill>
                <a:srgbClr val="CC3399"/>
              </a:solidFill>
            </a:endParaRP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6406425-CECC-D0AC-B491-F9237C566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85914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47EA3E71-7964-D7E4-9792-4F7D4DD5A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39" y="-679129"/>
            <a:ext cx="12372878" cy="885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6567" y="548088"/>
            <a:ext cx="646676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Notre système solaire se situe vers l’extérieur de notre galaxie qui s’appelle « la voie lactée ».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15755E-8511-4CAB-5E2C-E7C1C1ED7E72}"/>
              </a:ext>
            </a:extLst>
          </p:cNvPr>
          <p:cNvSpPr txBox="1"/>
          <p:nvPr/>
        </p:nvSpPr>
        <p:spPr>
          <a:xfrm>
            <a:off x="9928860" y="6636836"/>
            <a:ext cx="2176549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https://lescoursdemax.fr/wp-content/uploads/2021/02/milky-way-sun.jpeg</a:t>
            </a:r>
            <a:endParaRPr lang="fr-FR" sz="50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8C75E6A-B5B5-8EA7-4C98-29BC89129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1983" y="6311264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r>
              <a:rPr lang="fr-FR" dirty="0"/>
              <a:t>:  sources </a:t>
            </a:r>
            <a:r>
              <a:rPr lang="fr-FR" dirty="0" err="1"/>
              <a:t>esa</a:t>
            </a:r>
            <a:r>
              <a:rPr lang="fr-FR" dirty="0"/>
              <a:t>, </a:t>
            </a:r>
            <a:r>
              <a:rPr lang="fr-FR" dirty="0" err="1"/>
              <a:t>nasa</a:t>
            </a:r>
            <a:r>
              <a:rPr lang="fr-FR" dirty="0"/>
              <a:t>, </a:t>
            </a:r>
            <a:r>
              <a:rPr lang="fr-FR" dirty="0" err="1"/>
              <a:t>futura</a:t>
            </a:r>
            <a:r>
              <a:rPr lang="fr-FR" dirty="0"/>
              <a:t>, </a:t>
            </a:r>
            <a:r>
              <a:rPr lang="fr-FR" dirty="0" err="1"/>
              <a:t>Youtube</a:t>
            </a:r>
            <a:r>
              <a:rPr lang="fr-FR" dirty="0"/>
              <a:t>, </a:t>
            </a:r>
            <a:r>
              <a:rPr lang="fr-FR" dirty="0" err="1"/>
              <a:t>Lamap</a:t>
            </a:r>
            <a:r>
              <a:rPr lang="fr-FR" dirty="0"/>
              <a:t>, </a:t>
            </a:r>
            <a:r>
              <a:rPr lang="fr-FR" dirty="0" err="1"/>
              <a:t>Cdp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996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219716" y="1765446"/>
            <a:ext cx="33106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Dans l’Univers, il y a   beaucoup de galaxies, </a:t>
            </a: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de différentes formes.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816F66-7E51-6F4C-0A81-79A9E67F9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0" y="6433936"/>
            <a:ext cx="2949633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026" name="Picture 2" descr="NGC 1132">
            <a:extLst>
              <a:ext uri="{FF2B5EF4-FFF2-40B4-BE49-F238E27FC236}">
                <a16:creationId xmlns:a16="http://schemas.microsoft.com/office/drawing/2014/main" id="{1B132E34-8B2B-E84C-DAD3-3B381C79F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42" y="308178"/>
            <a:ext cx="2534478" cy="275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573ED6-FBF9-3A49-CBA5-5340099C8763}"/>
              </a:ext>
            </a:extLst>
          </p:cNvPr>
          <p:cNvSpPr txBox="1"/>
          <p:nvPr/>
        </p:nvSpPr>
        <p:spPr>
          <a:xfrm>
            <a:off x="4192325" y="6168426"/>
            <a:ext cx="1548516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https://astronomes.com/galaxie/type-galaxie/</a:t>
            </a:r>
            <a:endParaRPr lang="fr-FR" sz="500" dirty="0"/>
          </a:p>
        </p:txBody>
      </p:sp>
      <p:pic>
        <p:nvPicPr>
          <p:cNvPr id="1028" name="Picture 4" descr="NGC 1365">
            <a:extLst>
              <a:ext uri="{FF2B5EF4-FFF2-40B4-BE49-F238E27FC236}">
                <a16:creationId xmlns:a16="http://schemas.microsoft.com/office/drawing/2014/main" id="{41E53A7A-7EA8-4D91-F37A-F37575C44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650" y="3317202"/>
            <a:ext cx="2732930" cy="273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GC 5866">
            <a:extLst>
              <a:ext uri="{FF2B5EF4-FFF2-40B4-BE49-F238E27FC236}">
                <a16:creationId xmlns:a16="http://schemas.microsoft.com/office/drawing/2014/main" id="{575C305A-B0E1-0E90-208D-D4751ED79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861832" y="313451"/>
            <a:ext cx="2330632" cy="274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rand Nuage de Magellan">
            <a:extLst>
              <a:ext uri="{FF2B5EF4-FFF2-40B4-BE49-F238E27FC236}">
                <a16:creationId xmlns:a16="http://schemas.microsoft.com/office/drawing/2014/main" id="{AAE5D819-61B2-F284-0ACE-4DB899C50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964" y="3317202"/>
            <a:ext cx="2912368" cy="262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07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F6D00D9-234F-F9BC-7217-4F68FFE6E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pic>
        <p:nvPicPr>
          <p:cNvPr id="2050" name="Picture 2" descr="L'échelle des distances : Page pour l'impression">
            <a:extLst>
              <a:ext uri="{FF2B5EF4-FFF2-40B4-BE49-F238E27FC236}">
                <a16:creationId xmlns:a16="http://schemas.microsoft.com/office/drawing/2014/main" id="{99554045-0BCF-5027-1CF8-159222171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108" y="813402"/>
            <a:ext cx="6667500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D6B569-20B6-4602-27D1-722DB0073304}"/>
              </a:ext>
            </a:extLst>
          </p:cNvPr>
          <p:cNvSpPr txBox="1"/>
          <p:nvPr/>
        </p:nvSpPr>
        <p:spPr>
          <a:xfrm>
            <a:off x="4968666" y="6000550"/>
            <a:ext cx="2901705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https://media4.obspm.fr/public/ressources_lu/pages_indicateur-secondaire/images_texte/diapason.png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3068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4828" r="3575" b="5179"/>
          <a:stretch>
            <a:fillRect/>
          </a:stretch>
        </p:blipFill>
        <p:spPr>
          <a:xfrm>
            <a:off x="310102" y="874643"/>
            <a:ext cx="7550790" cy="50888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60891" y="1839301"/>
            <a:ext cx="43311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Que se passe-t-il lorsque deux galaxies se rencontrent?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3AA946-5F27-DBBE-5359-B7CFC12B8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843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3007E7C-F958-C4C8-387F-A05DAC80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pic>
        <p:nvPicPr>
          <p:cNvPr id="3074" name="Picture 2" descr="Image illustrative de l’article M54 (amas globulaire)">
            <a:extLst>
              <a:ext uri="{FF2B5EF4-FFF2-40B4-BE49-F238E27FC236}">
                <a16:creationId xmlns:a16="http://schemas.microsoft.com/office/drawing/2014/main" id="{A9570AAD-28C9-1C13-B923-20CAC96E1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53" y="429370"/>
            <a:ext cx="2901622" cy="284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88C3A3D-A0CE-003B-5BCA-22E9712BDD4A}"/>
              </a:ext>
            </a:extLst>
          </p:cNvPr>
          <p:cNvSpPr txBox="1"/>
          <p:nvPr/>
        </p:nvSpPr>
        <p:spPr>
          <a:xfrm>
            <a:off x="2563175" y="629929"/>
            <a:ext cx="615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M54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3510AE-A77B-07C6-B5F4-11A2F8872990}"/>
              </a:ext>
            </a:extLst>
          </p:cNvPr>
          <p:cNvSpPr txBox="1"/>
          <p:nvPr/>
        </p:nvSpPr>
        <p:spPr>
          <a:xfrm>
            <a:off x="1100914" y="3263700"/>
            <a:ext cx="190446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https://fr.wikipedia.org/wiki/M54_%28amas_globulaire%29</a:t>
            </a:r>
            <a:endParaRPr lang="fr-FR" sz="500" dirty="0"/>
          </a:p>
        </p:txBody>
      </p:sp>
      <p:pic>
        <p:nvPicPr>
          <p:cNvPr id="3076" name="Picture 4" descr="Image illustrative de l’article M6 (amas ouvert)">
            <a:extLst>
              <a:ext uri="{FF2B5EF4-FFF2-40B4-BE49-F238E27FC236}">
                <a16:creationId xmlns:a16="http://schemas.microsoft.com/office/drawing/2014/main" id="{24645B33-DB9D-0222-FFE9-90E5CD143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281" y="446027"/>
            <a:ext cx="2994841" cy="201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93E87D0-2E14-B8AD-E9B8-418699BFFE9A}"/>
              </a:ext>
            </a:extLst>
          </p:cNvPr>
          <p:cNvSpPr txBox="1"/>
          <p:nvPr/>
        </p:nvSpPr>
        <p:spPr>
          <a:xfrm>
            <a:off x="4748451" y="2455257"/>
            <a:ext cx="2176669" cy="171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https://commons.wikimedia.org/wiki/File:NGC_6405_DSS.jpg?uselang=fr</a:t>
            </a:r>
            <a:endParaRPr lang="fr-FR" sz="500" dirty="0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8C27F879-24FB-F6B1-5C63-3AA08AD06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472" y="3718607"/>
            <a:ext cx="2181888" cy="218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A5508D4-0CCD-89BA-8226-881F7261A5B4}"/>
              </a:ext>
            </a:extLst>
          </p:cNvPr>
          <p:cNvSpPr txBox="1"/>
          <p:nvPr/>
        </p:nvSpPr>
        <p:spPr>
          <a:xfrm>
            <a:off x="659916" y="5943881"/>
            <a:ext cx="266700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7"/>
              </a:rPr>
              <a:t>https://upload.wikimedia.org/wikipedia/commons/thumb/f/ff/Trifid_and_Lagoon_Nebulae_Excerpt-_Messier_21_%28noirlab2521ag%29.jpg/960px-Trifid_and_Lagoon_Nebulae_Excerpt-_Messier_21_%28noirlab2521ag%29.jpg</a:t>
            </a:r>
            <a:endParaRPr lang="fr-FR" sz="5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3ED7C3C-87D4-D078-20C3-777C2F415573}"/>
              </a:ext>
            </a:extLst>
          </p:cNvPr>
          <p:cNvSpPr txBox="1"/>
          <p:nvPr/>
        </p:nvSpPr>
        <p:spPr>
          <a:xfrm>
            <a:off x="1947301" y="3974788"/>
            <a:ext cx="615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M21</a:t>
            </a:r>
          </a:p>
        </p:txBody>
      </p:sp>
      <p:pic>
        <p:nvPicPr>
          <p:cNvPr id="3082" name="Picture 10">
            <a:extLst>
              <a:ext uri="{FF2B5EF4-FFF2-40B4-BE49-F238E27FC236}">
                <a16:creationId xmlns:a16="http://schemas.microsoft.com/office/drawing/2014/main" id="{0836D94F-E581-84B7-4FF1-1B10A9B6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799" y="2912080"/>
            <a:ext cx="2523975" cy="25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3EB06076-BC4D-1B6D-8FC9-80CB35DD6686}"/>
              </a:ext>
            </a:extLst>
          </p:cNvPr>
          <p:cNvSpPr txBox="1"/>
          <p:nvPr/>
        </p:nvSpPr>
        <p:spPr>
          <a:xfrm>
            <a:off x="6384411" y="2975029"/>
            <a:ext cx="615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M14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BE6195B2-E5DB-AA67-41E3-B208B2B2F97C}"/>
              </a:ext>
            </a:extLst>
          </p:cNvPr>
          <p:cNvSpPr txBox="1"/>
          <p:nvPr/>
        </p:nvSpPr>
        <p:spPr>
          <a:xfrm>
            <a:off x="4342934" y="5499004"/>
            <a:ext cx="2987702" cy="171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9"/>
              </a:rPr>
              <a:t>https://upload.wikimedia.org/wikipedia/commons/thumb/1/16/Messier_14.jpg/1200px-Messier_14.jpg</a:t>
            </a:r>
            <a:endParaRPr lang="fr-FR" sz="500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4BCF0C8C-97D2-C5FD-642E-6100BE17323E}"/>
              </a:ext>
            </a:extLst>
          </p:cNvPr>
          <p:cNvSpPr txBox="1"/>
          <p:nvPr/>
        </p:nvSpPr>
        <p:spPr>
          <a:xfrm>
            <a:off x="8333155" y="228204"/>
            <a:ext cx="3310606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000" b="1" dirty="0">
                <a:solidFill>
                  <a:srgbClr val="FFFF00"/>
                </a:solidFill>
              </a:rPr>
              <a:t>Les galaxies se regroupent pour former des amas . </a:t>
            </a: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Notre galaxie fait partie de l’amas appelé « Groupe local »  qui compte une trentaine de galaxies.</a:t>
            </a:r>
          </a:p>
          <a:p>
            <a:pPr algn="ctr"/>
            <a:endParaRPr lang="fr-FR" sz="3000" b="1" dirty="0">
              <a:solidFill>
                <a:srgbClr val="FFFF00"/>
              </a:solidFill>
            </a:endParaRP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Et après?</a:t>
            </a: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Les amas forment des super amas!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50CE2F5-A6E5-A1F6-A8FD-AEB91CA91AE7}"/>
              </a:ext>
            </a:extLst>
          </p:cNvPr>
          <p:cNvSpPr txBox="1"/>
          <p:nvPr/>
        </p:nvSpPr>
        <p:spPr>
          <a:xfrm>
            <a:off x="6323379" y="687473"/>
            <a:ext cx="6158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M6</a:t>
            </a:r>
          </a:p>
        </p:txBody>
      </p:sp>
    </p:spTree>
    <p:extLst>
      <p:ext uri="{BB962C8B-B14F-4D97-AF65-F5344CB8AC3E}">
        <p14:creationId xmlns:p14="http://schemas.microsoft.com/office/powerpoint/2010/main" val="331963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4" grpId="0"/>
      <p:bldP spid="15" grpId="0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7858</TotalTime>
  <Words>355</Words>
  <Application>Microsoft Office PowerPoint</Application>
  <PresentationFormat>Grand écran</PresentationFormat>
  <Paragraphs>29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88</cp:revision>
  <dcterms:created xsi:type="dcterms:W3CDTF">2018-09-08T10:25:50Z</dcterms:created>
  <dcterms:modified xsi:type="dcterms:W3CDTF">2026-08-25T21:00:53Z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