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21"/>
  </p:notesMasterIdLst>
  <p:sldIdLst>
    <p:sldId id="402" r:id="rId5"/>
    <p:sldId id="390" r:id="rId6"/>
    <p:sldId id="377" r:id="rId7"/>
    <p:sldId id="378" r:id="rId8"/>
    <p:sldId id="380" r:id="rId9"/>
    <p:sldId id="379" r:id="rId10"/>
    <p:sldId id="381" r:id="rId11"/>
    <p:sldId id="382" r:id="rId12"/>
    <p:sldId id="384" r:id="rId13"/>
    <p:sldId id="385" r:id="rId14"/>
    <p:sldId id="386" r:id="rId15"/>
    <p:sldId id="387" r:id="rId16"/>
    <p:sldId id="383" r:id="rId17"/>
    <p:sldId id="391" r:id="rId18"/>
    <p:sldId id="388" r:id="rId19"/>
    <p:sldId id="389" r:id="rId20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Dieses Kapitel wurde von Schülern der 6. Klasse erstellt.</a:t>
            </a:r>
          </a:p>
          <a:p>
            <a:r>
              <a:rPr lang="de-DE" dirty="0"/>
              <a:t>Es könnte für sehr interessierte Schüler nützlich sein.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0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18h39.fr/2-min-a-perdre/seriez-vous-pret-e-a-vivre-dans-cette-tour-accrochee-a-un-asteroide.htm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rustmyscience.com/concept-nasa-maison-de-glace-mars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www.youtube.com/watch?v=OSgz3nmNQFw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images.radio-canada.ca/q_auto,w_720/v1/ici-premiere/16x9/debris-espace-kounotori-japon-cable-mission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gTv-XKcCo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ctu.epfl.ch/news/orbital-cleanup-satellite-to-be-launched-in-part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D1726F-453E-2925-C472-3F15795CC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3D6FBA6-9677-8D60-7CE7-34EEC068A086}"/>
              </a:ext>
            </a:extLst>
          </p:cNvPr>
          <p:cNvSpPr txBox="1"/>
          <p:nvPr/>
        </p:nvSpPr>
        <p:spPr>
          <a:xfrm>
            <a:off x="654459" y="1120366"/>
            <a:ext cx="110681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11. NOS DECOUVERTES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29505E8D-0DC9-750C-35A6-91193FE18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8411293-FD4D-71AE-41AF-D7944A814548}"/>
              </a:ext>
            </a:extLst>
          </p:cNvPr>
          <p:cNvSpPr txBox="1"/>
          <p:nvPr/>
        </p:nvSpPr>
        <p:spPr>
          <a:xfrm>
            <a:off x="946040" y="3081004"/>
            <a:ext cx="1029993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- Habiter dans un immeuble suspendu à un astéroïde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La maison de glace sur Mars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Nettoyer l’espace</a:t>
            </a:r>
          </a:p>
        </p:txBody>
      </p:sp>
    </p:spTree>
    <p:extLst>
      <p:ext uri="{BB962C8B-B14F-4D97-AF65-F5344CB8AC3E}">
        <p14:creationId xmlns:p14="http://schemas.microsoft.com/office/powerpoint/2010/main" val="69438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74D53F-D5AB-45F1-9605-44247BDB844F}"/>
              </a:ext>
            </a:extLst>
          </p:cNvPr>
          <p:cNvSpPr txBox="1"/>
          <p:nvPr/>
        </p:nvSpPr>
        <p:spPr>
          <a:xfrm>
            <a:off x="2893348" y="1619822"/>
            <a:ext cx="6782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UN IMMEUBLE SUSPENDU A UN ASTEROIDE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42F6D82-2FAE-5846-468B-6782FD2CB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703343-1351-CF1C-8BFD-1CAE78A5AC41}"/>
              </a:ext>
            </a:extLst>
          </p:cNvPr>
          <p:cNvSpPr txBox="1"/>
          <p:nvPr/>
        </p:nvSpPr>
        <p:spPr>
          <a:xfrm>
            <a:off x="3237174" y="4058003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Source:  </a:t>
            </a:r>
            <a:r>
              <a:rPr lang="fr-FR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https://www.18h39.fr/2-min-a-perdre/seriez-vous-pret-e-a-vivre-dans-cette-tour-accrochee-a-un-asteroide.html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664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F6093DF-4357-4FCA-8DFF-E059CC1A70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8" y="-61708"/>
            <a:ext cx="1896549" cy="666653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323922C-7640-4CCE-BE4A-EFA264A03524}"/>
              </a:ext>
            </a:extLst>
          </p:cNvPr>
          <p:cNvSpPr/>
          <p:nvPr/>
        </p:nvSpPr>
        <p:spPr>
          <a:xfrm>
            <a:off x="3516074" y="431725"/>
            <a:ext cx="7137009" cy="5601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 architectes américains veulent construire un énorme gratte-ciel suspendu... à un astéroïde ! Ce gratte-ciel s’appellerait « </a:t>
            </a:r>
            <a:r>
              <a:rPr lang="fr-FR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Analemma</a:t>
            </a: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». 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tournerait en orbite autour de la Terre, accroché à un astéroïde.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passerait par New York, le Pérou et les Caraïbes en 24 heures. Ses habitants verraient ainsi différents endroits de la planète en un seul jour.</a:t>
            </a:r>
            <a:endParaRPr lang="fr-FR" sz="28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F52CB8-DF99-A8BC-97B9-D9105F1B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16372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F6093DF-4357-4FCA-8DFF-E059CC1A70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3" y="63305"/>
            <a:ext cx="1867584" cy="660883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F7EC686-B29F-44BC-B89A-DE1CC52632D5}"/>
              </a:ext>
            </a:extLst>
          </p:cNvPr>
          <p:cNvSpPr/>
          <p:nvPr/>
        </p:nvSpPr>
        <p:spPr>
          <a:xfrm>
            <a:off x="2947023" y="1656012"/>
            <a:ext cx="8401634" cy="2893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Une véritable ville</a:t>
            </a:r>
            <a:endParaRPr lang="fr-FR" sz="32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sommet du gratte-ciel se situerait dans l’atmosphère,   à 32 000 m au-dessus de la Terre, par -40°C.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046278-294A-9E7D-37F7-88FA3BAB5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36299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7EC686-B29F-44BC-B89A-DE1CC52632D5}"/>
              </a:ext>
            </a:extLst>
          </p:cNvPr>
          <p:cNvSpPr/>
          <p:nvPr/>
        </p:nvSpPr>
        <p:spPr>
          <a:xfrm>
            <a:off x="321629" y="4264577"/>
            <a:ext cx="11548741" cy="2366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fenêtres devront résister à la pression et à la température extérieures.</a:t>
            </a: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Cet immense tour serait comme une véritable ville : écoles, cinémas, théâtres commerces, bureaux, habitations... tout est prévu pour y vivre.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 descr="      © Clouds AO">
            <a:extLst>
              <a:ext uri="{FF2B5EF4-FFF2-40B4-BE49-F238E27FC236}">
                <a16:creationId xmlns:a16="http://schemas.microsoft.com/office/drawing/2014/main" id="{7F4391CB-B4F6-456C-BA21-28B5F5CEE91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409" y="227070"/>
            <a:ext cx="9757382" cy="372598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3D2D24-489F-9C8B-37C2-73A03BC8F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13224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    © Clouds AO">
            <a:extLst>
              <a:ext uri="{FF2B5EF4-FFF2-40B4-BE49-F238E27FC236}">
                <a16:creationId xmlns:a16="http://schemas.microsoft.com/office/drawing/2014/main" id="{161D1E90-1EBF-458C-AF33-444B1926860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730" y="426345"/>
            <a:ext cx="8998145" cy="449346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356DEE-A1A6-4D52-8E8C-322E6B00EBAD}"/>
              </a:ext>
            </a:extLst>
          </p:cNvPr>
          <p:cNvSpPr/>
          <p:nvPr/>
        </p:nvSpPr>
        <p:spPr>
          <a:xfrm>
            <a:off x="972944" y="5255886"/>
            <a:ext cx="10021718" cy="5933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Pour descendre sur Terre, il faudra sauter en parachute.</a:t>
            </a:r>
            <a:endParaRPr lang="fr-FR" sz="32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49CB4E-52E3-A658-C593-729258BA9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22387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B1C0BD-1645-4256-8F7A-1795C9861F03}"/>
              </a:ext>
            </a:extLst>
          </p:cNvPr>
          <p:cNvSpPr/>
          <p:nvPr/>
        </p:nvSpPr>
        <p:spPr>
          <a:xfrm>
            <a:off x="4366306" y="527372"/>
            <a:ext cx="6971131" cy="3494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4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Comment ?</a:t>
            </a:r>
            <a:endParaRPr lang="fr-FR" sz="40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faudra trouver les réponses à deux questions techniques :</a:t>
            </a: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Comment transporter un astéroïde ? </a:t>
            </a: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fr-F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Comment le mettre en orbite à 50 000 km au-dessus de la Terre ?</a:t>
            </a:r>
            <a:endParaRPr lang="fr-FR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E35EF0C-8B06-4241-A7AD-5E7CCF665DC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8" y="95734"/>
            <a:ext cx="1896549" cy="666653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717E16-7EC7-0C22-8F0F-4D6A03F41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15905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B1C8709-82A8-40AD-B52B-7E9BCAEE6B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732" y="304333"/>
            <a:ext cx="7803254" cy="62493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468B71B-4F4D-4231-B3C4-D33B2018F8BF}"/>
              </a:ext>
            </a:extLst>
          </p:cNvPr>
          <p:cNvSpPr/>
          <p:nvPr/>
        </p:nvSpPr>
        <p:spPr>
          <a:xfrm>
            <a:off x="2075841" y="1110743"/>
            <a:ext cx="7915051" cy="784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44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MAISON DE GLACE SUR MARS</a:t>
            </a:r>
            <a:endParaRPr lang="fr-FR" sz="4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E90586-54D1-FA74-306F-E80BFB835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28956" y="64928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A4975AC-E12B-3ED8-0DC0-988AAB1AC2DE}"/>
              </a:ext>
            </a:extLst>
          </p:cNvPr>
          <p:cNvSpPr txBox="1"/>
          <p:nvPr/>
        </p:nvSpPr>
        <p:spPr>
          <a:xfrm>
            <a:off x="2631458" y="1814171"/>
            <a:ext cx="7392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err="1">
                <a:solidFill>
                  <a:srgbClr val="FFFF00"/>
                </a:solidFill>
              </a:rPr>
              <a:t>Souce</a:t>
            </a:r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dirty="0">
                <a:hlinkClick r:id="rId3"/>
              </a:rPr>
              <a:t>https://trustmyscience.com/concept-nasa-maison-de-glace-mars/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789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7405145-8AD1-4203-BF43-E0595E3A0DB2}"/>
              </a:ext>
            </a:extLst>
          </p:cNvPr>
          <p:cNvSpPr/>
          <p:nvPr/>
        </p:nvSpPr>
        <p:spPr>
          <a:xfrm>
            <a:off x="4554333" y="1420177"/>
            <a:ext cx="7287152" cy="4221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L'atmosphère de Mars est trop mince (petite). Elle ne protège pas des vents solaires qui sont très dangereux pour la santé. Ces vents peuvent provoquer des maladies graves.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vivre su Mars, il faut pouvoir se protéger. La NASA a trouvé une idée : construire des maisons de glace. La glace peut protéger les astronautes contre les vents solaires. </a:t>
            </a:r>
          </a:p>
        </p:txBody>
      </p:sp>
      <p:pic>
        <p:nvPicPr>
          <p:cNvPr id="4" name="Image 3" descr="Une image contenant horloge, mètre&#10;&#10;Description générée automatiquement">
            <a:extLst>
              <a:ext uri="{FF2B5EF4-FFF2-40B4-BE49-F238E27FC236}">
                <a16:creationId xmlns:a16="http://schemas.microsoft.com/office/drawing/2014/main" id="{A35524FD-47A0-4C18-8CC6-12EB6DD45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2" y="2222360"/>
            <a:ext cx="4159734" cy="2703827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4DBC1B-61E4-4DA1-5751-4E16DBB44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5381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mètre&#10;&#10;Description générée automatiquement">
            <a:extLst>
              <a:ext uri="{FF2B5EF4-FFF2-40B4-BE49-F238E27FC236}">
                <a16:creationId xmlns:a16="http://schemas.microsoft.com/office/drawing/2014/main" id="{04320608-9E96-47E8-A26A-C5674073F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5" y="0"/>
            <a:ext cx="10550769" cy="6858000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D7C0E2D-9C6C-D9AC-B4C9-126A8D0B1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76182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7405145-8AD1-4203-BF43-E0595E3A0DB2}"/>
              </a:ext>
            </a:extLst>
          </p:cNvPr>
          <p:cNvSpPr/>
          <p:nvPr/>
        </p:nvSpPr>
        <p:spPr>
          <a:xfrm>
            <a:off x="162686" y="0"/>
            <a:ext cx="11797442" cy="3496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4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comment sont ces maisons de glace ?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Elles sont en forme de dôme avec une couche de glace tout autour.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Elles ressemblent à un igloo.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peut les agrandir en creusant le sol en-dessous.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Comme il y a beaucoup de glace dans le sol de Mars, on peut aussi avoir de l’eau à boire.</a:t>
            </a:r>
          </a:p>
        </p:txBody>
      </p:sp>
      <p:pic>
        <p:nvPicPr>
          <p:cNvPr id="5" name="Image 4" descr="Une image contenant bâtiment, table, assis, petit&#10;&#10;Description générée automatiquement">
            <a:extLst>
              <a:ext uri="{FF2B5EF4-FFF2-40B4-BE49-F238E27FC236}">
                <a16:creationId xmlns:a16="http://schemas.microsoft.com/office/drawing/2014/main" id="{5560BAF6-12A3-40ED-975F-33AA7BA2B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94" y="3764358"/>
            <a:ext cx="6685031" cy="2709265"/>
          </a:xfrm>
          <a:prstGeom prst="rect">
            <a:avLst/>
          </a:prstGeom>
        </p:spPr>
      </p:pic>
      <p:pic>
        <p:nvPicPr>
          <p:cNvPr id="8" name="Image 7" descr="Une image contenant extérieur, voiture, bâtiment, garé&#10;&#10;Description générée automatiquement">
            <a:extLst>
              <a:ext uri="{FF2B5EF4-FFF2-40B4-BE49-F238E27FC236}">
                <a16:creationId xmlns:a16="http://schemas.microsoft.com/office/drawing/2014/main" id="{0502B144-2BF5-4EA3-A697-D7AC3BF5B8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902" y="3500525"/>
            <a:ext cx="4205419" cy="3363389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249A4F-83E3-C1FF-ED0B-859A77E1A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4928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mp, montagne, vert, vieux&#10;&#10;Description générée automatiquement">
            <a:extLst>
              <a:ext uri="{FF2B5EF4-FFF2-40B4-BE49-F238E27FC236}">
                <a16:creationId xmlns:a16="http://schemas.microsoft.com/office/drawing/2014/main" id="{D8C31CC6-BD4E-4231-8702-056B1373D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290" y="1957742"/>
            <a:ext cx="8002067" cy="4481157"/>
          </a:xfrm>
          <a:prstGeom prst="rect">
            <a:avLst/>
          </a:prstGeom>
        </p:spPr>
      </p:pic>
      <p:pic>
        <p:nvPicPr>
          <p:cNvPr id="4" name="Image 3" descr="Une image contenant extérieur, voiture, bâtiment, garé&#10;&#10;Description générée automatiquement">
            <a:extLst>
              <a:ext uri="{FF2B5EF4-FFF2-40B4-BE49-F238E27FC236}">
                <a16:creationId xmlns:a16="http://schemas.microsoft.com/office/drawing/2014/main" id="{AE566F0D-91E5-4FE6-8D67-2A8F7B26A4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36" y="99270"/>
            <a:ext cx="3504192" cy="280256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0A3545-4D04-79E0-DEB7-3F1A04168AF7}"/>
              </a:ext>
            </a:extLst>
          </p:cNvPr>
          <p:cNvSpPr txBox="1"/>
          <p:nvPr/>
        </p:nvSpPr>
        <p:spPr>
          <a:xfrm>
            <a:off x="226336" y="6472465"/>
            <a:ext cx="6096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31607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7405145-8AD1-4203-BF43-E0595E3A0DB2}"/>
              </a:ext>
            </a:extLst>
          </p:cNvPr>
          <p:cNvSpPr/>
          <p:nvPr/>
        </p:nvSpPr>
        <p:spPr>
          <a:xfrm>
            <a:off x="5713123" y="1513431"/>
            <a:ext cx="5939861" cy="4221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maisons de glaces sont légères.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Elles peuvent être transportées partout.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les installer, on utilise des robots.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Ces robots vont gonfler les maisons et mettre une couche de glace par-dessus. 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construire une maison, il faut 400 jours.</a:t>
            </a:r>
          </a:p>
        </p:txBody>
      </p:sp>
      <p:pic>
        <p:nvPicPr>
          <p:cNvPr id="5" name="Image 4" descr="Une image contenant extérieur, plage, dune, debout&#10;&#10;Description générée automatiquement">
            <a:extLst>
              <a:ext uri="{FF2B5EF4-FFF2-40B4-BE49-F238E27FC236}">
                <a16:creationId xmlns:a16="http://schemas.microsoft.com/office/drawing/2014/main" id="{1DCAF53F-20CA-43CA-A517-47845FBC8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" y="1878703"/>
            <a:ext cx="5061780" cy="3290157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C1A47BF-87C9-4F7C-136C-E15662AF4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83536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74D53F-D5AB-45F1-9605-44247BDB844F}"/>
              </a:ext>
            </a:extLst>
          </p:cNvPr>
          <p:cNvSpPr txBox="1"/>
          <p:nvPr/>
        </p:nvSpPr>
        <p:spPr>
          <a:xfrm>
            <a:off x="2947351" y="2672376"/>
            <a:ext cx="6782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NETTOYER L’ESPACE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94ED9C-9258-DB4F-4358-64711027D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23539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 : droite 1">
            <a:hlinkClick r:id="rId2"/>
            <a:extLst>
              <a:ext uri="{FF2B5EF4-FFF2-40B4-BE49-F238E27FC236}">
                <a16:creationId xmlns:a16="http://schemas.microsoft.com/office/drawing/2014/main" id="{69122A12-3097-489B-A6C2-6937382B5092}"/>
              </a:ext>
            </a:extLst>
          </p:cNvPr>
          <p:cNvSpPr/>
          <p:nvPr/>
        </p:nvSpPr>
        <p:spPr>
          <a:xfrm>
            <a:off x="9632054" y="4779564"/>
            <a:ext cx="1750262" cy="106025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Image 4" descr="Une image contenant étoile, assis, eau, table&#10;&#10;Description générée automatiquement">
            <a:extLst>
              <a:ext uri="{FF2B5EF4-FFF2-40B4-BE49-F238E27FC236}">
                <a16:creationId xmlns:a16="http://schemas.microsoft.com/office/drawing/2014/main" id="{92D1AE0C-64D8-43DB-B0C6-99A86C7F5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720" y="49557"/>
            <a:ext cx="6928880" cy="461433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C058276-D99D-4E14-B2C8-F43DC7E73CED}"/>
              </a:ext>
            </a:extLst>
          </p:cNvPr>
          <p:cNvSpPr/>
          <p:nvPr/>
        </p:nvSpPr>
        <p:spPr>
          <a:xfrm>
            <a:off x="502792" y="3841694"/>
            <a:ext cx="5047108" cy="2376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Même à 1 000 km d’altitude, notre planète est pleine de déchets.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y a de plus en plus de déchets.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Cela devient dangereux ! 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81E8D2-09AC-D5A6-471E-33CD40961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D90C785-05F4-28E9-FB13-F06163E9238C}"/>
              </a:ext>
            </a:extLst>
          </p:cNvPr>
          <p:cNvSpPr txBox="1"/>
          <p:nvPr/>
        </p:nvSpPr>
        <p:spPr>
          <a:xfrm>
            <a:off x="6797261" y="4417675"/>
            <a:ext cx="321033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https://images.radio-canada.ca/q_auto,w_720/v1/ici-premiere/16x9/debris-espace-kounotori-japon-cable-mission.jpg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9306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76DE6B-3216-4BD4-9CA6-4C9EBF200509}"/>
              </a:ext>
            </a:extLst>
          </p:cNvPr>
          <p:cNvSpPr/>
          <p:nvPr/>
        </p:nvSpPr>
        <p:spPr>
          <a:xfrm>
            <a:off x="463550" y="913534"/>
            <a:ext cx="6096000" cy="43528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bras propulseur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fr-F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Suisses ont inventé un nettoyeur de l’espace.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s’appelle « 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ClaenSpaceOne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».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 nettoyeur a un bras pour attraper les déchets et les lancer vers la Terre.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déchets brûlent au contact de l’atmosphère. </a:t>
            </a:r>
          </a:p>
        </p:txBody>
      </p:sp>
      <p:pic>
        <p:nvPicPr>
          <p:cNvPr id="3" name="Image 2" descr="Trois projets des terriens pour nettoyer l'espace">
            <a:extLst>
              <a:ext uri="{FF2B5EF4-FFF2-40B4-BE49-F238E27FC236}">
                <a16:creationId xmlns:a16="http://schemas.microsoft.com/office/drawing/2014/main" id="{60446E68-3137-4930-BDBA-E80A168625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500066"/>
            <a:ext cx="5041900" cy="50307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lèche : droite 3">
            <a:hlinkClick r:id="rId3"/>
            <a:extLst>
              <a:ext uri="{FF2B5EF4-FFF2-40B4-BE49-F238E27FC236}">
                <a16:creationId xmlns:a16="http://schemas.microsoft.com/office/drawing/2014/main" id="{CC25E802-A4A4-4EC8-A3A1-E56BD8A8361D}"/>
              </a:ext>
            </a:extLst>
          </p:cNvPr>
          <p:cNvSpPr/>
          <p:nvPr/>
        </p:nvSpPr>
        <p:spPr>
          <a:xfrm>
            <a:off x="3289936" y="5573509"/>
            <a:ext cx="864870" cy="52191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DFBE16-B963-F3D9-2BE7-1578DBDAA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B1AFA42-7CBA-A777-5AF8-B4F58385601C}"/>
              </a:ext>
            </a:extLst>
          </p:cNvPr>
          <p:cNvSpPr txBox="1"/>
          <p:nvPr/>
        </p:nvSpPr>
        <p:spPr>
          <a:xfrm>
            <a:off x="8037196" y="5573509"/>
            <a:ext cx="3218290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4"/>
              </a:rPr>
              <a:t>https://actu.epfl.ch/news/orbital-cleanup-satellite-to-be-launched-in-partne/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39965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7858</TotalTime>
  <Words>772</Words>
  <Application>Microsoft Office PowerPoint</Application>
  <PresentationFormat>Grand écran</PresentationFormat>
  <Paragraphs>70</Paragraphs>
  <Slides>16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Aptos</vt:lpstr>
      <vt:lpstr>Arial</vt:lpstr>
      <vt:lpstr>Calibri</vt:lpstr>
      <vt:lpstr>Calibri Light</vt:lpstr>
      <vt:lpstr>Times New Roman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90</cp:revision>
  <dcterms:created xsi:type="dcterms:W3CDTF">2018-09-08T10:25:50Z</dcterms:created>
  <dcterms:modified xsi:type="dcterms:W3CDTF">2026-08-25T21:03:48Z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