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85" r:id="rId3"/>
    <p:sldId id="355" r:id="rId4"/>
    <p:sldId id="270" r:id="rId5"/>
    <p:sldId id="288" r:id="rId6"/>
    <p:sldId id="268" r:id="rId7"/>
    <p:sldId id="274" r:id="rId8"/>
    <p:sldId id="275" r:id="rId9"/>
    <p:sldId id="276" r:id="rId10"/>
    <p:sldId id="356" r:id="rId11"/>
  </p:sldIdLst>
  <p:sldSz cx="12192000" cy="6858000"/>
  <p:notesSz cx="6784975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  <a:srgbClr val="66FF33"/>
    <a:srgbClr val="008000"/>
    <a:srgbClr val="FF66CC"/>
    <a:srgbClr val="FFCC00"/>
    <a:srgbClr val="FFFF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421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33" y="33"/>
      </p:cViewPr>
      <p:guideLst>
        <p:guide orient="horz" pos="225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4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5C082-CB2B-459A-9340-3933902BF3D5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7863" y="4767263"/>
            <a:ext cx="5429250" cy="39004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3338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46429-1E29-4A8E-B7D6-BF1728596D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34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7886-A034-4229-B8D4-C2502766A88C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06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11DB7-CB44-4BD4-85A8-77B071F20CC9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55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16976-5A0D-4F0E-B373-682381456C85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24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E1F9-C879-4A88-B850-627D0949461F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99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A31BC-5BB9-4558-9A45-D6189DEDED60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75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659C-3FC2-4866-A675-8ABF3C7BD167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34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B7A97-D92E-4671-B2CA-02B86DE9FA54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45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32F4-CCAB-436A-9E22-5F3D6B97502C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10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FD4EA-8FA9-4065-923A-D5A5F20FF4E5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38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E77E-DC07-4918-B81B-4176317B6581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808B5-212D-4C1F-8EF1-22DE5522D108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72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105B-D7A1-42EC-B6CC-F1D9DAE4B657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81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m/url?sa=i&amp;url=https%3A%2F%2Fwww.exotismes.fr%2Fvoyages%2F6-sejour-martinique.jsf&amp;psig=AOvVaw2GOmWfVcJo9pEL3P1FJD_z&amp;ust=1761248106804000&amp;source=images&amp;cd=vfe&amp;opi=89978449&amp;ved=0CBUQjRxqFwoTCJD90N3GuJADFQAAAAAdAAAAABAE" TargetMode="External"/><Relationship Id="rId13" Type="http://schemas.openxmlformats.org/officeDocument/2006/relationships/hyperlink" Target="https://taaf.fr/content/uploads/2019/09/28414069416_911c1b1449_k.jpg" TargetMode="External"/><Relationship Id="rId18" Type="http://schemas.openxmlformats.org/officeDocument/2006/relationships/image" Target="../media/image6.jpg"/><Relationship Id="rId3" Type="http://schemas.openxmlformats.org/officeDocument/2006/relationships/hyperlink" Target="https://www.assistancescolaire.com/enseignant/elementaire/ressources/base-documentaire-en-geographie/france_dom-tom" TargetMode="External"/><Relationship Id="rId21" Type="http://schemas.openxmlformats.org/officeDocument/2006/relationships/image" Target="../media/image9.jpg"/><Relationship Id="rId7" Type="http://schemas.openxmlformats.org/officeDocument/2006/relationships/hyperlink" Target="https://www.rentiles.fr/client/cache/_webp/imagemanager/guyane/plages/555_416_1619430172_80_plage-iles-salut.webp" TargetMode="External"/><Relationship Id="rId12" Type="http://schemas.openxmlformats.org/officeDocument/2006/relationships/hyperlink" Target="https://www.google.com/url?sa=i&amp;url=https%3A%2F%2Fprojector-global.net%2F3-choses-a-voir-a-lile-de-la-reunion%2F&amp;psig=AOvVaw0sYXf-msxasZ1GBy1ms7di&amp;ust=1761249872464000&amp;source=images&amp;cd=vfe&amp;opi=89978449&amp;ved=0CBUQjRxqFwoTCLiTyqbNuJADFQAAAAAdAAAAABAE" TargetMode="External"/><Relationship Id="rId17" Type="http://schemas.openxmlformats.org/officeDocument/2006/relationships/image" Target="../media/image5.jpg"/><Relationship Id="rId2" Type="http://schemas.openxmlformats.org/officeDocument/2006/relationships/image" Target="../media/image1.png"/><Relationship Id="rId16" Type="http://schemas.openxmlformats.org/officeDocument/2006/relationships/image" Target="../media/image4.jpg"/><Relationship Id="rId20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estahiti.fr/_client_files/islands/card/polynesiefrancaise.jpg" TargetMode="External"/><Relationship Id="rId11" Type="http://schemas.openxmlformats.org/officeDocument/2006/relationships/hyperlink" Target="https://la1ere.franceinfo.fr/image/Y53vCy400mDn0dxJaBZd91apd20/930x620/outremer/2025/06/11/musical-plage-vue-en-hauteur-3-id18949-800x450-6849859feea7f795924413.jpg" TargetMode="External"/><Relationship Id="rId5" Type="http://schemas.openxmlformats.org/officeDocument/2006/relationships/hyperlink" Target="https://www.splendia.com/wp-content/uploads/2024/03/Larchipel-des-Saintes.jpg" TargetMode="External"/><Relationship Id="rId15" Type="http://schemas.openxmlformats.org/officeDocument/2006/relationships/image" Target="../media/image3.png"/><Relationship Id="rId23" Type="http://schemas.openxmlformats.org/officeDocument/2006/relationships/image" Target="../media/image11.jpeg"/><Relationship Id="rId10" Type="http://schemas.openxmlformats.org/officeDocument/2006/relationships/hyperlink" Target="https://www.lagazettefrance.fr/thumbs/1368%C3%971026/articles/2025/05/467A3CT.jpg" TargetMode="External"/><Relationship Id="rId19" Type="http://schemas.openxmlformats.org/officeDocument/2006/relationships/image" Target="../media/image7.jpeg"/><Relationship Id="rId4" Type="http://schemas.openxmlformats.org/officeDocument/2006/relationships/hyperlink" Target="https://toploc.com/blog/wp-content/uploads/2014/09/Saint-Pierre-et-Miquelon-1-2.jpg" TargetMode="External"/><Relationship Id="rId9" Type="http://schemas.openxmlformats.org/officeDocument/2006/relationships/hyperlink" Target="https://www.wallis-et-futuna.wf/images/sampledata/installer/installer1.jp" TargetMode="External"/><Relationship Id="rId14" Type="http://schemas.openxmlformats.org/officeDocument/2006/relationships/image" Target="../media/image2.jpg"/><Relationship Id="rId22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rtesfrance.fr/satellite/#google_vignette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hyperlink" Target="https://www.alencreviolette.fr/2016/03/la-france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ites.ac-nancy-metz.fr/eco-du-petit-sentier-arzviller/IMG/png/relief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laclassedemallory.net/wp-content/uploads/2021/03/france-relief-2021.pdf" TargetMode="External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aclassedemallory.net/wp-content/uploads/2021/03/france-relief-2021.pd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5learning.com/science-worksheets/second-grade-2/earth-science/landforms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525642"/>
            <a:ext cx="9292046" cy="1442468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96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fr-FR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</a:t>
            </a:r>
            <a:r>
              <a:rPr lang="fr-F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ANCE</a:t>
            </a:r>
            <a:endParaRPr lang="fr-FR" sz="80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223198"/>
            <a:ext cx="9144000" cy="3720324"/>
          </a:xfrm>
        </p:spPr>
        <p:txBody>
          <a:bodyPr>
            <a:noAutofit/>
          </a:bodyPr>
          <a:lstStyle/>
          <a:p>
            <a:r>
              <a:rPr lang="fr-FR" sz="3600" b="1" dirty="0"/>
              <a:t>Situer la France </a:t>
            </a:r>
          </a:p>
          <a:p>
            <a:r>
              <a:rPr lang="fr-FR" sz="3600" b="1" dirty="0"/>
              <a:t>Le relief en France</a:t>
            </a:r>
          </a:p>
          <a:p>
            <a:r>
              <a:rPr lang="fr-FR" sz="3600" b="1" dirty="0"/>
              <a:t>Les fleuves, les rivières, les mers et les océans</a:t>
            </a:r>
          </a:p>
          <a:p>
            <a:r>
              <a:rPr lang="fr-FR" sz="3600" b="1" dirty="0"/>
              <a:t>Les villes de France</a:t>
            </a:r>
          </a:p>
          <a:p>
            <a:r>
              <a:rPr lang="fr-FR" sz="3600" b="1" dirty="0"/>
              <a:t>Les régions de France</a:t>
            </a:r>
          </a:p>
          <a:p>
            <a:r>
              <a:rPr lang="fr-FR" sz="3600" b="1" dirty="0"/>
              <a:t>Le climat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740716-27AB-D01B-9AEB-37BDBD53B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99443" y="645574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4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263392" y="1654114"/>
            <a:ext cx="82522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DOM TOMS, des territoires français loin de la France</a:t>
            </a:r>
            <a:endParaRPr lang="fr-FR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6027521-521C-C773-20CA-AAE94FEB0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37409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B72DA34B-D9B8-CD13-2B53-0D266BB09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95971" y="6438331"/>
            <a:ext cx="1803050" cy="501650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 descr="Une image contenant texte, carte, atlas&#10;&#10;Le contenu généré par l’IA peut être incorrect.">
            <a:extLst>
              <a:ext uri="{FF2B5EF4-FFF2-40B4-BE49-F238E27FC236}">
                <a16:creationId xmlns:a16="http://schemas.microsoft.com/office/drawing/2014/main" id="{F332B9F3-4E58-55A8-397F-2FCED3868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92" y="183957"/>
            <a:ext cx="10308320" cy="620063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3018DDB-1CC2-61D3-62D1-E603BEFA7C9F}"/>
              </a:ext>
            </a:extLst>
          </p:cNvPr>
          <p:cNvSpPr txBox="1"/>
          <p:nvPr/>
        </p:nvSpPr>
        <p:spPr>
          <a:xfrm>
            <a:off x="2841708" y="6315220"/>
            <a:ext cx="674139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dirty="0">
                <a:hlinkClick r:id="rId3"/>
              </a:rPr>
              <a:t>https://www.assistancescolaire.com/enseignant/elementaire/ressources/base-documentaire-en-geographie/france_dom-tom</a:t>
            </a:r>
            <a:endParaRPr lang="fr-FR" sz="10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DC9819E-78B4-1971-67D6-B11A007834F9}"/>
              </a:ext>
            </a:extLst>
          </p:cNvPr>
          <p:cNvSpPr txBox="1"/>
          <p:nvPr/>
        </p:nvSpPr>
        <p:spPr>
          <a:xfrm>
            <a:off x="1182808" y="174874"/>
            <a:ext cx="1125385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https://toploc.com/blog/wp-content/uploads/2014/09/Saint-Pierre-et-Miquelon-1-2.jpg</a:t>
            </a:r>
            <a:endParaRPr lang="fr-FR" sz="500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22A9735E-3A89-B605-8AD8-46A4A549D0F3}"/>
              </a:ext>
            </a:extLst>
          </p:cNvPr>
          <p:cNvSpPr txBox="1"/>
          <p:nvPr/>
        </p:nvSpPr>
        <p:spPr>
          <a:xfrm>
            <a:off x="294405" y="1563185"/>
            <a:ext cx="162791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https://www.splendia.com/wp-content/uploads/2024/03/Larchipel-des-Saintes.jpg</a:t>
            </a:r>
            <a:endParaRPr lang="fr-FR" sz="500" dirty="0"/>
          </a:p>
        </p:txBody>
      </p: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2E6370BF-83FA-9A93-8AE6-373A1EAC5DF0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3441580" y="713748"/>
            <a:ext cx="611266" cy="624270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>
            <a:extLst>
              <a:ext uri="{FF2B5EF4-FFF2-40B4-BE49-F238E27FC236}">
                <a16:creationId xmlns:a16="http://schemas.microsoft.com/office/drawing/2014/main" id="{082D066E-23DA-2C43-FB3E-68B9BF2131DD}"/>
              </a:ext>
            </a:extLst>
          </p:cNvPr>
          <p:cNvSpPr txBox="1"/>
          <p:nvPr/>
        </p:nvSpPr>
        <p:spPr>
          <a:xfrm>
            <a:off x="393698" y="5304496"/>
            <a:ext cx="2139361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6"/>
              </a:rPr>
              <a:t>https://www.yestahiti.fr/_client_files/islands/card/polynesiefrancaise.jpg</a:t>
            </a:r>
            <a:endParaRPr lang="fr-FR" sz="500" dirty="0"/>
          </a:p>
        </p:txBody>
      </p:sp>
      <p:cxnSp>
        <p:nvCxnSpPr>
          <p:cNvPr id="30" name="Connecteur droit avec flèche 29">
            <a:extLst>
              <a:ext uri="{FF2B5EF4-FFF2-40B4-BE49-F238E27FC236}">
                <a16:creationId xmlns:a16="http://schemas.microsoft.com/office/drawing/2014/main" id="{1377EBF7-7109-062C-2FD8-4511FABF658A}"/>
              </a:ext>
            </a:extLst>
          </p:cNvPr>
          <p:cNvCxnSpPr>
            <a:cxnSpLocks/>
          </p:cNvCxnSpPr>
          <p:nvPr/>
        </p:nvCxnSpPr>
        <p:spPr>
          <a:xfrm>
            <a:off x="2364190" y="2216786"/>
            <a:ext cx="1608720" cy="173266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ZoneTexte 34">
            <a:extLst>
              <a:ext uri="{FF2B5EF4-FFF2-40B4-BE49-F238E27FC236}">
                <a16:creationId xmlns:a16="http://schemas.microsoft.com/office/drawing/2014/main" id="{9194AA5B-D0D5-A9F2-7D66-4AE2A019E893}"/>
              </a:ext>
            </a:extLst>
          </p:cNvPr>
          <p:cNvSpPr txBox="1"/>
          <p:nvPr/>
        </p:nvSpPr>
        <p:spPr>
          <a:xfrm>
            <a:off x="1971268" y="4673726"/>
            <a:ext cx="173263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7"/>
              </a:rPr>
              <a:t>https://www.rentiles.fr/client/cache/_webp/imagemanager/guyane/plages/555_416_1619430172_80_plage-iles-salut.webp</a:t>
            </a:r>
            <a:endParaRPr lang="fr-FR" sz="500" dirty="0"/>
          </a:p>
        </p:txBody>
      </p:sp>
      <p:cxnSp>
        <p:nvCxnSpPr>
          <p:cNvPr id="36" name="Connecteur droit avec flèche 35">
            <a:extLst>
              <a:ext uri="{FF2B5EF4-FFF2-40B4-BE49-F238E27FC236}">
                <a16:creationId xmlns:a16="http://schemas.microsoft.com/office/drawing/2014/main" id="{497899F5-4275-AA98-93EB-B425BF74873A}"/>
              </a:ext>
            </a:extLst>
          </p:cNvPr>
          <p:cNvCxnSpPr>
            <a:cxnSpLocks/>
          </p:cNvCxnSpPr>
          <p:nvPr/>
        </p:nvCxnSpPr>
        <p:spPr>
          <a:xfrm flipV="1">
            <a:off x="2837583" y="2687630"/>
            <a:ext cx="1215263" cy="965723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ZoneTexte 40">
            <a:extLst>
              <a:ext uri="{FF2B5EF4-FFF2-40B4-BE49-F238E27FC236}">
                <a16:creationId xmlns:a16="http://schemas.microsoft.com/office/drawing/2014/main" id="{785F54BD-539C-3C4F-2477-F44ECE1DEE64}"/>
              </a:ext>
            </a:extLst>
          </p:cNvPr>
          <p:cNvSpPr txBox="1"/>
          <p:nvPr/>
        </p:nvSpPr>
        <p:spPr>
          <a:xfrm>
            <a:off x="1640322" y="2306785"/>
            <a:ext cx="173778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8"/>
              </a:rPr>
              <a:t>https://www.google.com/url?sa=i&amp;url=https%3A%2F%2Fwww.exotismes.fr%2Fvoyages%2F6-sejour-martinique.jsf&amp;psig=AOvVaw2GOmWfVcJo9pEL3P1FJD_z&amp;ust=1761248106804000&amp;source=images&amp;cd=vfe&amp;opi=89978449&amp;ved=0CBUQjRxqFwoTCJD90N3GuJADFQAAAAAdAAAAABAE</a:t>
            </a:r>
            <a:endParaRPr lang="fr-FR" sz="500" dirty="0"/>
          </a:p>
        </p:txBody>
      </p:sp>
      <p:cxnSp>
        <p:nvCxnSpPr>
          <p:cNvPr id="44" name="Connecteur droit avec flèche 43">
            <a:extLst>
              <a:ext uri="{FF2B5EF4-FFF2-40B4-BE49-F238E27FC236}">
                <a16:creationId xmlns:a16="http://schemas.microsoft.com/office/drawing/2014/main" id="{5669D004-DCA6-C6C6-F317-06BE9F6888FA}"/>
              </a:ext>
            </a:extLst>
          </p:cNvPr>
          <p:cNvCxnSpPr>
            <a:cxnSpLocks/>
          </p:cNvCxnSpPr>
          <p:nvPr/>
        </p:nvCxnSpPr>
        <p:spPr>
          <a:xfrm flipV="1">
            <a:off x="917733" y="3673856"/>
            <a:ext cx="530151" cy="920348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ZoneTexte 48">
            <a:extLst>
              <a:ext uri="{FF2B5EF4-FFF2-40B4-BE49-F238E27FC236}">
                <a16:creationId xmlns:a16="http://schemas.microsoft.com/office/drawing/2014/main" id="{9D273C47-37A7-0988-57FF-7808F0B34CE5}"/>
              </a:ext>
            </a:extLst>
          </p:cNvPr>
          <p:cNvSpPr txBox="1"/>
          <p:nvPr/>
        </p:nvSpPr>
        <p:spPr>
          <a:xfrm>
            <a:off x="9651363" y="1929557"/>
            <a:ext cx="232756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9"/>
              </a:rPr>
              <a:t>https://www.wallis-et-futuna.wf/images/sampledata/installer/installer1.jp</a:t>
            </a:r>
          </a:p>
          <a:p>
            <a:r>
              <a:rPr lang="fr-FR" sz="500" dirty="0"/>
              <a:t>g</a:t>
            </a:r>
          </a:p>
        </p:txBody>
      </p:sp>
      <p:sp>
        <p:nvSpPr>
          <p:cNvPr id="54" name="ZoneTexte 53">
            <a:extLst>
              <a:ext uri="{FF2B5EF4-FFF2-40B4-BE49-F238E27FC236}">
                <a16:creationId xmlns:a16="http://schemas.microsoft.com/office/drawing/2014/main" id="{79CB0B2D-100A-AE1C-2D71-EA1394D3AC61}"/>
              </a:ext>
            </a:extLst>
          </p:cNvPr>
          <p:cNvSpPr txBox="1"/>
          <p:nvPr/>
        </p:nvSpPr>
        <p:spPr>
          <a:xfrm>
            <a:off x="10008413" y="5258501"/>
            <a:ext cx="150559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10"/>
              </a:rPr>
              <a:t>https://www.lagazettefrance.fr/thumbs/1368%C3%971026/articles/2025/05/467A3CT.jpg</a:t>
            </a:r>
            <a:endParaRPr lang="fr-FR" sz="500" dirty="0"/>
          </a:p>
        </p:txBody>
      </p:sp>
      <p:sp>
        <p:nvSpPr>
          <p:cNvPr id="60" name="ZoneTexte 59">
            <a:extLst>
              <a:ext uri="{FF2B5EF4-FFF2-40B4-BE49-F238E27FC236}">
                <a16:creationId xmlns:a16="http://schemas.microsoft.com/office/drawing/2014/main" id="{BA38FAF6-2ECA-2D36-6567-A0146F64074F}"/>
              </a:ext>
            </a:extLst>
          </p:cNvPr>
          <p:cNvSpPr txBox="1"/>
          <p:nvPr/>
        </p:nvSpPr>
        <p:spPr>
          <a:xfrm>
            <a:off x="6419433" y="2557545"/>
            <a:ext cx="1500876" cy="4005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11"/>
              </a:rPr>
              <a:t>https://la1ere.franceinfo.fr/image/Y53vCy400mDn0dxJaBZd91apd20/930x620/outremer/2025/06/11/musical-plage-vue-en-hauteur-3-id18949-800x450-6849859feea7f795924413.jpg</a:t>
            </a:r>
            <a:endParaRPr lang="fr-FR" sz="500" dirty="0"/>
          </a:p>
        </p:txBody>
      </p:sp>
      <p:sp>
        <p:nvSpPr>
          <p:cNvPr id="69" name="ZoneTexte 68">
            <a:extLst>
              <a:ext uri="{FF2B5EF4-FFF2-40B4-BE49-F238E27FC236}">
                <a16:creationId xmlns:a16="http://schemas.microsoft.com/office/drawing/2014/main" id="{78025109-25D0-15BC-41E1-789AF59D503C}"/>
              </a:ext>
            </a:extLst>
          </p:cNvPr>
          <p:cNvSpPr txBox="1"/>
          <p:nvPr/>
        </p:nvSpPr>
        <p:spPr>
          <a:xfrm>
            <a:off x="8090913" y="3252171"/>
            <a:ext cx="173778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12"/>
              </a:rPr>
              <a:t>https://www.google.com/url?sa=i&amp;url=https%3A%2F%2Fprojector-global.net%2F3-choses-a-voir-a-lile-de-la-reunion%2F&amp;psig=AOvVaw0sYXf-msxasZ1GBy1ms7di&amp;ust=1761249872464000&amp;source=images&amp;cd=vfe&amp;opi=89978449&amp;ved=0CBUQjRxqFwoTCLiTyqbNuJADFQAAAAAdAAAAABAE</a:t>
            </a:r>
            <a:endParaRPr lang="fr-FR" sz="500" dirty="0"/>
          </a:p>
        </p:txBody>
      </p:sp>
      <p:sp>
        <p:nvSpPr>
          <p:cNvPr id="76" name="ZoneTexte 75">
            <a:extLst>
              <a:ext uri="{FF2B5EF4-FFF2-40B4-BE49-F238E27FC236}">
                <a16:creationId xmlns:a16="http://schemas.microsoft.com/office/drawing/2014/main" id="{A9439364-BF01-F2B3-AB78-DA610B30A157}"/>
              </a:ext>
            </a:extLst>
          </p:cNvPr>
          <p:cNvSpPr txBox="1"/>
          <p:nvPr/>
        </p:nvSpPr>
        <p:spPr>
          <a:xfrm>
            <a:off x="4970905" y="4972707"/>
            <a:ext cx="2198966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13"/>
              </a:rPr>
              <a:t>https://taaf.fr//content/uploads/2019/09/28414069416_911c1b1449_k.jpg</a:t>
            </a:r>
            <a:endParaRPr lang="fr-FR" sz="500" dirty="0"/>
          </a:p>
        </p:txBody>
      </p:sp>
      <p:cxnSp>
        <p:nvCxnSpPr>
          <p:cNvPr id="77" name="Connecteur droit avec flèche 76">
            <a:extLst>
              <a:ext uri="{FF2B5EF4-FFF2-40B4-BE49-F238E27FC236}">
                <a16:creationId xmlns:a16="http://schemas.microsoft.com/office/drawing/2014/main" id="{AC5C4F2E-CC85-5584-F0EE-E4504F6CCDAC}"/>
              </a:ext>
            </a:extLst>
          </p:cNvPr>
          <p:cNvCxnSpPr>
            <a:cxnSpLocks/>
          </p:cNvCxnSpPr>
          <p:nvPr/>
        </p:nvCxnSpPr>
        <p:spPr>
          <a:xfrm>
            <a:off x="6790132" y="4594204"/>
            <a:ext cx="1344302" cy="443826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 6" descr="Une image contenant plein air, eau, bâtiment, bateau&#10;&#10;Le contenu généré par l’IA peut être incorrect.">
            <a:extLst>
              <a:ext uri="{FF2B5EF4-FFF2-40B4-BE49-F238E27FC236}">
                <a16:creationId xmlns:a16="http://schemas.microsoft.com/office/drawing/2014/main" id="{E216AEB0-68AD-564A-297E-BE2354D2724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604" y="212431"/>
            <a:ext cx="1408976" cy="1002634"/>
          </a:xfrm>
          <a:prstGeom prst="rect">
            <a:avLst/>
          </a:prstGeom>
        </p:spPr>
      </p:pic>
      <p:pic>
        <p:nvPicPr>
          <p:cNvPr id="33" name="Image 32" descr="Une image contenant plein air, ciel, palmier, plante&#10;&#10;Le contenu généré par l’IA peut être incorrect.">
            <a:extLst>
              <a:ext uri="{FF2B5EF4-FFF2-40B4-BE49-F238E27FC236}">
                <a16:creationId xmlns:a16="http://schemas.microsoft.com/office/drawing/2014/main" id="{4BE37C94-FFF5-406B-3C05-14035DFA48D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302" y="3640503"/>
            <a:ext cx="1436444" cy="1076686"/>
          </a:xfrm>
          <a:prstGeom prst="rect">
            <a:avLst/>
          </a:prstGeom>
        </p:spPr>
      </p:pic>
      <p:pic>
        <p:nvPicPr>
          <p:cNvPr id="14" name="Image 13" descr="Une image contenant plein air, nature, ciel, Tropiques&#10;&#10;Le contenu généré par l’IA peut être incorrect.">
            <a:extLst>
              <a:ext uri="{FF2B5EF4-FFF2-40B4-BE49-F238E27FC236}">
                <a16:creationId xmlns:a16="http://schemas.microsoft.com/office/drawing/2014/main" id="{C128E2A4-B686-3AE0-9DFB-EA30CDE97C3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05" y="4422396"/>
            <a:ext cx="1885885" cy="893314"/>
          </a:xfrm>
          <a:prstGeom prst="rect">
            <a:avLst/>
          </a:prstGeom>
        </p:spPr>
      </p:pic>
      <p:pic>
        <p:nvPicPr>
          <p:cNvPr id="74" name="Image 73" descr="Une image contenant oiseau aquatique, oiseau, plein air, neige&#10;&#10;Le contenu généré par l’IA peut être incorrect.">
            <a:extLst>
              <a:ext uri="{FF2B5EF4-FFF2-40B4-BE49-F238E27FC236}">
                <a16:creationId xmlns:a16="http://schemas.microsoft.com/office/drawing/2014/main" id="{1BA2464F-D6AB-F686-A477-A0CE04F7506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273369" y="3980559"/>
            <a:ext cx="1505224" cy="1003728"/>
          </a:xfrm>
          <a:prstGeom prst="rect">
            <a:avLst/>
          </a:prstGeom>
        </p:spPr>
      </p:pic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46D67EC6-29BA-8441-1D1C-7DB5EE530A36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1806952" y="1095375"/>
            <a:ext cx="2065504" cy="1130232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 descr="Une image contenant plein air, eau, nature, paysage&#10;&#10;Le contenu généré par l’IA peut être incorrect.">
            <a:extLst>
              <a:ext uri="{FF2B5EF4-FFF2-40B4-BE49-F238E27FC236}">
                <a16:creationId xmlns:a16="http://schemas.microsoft.com/office/drawing/2014/main" id="{5FBE5D61-4F0D-AB14-2467-D38D6F7252C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04" y="591192"/>
            <a:ext cx="1512548" cy="1008365"/>
          </a:xfrm>
          <a:prstGeom prst="rect">
            <a:avLst/>
          </a:prstGeom>
        </p:spPr>
      </p:pic>
      <p:pic>
        <p:nvPicPr>
          <p:cNvPr id="29" name="Image 28" descr="Une image contenant plein air, nature, nuage, Tropiques&#10;&#10;Le contenu généré par l’IA peut être incorrect.">
            <a:extLst>
              <a:ext uri="{FF2B5EF4-FFF2-40B4-BE49-F238E27FC236}">
                <a16:creationId xmlns:a16="http://schemas.microsoft.com/office/drawing/2014/main" id="{FCAD478E-8FFC-D8B4-FBDE-619823E2FD4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931" y="1833207"/>
            <a:ext cx="1217791" cy="810440"/>
          </a:xfrm>
          <a:prstGeom prst="rect">
            <a:avLst/>
          </a:prstGeom>
        </p:spPr>
      </p:pic>
      <p:cxnSp>
        <p:nvCxnSpPr>
          <p:cNvPr id="61" name="Connecteur droit avec flèche 60">
            <a:extLst>
              <a:ext uri="{FF2B5EF4-FFF2-40B4-BE49-F238E27FC236}">
                <a16:creationId xmlns:a16="http://schemas.microsoft.com/office/drawing/2014/main" id="{5F464C97-4681-1B29-E9D8-508C4F71A829}"/>
              </a:ext>
            </a:extLst>
          </p:cNvPr>
          <p:cNvCxnSpPr>
            <a:cxnSpLocks/>
            <a:stCxn id="51" idx="0"/>
          </p:cNvCxnSpPr>
          <p:nvPr/>
        </p:nvCxnSpPr>
        <p:spPr>
          <a:xfrm flipH="1" flipV="1">
            <a:off x="10361321" y="3438239"/>
            <a:ext cx="405767" cy="735861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Image 50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5B095705-D892-4D87-FF14-705FE71F4A32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8891" y="4174100"/>
            <a:ext cx="1656393" cy="1104262"/>
          </a:xfrm>
          <a:prstGeom prst="rect">
            <a:avLst/>
          </a:prstGeom>
        </p:spPr>
      </p:pic>
      <p:cxnSp>
        <p:nvCxnSpPr>
          <p:cNvPr id="70" name="Connecteur droit avec flèche 69">
            <a:extLst>
              <a:ext uri="{FF2B5EF4-FFF2-40B4-BE49-F238E27FC236}">
                <a16:creationId xmlns:a16="http://schemas.microsoft.com/office/drawing/2014/main" id="{A990D784-6890-27EC-1652-5E18AC532F03}"/>
              </a:ext>
            </a:extLst>
          </p:cNvPr>
          <p:cNvCxnSpPr>
            <a:cxnSpLocks/>
          </p:cNvCxnSpPr>
          <p:nvPr/>
        </p:nvCxnSpPr>
        <p:spPr>
          <a:xfrm flipH="1">
            <a:off x="7233219" y="2844685"/>
            <a:ext cx="901215" cy="689945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avec flèche 63">
            <a:extLst>
              <a:ext uri="{FF2B5EF4-FFF2-40B4-BE49-F238E27FC236}">
                <a16:creationId xmlns:a16="http://schemas.microsoft.com/office/drawing/2014/main" id="{9EDF4987-E227-43F0-4EEB-F22C984D4299}"/>
              </a:ext>
            </a:extLst>
          </p:cNvPr>
          <p:cNvCxnSpPr>
            <a:cxnSpLocks/>
          </p:cNvCxnSpPr>
          <p:nvPr/>
        </p:nvCxnSpPr>
        <p:spPr>
          <a:xfrm flipH="1">
            <a:off x="6854847" y="2557545"/>
            <a:ext cx="315024" cy="765826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>
            <a:extLst>
              <a:ext uri="{FF2B5EF4-FFF2-40B4-BE49-F238E27FC236}">
                <a16:creationId xmlns:a16="http://schemas.microsoft.com/office/drawing/2014/main" id="{C3CE42C1-E80C-DE28-7DD8-983D593C3FA0}"/>
              </a:ext>
            </a:extLst>
          </p:cNvPr>
          <p:cNvCxnSpPr>
            <a:cxnSpLocks/>
            <a:stCxn id="43" idx="2"/>
          </p:cNvCxnSpPr>
          <p:nvPr/>
        </p:nvCxnSpPr>
        <p:spPr>
          <a:xfrm>
            <a:off x="10611768" y="1944599"/>
            <a:ext cx="203377" cy="1225892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Image 42" descr="Une image contenant plein air, palmier, arbre, ciel&#10;&#10;Le contenu généré par l’IA peut être incorrect.">
            <a:extLst>
              <a:ext uri="{FF2B5EF4-FFF2-40B4-BE49-F238E27FC236}">
                <a16:creationId xmlns:a16="http://schemas.microsoft.com/office/drawing/2014/main" id="{50184E3D-5BD6-D60E-41CB-92BEA61F88F3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632" y="834382"/>
            <a:ext cx="1928271" cy="1110217"/>
          </a:xfrm>
          <a:prstGeom prst="rect">
            <a:avLst/>
          </a:prstGeom>
        </p:spPr>
      </p:pic>
      <p:pic>
        <p:nvPicPr>
          <p:cNvPr id="67" name="Image 66" descr="Une image contenant nature, eau, paysage, aérien&#10;&#10;Le contenu généré par l’IA peut être incorrect.">
            <a:extLst>
              <a:ext uri="{FF2B5EF4-FFF2-40B4-BE49-F238E27FC236}">
                <a16:creationId xmlns:a16="http://schemas.microsoft.com/office/drawing/2014/main" id="{928F0932-B5CF-F732-915D-9356B36131A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280" y="2229521"/>
            <a:ext cx="1803050" cy="109385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5292A42-A1CB-CE09-F7D0-F8845DD64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421" y="1579345"/>
            <a:ext cx="1456254" cy="97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731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2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"/>
                            </p:stCondLst>
                            <p:childTnLst>
                              <p:par>
                                <p:cTn id="16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20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00"/>
                            </p:stCondLst>
                            <p:childTnLst>
                              <p:par>
                                <p:cTn id="18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2" dur="2000" fill="hold"/>
                                        <p:tgtEl>
                                          <p:spTgt spid="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00"/>
                            </p:stCondLst>
                            <p:childTnLst>
                              <p:par>
                                <p:cTn id="20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2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24" grpId="0"/>
      <p:bldP spid="35" grpId="0"/>
      <p:bldP spid="41" grpId="0"/>
      <p:bldP spid="49" grpId="0"/>
      <p:bldP spid="54" grpId="0"/>
      <p:bldP spid="60" grpId="0"/>
      <p:bldP spid="69" grpId="0"/>
      <p:bldP spid="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567542" y="2228671"/>
            <a:ext cx="9373079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RELIEF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FRANCE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545427" y="3661230"/>
            <a:ext cx="969265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LANDSCAPES </a:t>
            </a:r>
            <a:r>
              <a:rPr lang="fr-FR" sz="7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OF</a:t>
            </a:r>
            <a:r>
              <a:rPr lang="fr-FR" sz="7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A654774A-0703-489C-2E61-F59240ED3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39279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413" y="211841"/>
            <a:ext cx="6433305" cy="629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C7A93C9-3EB6-0949-3EC8-5E8D39D82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59575" y="6463596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56C3029-116E-E7EA-1241-319050DBA2B3}"/>
              </a:ext>
            </a:extLst>
          </p:cNvPr>
          <p:cNvSpPr txBox="1"/>
          <p:nvPr/>
        </p:nvSpPr>
        <p:spPr>
          <a:xfrm>
            <a:off x="4276618" y="6507289"/>
            <a:ext cx="285197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https://www.cartesfrance.fr/satellite/#google_vignette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145318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/>
          <a:srcRect t="14190" b="2046"/>
          <a:stretch>
            <a:fillRect/>
          </a:stretch>
        </p:blipFill>
        <p:spPr>
          <a:xfrm>
            <a:off x="2382437" y="1088571"/>
            <a:ext cx="7054423" cy="547446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436860" y="1209368"/>
            <a:ext cx="9167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Berge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0" y="2615381"/>
            <a:ext cx="2747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Plateau, </a:t>
            </a:r>
            <a:r>
              <a:rPr lang="fr-FR" sz="2400" b="1" dirty="0" err="1"/>
              <a:t>Hochebene</a:t>
            </a:r>
            <a:endParaRPr lang="fr-FR" sz="24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1218860" y="3131270"/>
            <a:ext cx="1507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/>
              <a:t>kleines</a:t>
            </a:r>
            <a:r>
              <a:rPr lang="fr-FR" sz="2400" b="1" dirty="0"/>
              <a:t> Tal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830501" y="4100429"/>
            <a:ext cx="9171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/>
              <a:t>Hügel</a:t>
            </a:r>
            <a:endParaRPr lang="fr-FR" sz="2400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1524873" y="5100898"/>
            <a:ext cx="1141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/>
              <a:t>Ebenen</a:t>
            </a:r>
            <a:endParaRPr lang="fr-FR" sz="24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9436860" y="4360758"/>
            <a:ext cx="1606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/>
              <a:t>Wasserlauf</a:t>
            </a:r>
            <a:endParaRPr lang="fr-FR" sz="24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9356605" y="5461895"/>
            <a:ext cx="8938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/>
              <a:t>Küste</a:t>
            </a:r>
            <a:endParaRPr lang="fr-FR" sz="24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9436860" y="4911326"/>
            <a:ext cx="8739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/>
              <a:t>Meer</a:t>
            </a:r>
            <a:endParaRPr lang="fr-FR" sz="2400" b="1" dirty="0"/>
          </a:p>
        </p:txBody>
      </p:sp>
      <p:pic>
        <p:nvPicPr>
          <p:cNvPr id="11" name="Picture 2" descr="Bildergebnis für BOITE ROU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306731" y="338037"/>
            <a:ext cx="884488" cy="7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oneTexte 12"/>
          <p:cNvSpPr txBox="1"/>
          <p:nvPr/>
        </p:nvSpPr>
        <p:spPr>
          <a:xfrm>
            <a:off x="9436860" y="918362"/>
            <a:ext cx="17790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err="1"/>
              <a:t>Hochgebirge</a:t>
            </a:r>
            <a:endParaRPr lang="fr-FR" sz="2400" b="1" dirty="0"/>
          </a:p>
        </p:txBody>
      </p:sp>
      <p:sp>
        <p:nvSpPr>
          <p:cNvPr id="14" name="ZoneTexte 56"/>
          <p:cNvSpPr txBox="1"/>
          <p:nvPr/>
        </p:nvSpPr>
        <p:spPr>
          <a:xfrm>
            <a:off x="245966" y="960984"/>
            <a:ext cx="2013045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 relief: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Form</a:t>
            </a:r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 der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Landschaft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varié</a:t>
            </a:r>
            <a:r>
              <a:rPr lang="fr-FR" b="1" dirty="0">
                <a:solidFill>
                  <a:srgbClr val="FFFF00"/>
                </a:solidFill>
              </a:rPr>
              <a:t>:</a:t>
            </a:r>
            <a:r>
              <a:rPr lang="fr-FR" b="1" dirty="0"/>
              <a:t> </a:t>
            </a:r>
            <a:r>
              <a:rPr lang="fr-F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vielfältig</a:t>
            </a:r>
            <a:endParaRPr lang="fr-F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Espace réservé du pied de page 11">
            <a:extLst>
              <a:ext uri="{FF2B5EF4-FFF2-40B4-BE49-F238E27FC236}">
                <a16:creationId xmlns:a16="http://schemas.microsoft.com/office/drawing/2014/main" id="{7EB8DFA6-9B8E-509A-E200-9AB8A41EE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10600" y="6451932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54CB0D0-87C1-D68E-7F8F-2229F87CF02D}"/>
              </a:ext>
            </a:extLst>
          </p:cNvPr>
          <p:cNvSpPr txBox="1"/>
          <p:nvPr/>
        </p:nvSpPr>
        <p:spPr>
          <a:xfrm>
            <a:off x="4406330" y="6517760"/>
            <a:ext cx="27907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4"/>
              </a:rPr>
              <a:t>https://www.alencreviolette.fr/2016/03/la-france.html</a:t>
            </a:r>
            <a:endParaRPr lang="fr-FR" sz="900" dirty="0"/>
          </a:p>
          <a:p>
            <a:endParaRPr lang="fr-FR" sz="900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A7ECD7B0-722A-3306-549F-AC1918DA97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10"/>
          <a:stretch>
            <a:fillRect/>
          </a:stretch>
        </p:blipFill>
        <p:spPr>
          <a:xfrm>
            <a:off x="2481617" y="294968"/>
            <a:ext cx="6874988" cy="701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8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 build="p" bldLvl="2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69" y="178202"/>
            <a:ext cx="4240239" cy="659745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38481" y="152996"/>
            <a:ext cx="1858297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dirty="0"/>
              <a:t>haute montagne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763403" y="692400"/>
            <a:ext cx="1330329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/>
              <a:t>un sommet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720689" y="4508064"/>
            <a:ext cx="1268361" cy="36933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fr-FR" dirty="0"/>
              <a:t>un plateau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718935" y="5786871"/>
            <a:ext cx="119953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/>
              <a:t>une plaine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268405" y="3009084"/>
            <a:ext cx="1720645" cy="36933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fr-FR" dirty="0"/>
              <a:t>un haut-plateau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52445" y="303816"/>
            <a:ext cx="111596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fr-FR" dirty="0"/>
              <a:t>5 000 m  -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52445" y="906383"/>
            <a:ext cx="111596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fr-FR" dirty="0"/>
              <a:t>4 000 m  -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171839" y="1583838"/>
            <a:ext cx="111596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fr-FR" dirty="0"/>
              <a:t>3 000 m  -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152445" y="2271739"/>
            <a:ext cx="111596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fr-FR" dirty="0"/>
              <a:t>2 000 m  -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152445" y="2949194"/>
            <a:ext cx="111596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fr-FR" dirty="0"/>
              <a:t>1 000 m  -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152445" y="-19067"/>
            <a:ext cx="1115960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fr-FR" b="1" dirty="0"/>
              <a:t>ALTITUDE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-15609" y="6436266"/>
            <a:ext cx="240339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fr-FR" dirty="0"/>
              <a:t>Niveau de la mer 0 m  -</a:t>
            </a:r>
          </a:p>
        </p:txBody>
      </p:sp>
      <p:pic>
        <p:nvPicPr>
          <p:cNvPr id="16" name="Picture 2" descr="Bildergebnis für BOITE ROU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5261786" y="102474"/>
            <a:ext cx="884488" cy="7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ZoneTexte 56"/>
          <p:cNvSpPr txBox="1"/>
          <p:nvPr/>
        </p:nvSpPr>
        <p:spPr>
          <a:xfrm>
            <a:off x="6059488" y="267888"/>
            <a:ext cx="372370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 niveau de la mer: die 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Meereshöhe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l’altitude: die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Höhe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61786" y="1275716"/>
            <a:ext cx="4770488" cy="814342"/>
          </a:xfrm>
          <a:prstGeom prst="wedgeRectCallout">
            <a:avLst>
              <a:gd name="adj1" fmla="val -50332"/>
              <a:gd name="adj2" fmla="val -9946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solidFill>
                  <a:srgbClr val="FF0000"/>
                </a:solidFill>
              </a:rPr>
              <a:t>A quelle altitude se situe  le (la)  ….?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508644" y="2349890"/>
            <a:ext cx="5046618" cy="659194"/>
          </a:xfrm>
          <a:prstGeom prst="wedgeRectCallout">
            <a:avLst>
              <a:gd name="adj1" fmla="val 53554"/>
              <a:gd name="adj2" fmla="val -84431"/>
            </a:avLst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200" b="1" dirty="0">
                <a:solidFill>
                  <a:srgbClr val="008000"/>
                </a:solidFill>
              </a:rPr>
              <a:t>Le (la).......   se situe (</a:t>
            </a:r>
            <a:r>
              <a:rPr lang="fr-FR" sz="2200" b="1">
                <a:solidFill>
                  <a:srgbClr val="008000"/>
                </a:solidFill>
              </a:rPr>
              <a:t>se trouve)  </a:t>
            </a:r>
            <a:r>
              <a:rPr lang="fr-FR" sz="2200" b="1" dirty="0">
                <a:solidFill>
                  <a:srgbClr val="008000"/>
                </a:solidFill>
              </a:rPr>
              <a:t>à ….. mètres.</a:t>
            </a:r>
          </a:p>
        </p:txBody>
      </p:sp>
      <p:sp>
        <p:nvSpPr>
          <p:cNvPr id="20" name="Textfeld 3"/>
          <p:cNvSpPr txBox="1"/>
          <p:nvPr/>
        </p:nvSpPr>
        <p:spPr>
          <a:xfrm>
            <a:off x="5074338" y="3476927"/>
            <a:ext cx="1059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b="1" dirty="0" err="1"/>
              <a:t>Exemple</a:t>
            </a:r>
            <a:r>
              <a:rPr lang="de-CH" b="1" dirty="0"/>
              <a:t>:</a:t>
            </a:r>
          </a:p>
        </p:txBody>
      </p:sp>
      <p:sp>
        <p:nvSpPr>
          <p:cNvPr id="21" name="Ovale Legende 1"/>
          <p:cNvSpPr/>
          <p:nvPr/>
        </p:nvSpPr>
        <p:spPr>
          <a:xfrm>
            <a:off x="6616443" y="3846259"/>
            <a:ext cx="2831020" cy="1248447"/>
          </a:xfrm>
          <a:prstGeom prst="wedgeEllipseCallout">
            <a:avLst>
              <a:gd name="adj1" fmla="val 46365"/>
              <a:gd name="adj2" fmla="val -83326"/>
            </a:avLst>
          </a:prstGeom>
          <a:noFill/>
          <a:ln w="381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b="1" dirty="0">
                <a:solidFill>
                  <a:srgbClr val="008000"/>
                </a:solidFill>
              </a:rPr>
              <a:t>La haute </a:t>
            </a:r>
            <a:r>
              <a:rPr lang="de-CH" b="1" dirty="0" err="1">
                <a:solidFill>
                  <a:srgbClr val="008000"/>
                </a:solidFill>
              </a:rPr>
              <a:t>montagne</a:t>
            </a:r>
            <a:r>
              <a:rPr lang="de-CH" b="1" dirty="0">
                <a:solidFill>
                  <a:srgbClr val="008000"/>
                </a:solidFill>
              </a:rPr>
              <a:t> se </a:t>
            </a:r>
            <a:r>
              <a:rPr lang="de-CH" b="1" dirty="0" err="1">
                <a:solidFill>
                  <a:srgbClr val="008000"/>
                </a:solidFill>
              </a:rPr>
              <a:t>situe</a:t>
            </a:r>
            <a:r>
              <a:rPr lang="de-CH" b="1" dirty="0">
                <a:solidFill>
                  <a:srgbClr val="008000"/>
                </a:solidFill>
              </a:rPr>
              <a:t> à 5000 </a:t>
            </a:r>
            <a:r>
              <a:rPr lang="de-CH" b="1" dirty="0" err="1">
                <a:solidFill>
                  <a:srgbClr val="008000"/>
                </a:solidFill>
              </a:rPr>
              <a:t>mètres</a:t>
            </a:r>
            <a:r>
              <a:rPr lang="de-CH" b="1" dirty="0">
                <a:solidFill>
                  <a:srgbClr val="008000"/>
                </a:solidFill>
              </a:rPr>
              <a:t>.</a:t>
            </a:r>
          </a:p>
        </p:txBody>
      </p:sp>
      <p:sp>
        <p:nvSpPr>
          <p:cNvPr id="15" name="Espace réservé du pied de page 14">
            <a:extLst>
              <a:ext uri="{FF2B5EF4-FFF2-40B4-BE49-F238E27FC236}">
                <a16:creationId xmlns:a16="http://schemas.microsoft.com/office/drawing/2014/main" id="{DB6B4CED-EA1A-EF90-9D05-2C4962DC9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089718" y="6571836"/>
            <a:ext cx="2019861" cy="233762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9493C40-CB98-DCCC-888B-82DFDE027C47}"/>
              </a:ext>
            </a:extLst>
          </p:cNvPr>
          <p:cNvSpPr txBox="1"/>
          <p:nvPr/>
        </p:nvSpPr>
        <p:spPr>
          <a:xfrm>
            <a:off x="2313850" y="6630146"/>
            <a:ext cx="355807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4"/>
              </a:rPr>
              <a:t>https://sites.ac-nancy-metz.fr/eco-du-petit-sentier-arzviller/IMG/png/relief.png</a:t>
            </a:r>
            <a:endParaRPr lang="fr-FR" sz="800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8F21AA2B-755F-0798-F114-E9C42BD0F53B}"/>
              </a:ext>
            </a:extLst>
          </p:cNvPr>
          <p:cNvSpPr txBox="1"/>
          <p:nvPr/>
        </p:nvSpPr>
        <p:spPr>
          <a:xfrm>
            <a:off x="502969" y="6054335"/>
            <a:ext cx="547351" cy="3819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0002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rcRect t="1632" b="1860"/>
          <a:stretch>
            <a:fillRect/>
          </a:stretch>
        </p:blipFill>
        <p:spPr>
          <a:xfrm>
            <a:off x="135701" y="681817"/>
            <a:ext cx="11446697" cy="585710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30360" y="136516"/>
            <a:ext cx="95600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/>
              <a:t>S’agit-il d’une plaine, d’un plateau ou d’une montagne?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076655" y="2053363"/>
            <a:ext cx="19421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C’est une plaine.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It </a:t>
            </a:r>
            <a:r>
              <a:rPr lang="fr-FR" sz="2000" b="1" dirty="0" err="1">
                <a:solidFill>
                  <a:srgbClr val="FFFF00"/>
                </a:solidFill>
              </a:rPr>
              <a:t>is</a:t>
            </a:r>
            <a:r>
              <a:rPr lang="fr-FR" sz="2000" b="1" dirty="0">
                <a:solidFill>
                  <a:srgbClr val="FFFF00"/>
                </a:solidFill>
              </a:rPr>
              <a:t> a plain.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982382" y="2053363"/>
            <a:ext cx="23887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Il s’agit d’un plateau.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It </a:t>
            </a:r>
            <a:r>
              <a:rPr lang="fr-FR" sz="2000" b="1" dirty="0" err="1">
                <a:solidFill>
                  <a:srgbClr val="FFFF00"/>
                </a:solidFill>
              </a:rPr>
              <a:t>is</a:t>
            </a:r>
            <a:r>
              <a:rPr lang="fr-FR" sz="2000" b="1" dirty="0">
                <a:solidFill>
                  <a:srgbClr val="FFFF00"/>
                </a:solidFill>
              </a:rPr>
              <a:t> a plateau.</a:t>
            </a:r>
            <a:endParaRPr lang="fr-FR" sz="20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4782204" y="5379373"/>
            <a:ext cx="19421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C’est une plaine.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It </a:t>
            </a:r>
            <a:r>
              <a:rPr lang="fr-FR" sz="2000" b="1" dirty="0" err="1">
                <a:solidFill>
                  <a:srgbClr val="FFFF00"/>
                </a:solidFill>
              </a:rPr>
              <a:t>is</a:t>
            </a:r>
            <a:r>
              <a:rPr lang="fr-FR" sz="2000" b="1" dirty="0">
                <a:solidFill>
                  <a:srgbClr val="FFFF00"/>
                </a:solidFill>
              </a:rPr>
              <a:t> a plain.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81139" y="4801479"/>
            <a:ext cx="3133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C’est une haute-montagne..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It </a:t>
            </a:r>
            <a:r>
              <a:rPr lang="fr-FR" sz="2000" b="1" dirty="0" err="1">
                <a:solidFill>
                  <a:srgbClr val="FFFF00"/>
                </a:solidFill>
              </a:rPr>
              <a:t>is</a:t>
            </a:r>
            <a:r>
              <a:rPr lang="fr-FR" sz="2000" b="1" dirty="0">
                <a:solidFill>
                  <a:srgbClr val="FFFF00"/>
                </a:solidFill>
              </a:rPr>
              <a:t> a high </a:t>
            </a:r>
            <a:r>
              <a:rPr lang="fr-FR" sz="2000" b="1" dirty="0" err="1">
                <a:solidFill>
                  <a:srgbClr val="FFFF00"/>
                </a:solidFill>
              </a:rPr>
              <a:t>mountain</a:t>
            </a:r>
            <a:r>
              <a:rPr lang="fr-FR" sz="20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8371177" y="4409788"/>
            <a:ext cx="27982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Il s’agit d’une montagne.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It </a:t>
            </a:r>
            <a:r>
              <a:rPr lang="fr-FR" sz="2000" b="1" dirty="0" err="1">
                <a:solidFill>
                  <a:srgbClr val="FFFF00"/>
                </a:solidFill>
              </a:rPr>
              <a:t>is</a:t>
            </a:r>
            <a:r>
              <a:rPr lang="fr-FR" sz="2000" b="1" dirty="0">
                <a:solidFill>
                  <a:srgbClr val="FFFF00"/>
                </a:solidFill>
              </a:rPr>
              <a:t> a </a:t>
            </a:r>
            <a:r>
              <a:rPr lang="fr-FR" sz="2000" b="1" dirty="0" err="1">
                <a:solidFill>
                  <a:srgbClr val="FFFF00"/>
                </a:solidFill>
              </a:rPr>
              <a:t>mountain</a:t>
            </a:r>
            <a:r>
              <a:rPr lang="fr-FR" sz="20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8BC2A3FB-CED1-4C26-3BAB-F9825354E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54439" y="653892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9CF9E19-82B6-4771-946B-50C20F44599C}"/>
              </a:ext>
            </a:extLst>
          </p:cNvPr>
          <p:cNvSpPr txBox="1"/>
          <p:nvPr/>
        </p:nvSpPr>
        <p:spPr>
          <a:xfrm>
            <a:off x="141976" y="6613761"/>
            <a:ext cx="381155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3"/>
              </a:rPr>
              <a:t>https://laclassedemallory.net/wp-content/uploads/2021/03/france-relief-2021.pdf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30039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  <p:bldP spid="5" grpId="0" build="p" bldLvl="2"/>
      <p:bldP spid="6" grpId="0" build="p" bldLvl="2"/>
      <p:bldP spid="7" grpId="0" build="p" bldLvl="2"/>
      <p:bldP spid="8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/>
          <a:srcRect r="25350"/>
          <a:stretch/>
        </p:blipFill>
        <p:spPr>
          <a:xfrm>
            <a:off x="377904" y="1306286"/>
            <a:ext cx="11436191" cy="52416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89899" y="354302"/>
            <a:ext cx="88697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/>
              <a:t>S’agit-il de montagnes jeunes ou anciennes?</a:t>
            </a:r>
          </a:p>
        </p:txBody>
      </p:sp>
      <p:pic>
        <p:nvPicPr>
          <p:cNvPr id="5" name="Picture 2" descr="Bildergebnis für BOITE ROU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208952" y="103220"/>
            <a:ext cx="884488" cy="7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56"/>
          <p:cNvSpPr txBox="1"/>
          <p:nvPr/>
        </p:nvSpPr>
        <p:spPr>
          <a:xfrm>
            <a:off x="86918" y="694980"/>
            <a:ext cx="201304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jeune</a:t>
            </a:r>
            <a:r>
              <a:rPr lang="fr-FR" b="1" dirty="0">
                <a:solidFill>
                  <a:srgbClr val="FFFF00"/>
                </a:solidFill>
              </a:rPr>
              <a:t>:</a:t>
            </a:r>
            <a:r>
              <a:rPr lang="fr-FR" b="1" dirty="0"/>
              <a:t> </a:t>
            </a:r>
            <a:r>
              <a:rPr lang="fr-F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jung</a:t>
            </a:r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(e)</a:t>
            </a:r>
          </a:p>
          <a:p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ancienne: </a:t>
            </a:r>
            <a:r>
              <a:rPr lang="fr-F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</a:t>
            </a:r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(e)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D84BF17-8B46-656D-5140-011B79DCD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46027" y="6492875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C23CFA-01C8-AB3B-031D-B6E8BD97A908}"/>
              </a:ext>
            </a:extLst>
          </p:cNvPr>
          <p:cNvSpPr txBox="1"/>
          <p:nvPr/>
        </p:nvSpPr>
        <p:spPr>
          <a:xfrm>
            <a:off x="141976" y="6613761"/>
            <a:ext cx="381155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4"/>
              </a:rPr>
              <a:t>https://laclassedemallory.net/wp-content/uploads/2021/03/france-relief-2021.pdf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64182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59D088BF-292D-ADCB-7A66-201671447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4" name="Image 3" descr="Une image contenant capture d’écran, texte, diagramme, carte&#10;&#10;Le contenu généré par l’IA peut être incorrect.">
            <a:extLst>
              <a:ext uri="{FF2B5EF4-FFF2-40B4-BE49-F238E27FC236}">
                <a16:creationId xmlns:a16="http://schemas.microsoft.com/office/drawing/2014/main" id="{9641F5D5-E613-FF9D-8000-EBFAF6DA4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182" y="0"/>
            <a:ext cx="7615635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2CCB094-4077-B46D-E69D-57E98A5F37E7}"/>
              </a:ext>
            </a:extLst>
          </p:cNvPr>
          <p:cNvSpPr txBox="1"/>
          <p:nvPr/>
        </p:nvSpPr>
        <p:spPr>
          <a:xfrm>
            <a:off x="7626220" y="5216907"/>
            <a:ext cx="905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</a:rPr>
              <a:t>a </a:t>
            </a:r>
            <a:r>
              <a:rPr lang="fr-FR" sz="2000" dirty="0" err="1">
                <a:solidFill>
                  <a:srgbClr val="FF0000"/>
                </a:solidFill>
              </a:rPr>
              <a:t>hill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8A30407-247E-4D78-0F3D-EAD98FF8080D}"/>
              </a:ext>
            </a:extLst>
          </p:cNvPr>
          <p:cNvSpPr txBox="1"/>
          <p:nvPr/>
        </p:nvSpPr>
        <p:spPr>
          <a:xfrm>
            <a:off x="3133531" y="5586574"/>
            <a:ext cx="905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</a:rPr>
              <a:t>a </a:t>
            </a:r>
            <a:r>
              <a:rPr lang="fr-FR" sz="2000" dirty="0" err="1">
                <a:solidFill>
                  <a:srgbClr val="FF0000"/>
                </a:solidFill>
              </a:rPr>
              <a:t>lake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32660E2-8B37-71D9-67C7-A4BD22E6747A}"/>
              </a:ext>
            </a:extLst>
          </p:cNvPr>
          <p:cNvSpPr txBox="1"/>
          <p:nvPr/>
        </p:nvSpPr>
        <p:spPr>
          <a:xfrm>
            <a:off x="7414100" y="3711895"/>
            <a:ext cx="905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</a:rPr>
              <a:t>a plain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0908E88-8492-5D26-2F62-4BEE9BA1B93A}"/>
              </a:ext>
            </a:extLst>
          </p:cNvPr>
          <p:cNvSpPr txBox="1"/>
          <p:nvPr/>
        </p:nvSpPr>
        <p:spPr>
          <a:xfrm>
            <a:off x="4624874" y="4086171"/>
            <a:ext cx="905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</a:rPr>
              <a:t>a river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8DA71C7-ADE5-FF0B-94A6-D6565916C60C}"/>
              </a:ext>
            </a:extLst>
          </p:cNvPr>
          <p:cNvSpPr txBox="1"/>
          <p:nvPr/>
        </p:nvSpPr>
        <p:spPr>
          <a:xfrm>
            <a:off x="7658877" y="2454593"/>
            <a:ext cx="98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0000"/>
                </a:solidFill>
              </a:rPr>
              <a:t>a </a:t>
            </a:r>
            <a:r>
              <a:rPr lang="fr-FR" sz="2000" dirty="0" err="1">
                <a:solidFill>
                  <a:srgbClr val="FF0000"/>
                </a:solidFill>
              </a:rPr>
              <a:t>valley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CD83DF9-0FC2-3790-D1BA-9579DA4F3E20}"/>
              </a:ext>
            </a:extLst>
          </p:cNvPr>
          <p:cNvSpPr txBox="1"/>
          <p:nvPr/>
        </p:nvSpPr>
        <p:spPr>
          <a:xfrm>
            <a:off x="4038600" y="2433276"/>
            <a:ext cx="15457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rgbClr val="FF0000"/>
                </a:solidFill>
              </a:rPr>
              <a:t>a </a:t>
            </a:r>
            <a:r>
              <a:rPr lang="fr-FR" sz="1600" dirty="0" err="1">
                <a:solidFill>
                  <a:srgbClr val="FF0000"/>
                </a:solidFill>
              </a:rPr>
              <a:t>mountain</a:t>
            </a:r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BB96D97-D217-D664-31EA-4CD317EE8D7F}"/>
              </a:ext>
            </a:extLst>
          </p:cNvPr>
          <p:cNvSpPr txBox="1"/>
          <p:nvPr/>
        </p:nvSpPr>
        <p:spPr>
          <a:xfrm>
            <a:off x="4278086" y="6598796"/>
            <a:ext cx="41070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800" dirty="0">
                <a:hlinkClick r:id="rId3"/>
              </a:rPr>
              <a:t>https://www.k5learning.com/science-worksheets/second-grade-2/earth-science/landforms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62896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2517</TotalTime>
  <Words>632</Words>
  <Application>Microsoft Office PowerPoint</Application>
  <PresentationFormat>Grand écran</PresentationFormat>
  <Paragraphs>87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Aptos</vt:lpstr>
      <vt:lpstr>Arial</vt:lpstr>
      <vt:lpstr>Calibri</vt:lpstr>
      <vt:lpstr>Calibri Light</vt:lpstr>
      <vt:lpstr>Thème Office</vt:lpstr>
      <vt:lpstr>LA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FRANCE</dc:title>
  <dc:creator>Marie-Antoinette AGBESSI-OBERDORF</dc:creator>
  <cp:lastModifiedBy>Gwendoline Lovey</cp:lastModifiedBy>
  <cp:revision>44</cp:revision>
  <dcterms:created xsi:type="dcterms:W3CDTF">2019-01-21T16:42:53Z</dcterms:created>
  <dcterms:modified xsi:type="dcterms:W3CDTF">2026-08-25T20:15:14Z</dcterms:modified>
</cp:coreProperties>
</file>