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363" r:id="rId3"/>
    <p:sldId id="267" r:id="rId4"/>
    <p:sldId id="339" r:id="rId5"/>
    <p:sldId id="300" r:id="rId6"/>
    <p:sldId id="348" r:id="rId7"/>
    <p:sldId id="349" r:id="rId8"/>
    <p:sldId id="352" r:id="rId9"/>
    <p:sldId id="351" r:id="rId10"/>
    <p:sldId id="320" r:id="rId11"/>
    <p:sldId id="273" r:id="rId12"/>
  </p:sldIdLst>
  <p:sldSz cx="12192000" cy="6858000"/>
  <p:notesSz cx="6784975" cy="9906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51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0000FF"/>
    <a:srgbClr val="66FF33"/>
    <a:srgbClr val="008000"/>
    <a:srgbClr val="FF66CC"/>
    <a:srgbClr val="FFCC00"/>
    <a:srgbClr val="FFFFCC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4421" autoAdjust="0"/>
    <p:restoredTop sz="94660"/>
  </p:normalViewPr>
  <p:slideViewPr>
    <p:cSldViewPr snapToGrid="0" showGuides="1">
      <p:cViewPr>
        <p:scale>
          <a:sx n="92" d="100"/>
          <a:sy n="92" d="100"/>
        </p:scale>
        <p:origin x="33" y="33"/>
      </p:cViewPr>
      <p:guideLst>
        <p:guide orient="horz" pos="225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00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43338" y="0"/>
            <a:ext cx="29400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65C082-CB2B-459A-9340-3933902BF3D5}" type="datetimeFigureOut">
              <a:rPr lang="fr-FR" smtClean="0"/>
              <a:t>25/08/2026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38250"/>
            <a:ext cx="5943600" cy="3343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77863" y="4767263"/>
            <a:ext cx="5429250" cy="39004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09113"/>
            <a:ext cx="29400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43338" y="9409113"/>
            <a:ext cx="29400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D46429-1E29-4A8E-B7D6-BF1728596D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3472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77886-A034-4229-B8D4-C2502766A88C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4068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11DB7-CB44-4BD4-85A8-77B071F20CC9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2554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16976-5A0D-4F0E-B373-682381456C85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246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EE1F9-C879-4A88-B850-627D0949461F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992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A31BC-5BB9-4558-9A45-D6189DEDED60}" type="datetime1">
              <a:rPr lang="fr-FR" smtClean="0"/>
              <a:t>25/08/2026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2753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0659C-3FC2-4866-A675-8ABF3C7BD167}" type="datetime1">
              <a:rPr lang="fr-FR" smtClean="0"/>
              <a:t>25/08/2026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0348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B7A97-D92E-4671-B2CA-02B86DE9FA54}" type="datetime1">
              <a:rPr lang="fr-FR" smtClean="0"/>
              <a:t>25/08/2026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6451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A32F4-CCAB-436A-9E22-5F3D6B97502C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106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FD4EA-8FA9-4065-923A-D5A5F20FF4E5}" type="datetime1">
              <a:rPr lang="fr-FR" smtClean="0"/>
              <a:t>25/08/2026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385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F7E77E-DC07-4918-B81B-4176317B6581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182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808B5-212D-4C1F-8EF1-22DE5522D108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8721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0105B-D7A1-42EC-B6CC-F1D9DAE4B657}" type="datetime1">
              <a:rPr lang="fr-FR" smtClean="0"/>
              <a:t>25/08/2026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Marie-Antoinette Agbessi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CE092C-E820-4485-B27A-B5804F7FF1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6812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alencreviolette.fr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alencreviolette.fr/" TargetMode="External"/><Relationship Id="rId5" Type="http://schemas.openxmlformats.org/officeDocument/2006/relationships/image" Target="../media/image6.jpeg"/><Relationship Id="rId4" Type="http://schemas.openxmlformats.org/officeDocument/2006/relationships/image" Target="../media/image5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artesfrance.fr/satellite/#google_vignette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lencreviolette.fr/" TargetMode="External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hyperlink" Target="http://www.alencreviolette.fr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lencreviolette.fr/" TargetMode="External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lencreviolette.fr/" TargetMode="External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jeretiens.net/les-chaines-de-montagnes-de-france/#google_vignette" TargetMode="External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525642"/>
            <a:ext cx="9292046" cy="1442468"/>
          </a:xfrm>
        </p:spPr>
        <p:txBody>
          <a:bodyPr>
            <a:noAutofit/>
            <a:scene3d>
              <a:camera prst="isometricOffAxis1Right"/>
              <a:lightRig rig="threePt" dir="t"/>
            </a:scene3d>
          </a:bodyPr>
          <a:lstStyle/>
          <a:p>
            <a:r>
              <a:rPr lang="fr-FR" sz="96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</a:t>
            </a:r>
            <a:r>
              <a:rPr lang="fr-FR" sz="9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FR</a:t>
            </a:r>
            <a:r>
              <a:rPr lang="fr-FR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ANCE</a:t>
            </a:r>
            <a:endParaRPr lang="fr-FR" sz="8000" b="1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2223198"/>
            <a:ext cx="9144000" cy="3720324"/>
          </a:xfrm>
        </p:spPr>
        <p:txBody>
          <a:bodyPr>
            <a:noAutofit/>
          </a:bodyPr>
          <a:lstStyle/>
          <a:p>
            <a:r>
              <a:rPr lang="fr-FR" sz="3600" b="1" dirty="0"/>
              <a:t>Situer la France </a:t>
            </a:r>
          </a:p>
          <a:p>
            <a:r>
              <a:rPr lang="fr-FR" sz="3600" b="1" dirty="0"/>
              <a:t>Le relief en France</a:t>
            </a:r>
          </a:p>
          <a:p>
            <a:r>
              <a:rPr lang="fr-FR" sz="3600" b="1" dirty="0"/>
              <a:t>Les fleuves, les rivières, les mers et les océans</a:t>
            </a:r>
          </a:p>
          <a:p>
            <a:r>
              <a:rPr lang="fr-FR" sz="3600" b="1" dirty="0"/>
              <a:t>Les villes de France</a:t>
            </a:r>
          </a:p>
          <a:p>
            <a:r>
              <a:rPr lang="fr-FR" sz="3600" b="1" dirty="0"/>
              <a:t>Les régions de France</a:t>
            </a:r>
          </a:p>
          <a:p>
            <a:r>
              <a:rPr lang="fr-FR" sz="3600" b="1" dirty="0"/>
              <a:t>Le climat</a:t>
            </a: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C740716-27AB-D01B-9AEB-37BDBD53B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799443" y="6455741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1446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898E7BA9-BA6D-4843-FC99-2B2E3A985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4668" y="6356349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pic>
        <p:nvPicPr>
          <p:cNvPr id="4" name="Image 3" descr="Une image contenant texte, carte, diagramme&#10;&#10;Le contenu généré par l’IA peut être incorrect.">
            <a:extLst>
              <a:ext uri="{FF2B5EF4-FFF2-40B4-BE49-F238E27FC236}">
                <a16:creationId xmlns:a16="http://schemas.microsoft.com/office/drawing/2014/main" id="{81B180D8-8E5B-50CF-9697-53F7428067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07" y="248816"/>
            <a:ext cx="4566205" cy="63603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 5" descr="Une image contenant texte, encre&#10;&#10;Le contenu généré par l’IA peut être incorrect.">
            <a:extLst>
              <a:ext uri="{FF2B5EF4-FFF2-40B4-BE49-F238E27FC236}">
                <a16:creationId xmlns:a16="http://schemas.microsoft.com/office/drawing/2014/main" id="{1B4AA4FD-9418-4559-4011-83F432722C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2990" y="226826"/>
            <a:ext cx="4502026" cy="63823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1D979DD-9DFC-2E80-5CEF-EF157137EE80}"/>
              </a:ext>
            </a:extLst>
          </p:cNvPr>
          <p:cNvSpPr txBox="1"/>
          <p:nvPr/>
        </p:nvSpPr>
        <p:spPr>
          <a:xfrm>
            <a:off x="5594477" y="2303316"/>
            <a:ext cx="12751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/>
              <a:t>FICHES DE TRAVAIL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0C1AA0E-75D2-B058-2C0D-94FC7F8A86F8}"/>
              </a:ext>
            </a:extLst>
          </p:cNvPr>
          <p:cNvSpPr txBox="1"/>
          <p:nvPr/>
        </p:nvSpPr>
        <p:spPr>
          <a:xfrm>
            <a:off x="5495767" y="6233239"/>
            <a:ext cx="147260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b="0" i="0" u="none" strike="noStrike" baseline="0" dirty="0">
                <a:solidFill>
                  <a:srgbClr val="5F5F5F"/>
                </a:solidFill>
                <a:latin typeface="ArchitectsDaughter"/>
                <a:hlinkClick r:id="rId4"/>
              </a:rPr>
              <a:t>www.alencreviolette.fr</a:t>
            </a:r>
            <a:endParaRPr lang="fr-FR" sz="1000" b="0" i="0" u="none" strike="noStrike" baseline="0" dirty="0">
              <a:solidFill>
                <a:srgbClr val="5F5F5F"/>
              </a:solidFill>
              <a:latin typeface="ArchitectsDaughter"/>
            </a:endParaRPr>
          </a:p>
        </p:txBody>
      </p:sp>
    </p:spTree>
    <p:extLst>
      <p:ext uri="{BB962C8B-B14F-4D97-AF65-F5344CB8AC3E}">
        <p14:creationId xmlns:p14="http://schemas.microsoft.com/office/powerpoint/2010/main" val="2857401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074" y="173009"/>
            <a:ext cx="6595665" cy="651198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50587" y="183131"/>
            <a:ext cx="2093031" cy="650185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51988" y="4967607"/>
            <a:ext cx="2593350" cy="144666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6563033" y="899526"/>
            <a:ext cx="317843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Colorie</a:t>
            </a:r>
            <a:endParaRPr lang="fr-FR" sz="2000" b="1" dirty="0">
              <a:solidFill>
                <a:srgbClr val="993300"/>
              </a:solidFill>
            </a:endParaRPr>
          </a:p>
          <a:p>
            <a:pPr marL="285750" indent="-285750">
              <a:buFontTx/>
              <a:buChar char="-"/>
            </a:pPr>
            <a:r>
              <a:rPr lang="fr-FR" sz="2000" b="1" dirty="0">
                <a:solidFill>
                  <a:srgbClr val="99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montagnes en marron </a:t>
            </a:r>
            <a:endParaRPr lang="fr-FR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Tx/>
              <a:buChar char="-"/>
            </a:pPr>
            <a:r>
              <a:rPr lang="fr-F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collines et les plateaux en jaune</a:t>
            </a:r>
            <a:endParaRPr lang="fr-FR" sz="2000" b="1" dirty="0">
              <a:solidFill>
                <a:srgbClr val="FF99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Tx/>
              <a:buChar char="-"/>
            </a:pPr>
            <a:r>
              <a:rPr lang="fr-FR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plaines en vert</a:t>
            </a:r>
            <a:endParaRPr lang="fr-F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" descr="Bildergebnis für BOITE ROUGE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85" t="19518"/>
          <a:stretch/>
        </p:blipFill>
        <p:spPr bwMode="auto">
          <a:xfrm>
            <a:off x="6921931" y="3043293"/>
            <a:ext cx="884488" cy="70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56"/>
          <p:cNvSpPr txBox="1"/>
          <p:nvPr/>
        </p:nvSpPr>
        <p:spPr>
          <a:xfrm>
            <a:off x="6921931" y="3634726"/>
            <a:ext cx="2558586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accent2">
                    <a:lumMod val="50000"/>
                  </a:schemeClr>
                </a:solidFill>
              </a:rPr>
              <a:t>la légende: der </a:t>
            </a:r>
            <a:r>
              <a:rPr lang="fr-FR" b="1" dirty="0" err="1">
                <a:solidFill>
                  <a:schemeClr val="accent2">
                    <a:lumMod val="50000"/>
                  </a:schemeClr>
                </a:solidFill>
              </a:rPr>
              <a:t>Bildtext</a:t>
            </a:r>
            <a:endParaRPr lang="fr-FR" b="1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fr-FR" b="1" dirty="0">
                <a:solidFill>
                  <a:schemeClr val="accent2">
                    <a:lumMod val="50000"/>
                  </a:schemeClr>
                </a:solidFill>
              </a:rPr>
              <a:t>le sommet: der </a:t>
            </a:r>
            <a:r>
              <a:rPr lang="fr-FR" b="1" dirty="0" err="1">
                <a:solidFill>
                  <a:schemeClr val="accent2">
                    <a:lumMod val="50000"/>
                  </a:schemeClr>
                </a:solidFill>
              </a:rPr>
              <a:t>Gipfel</a:t>
            </a:r>
            <a:endParaRPr lang="fr-FR" b="1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fr-F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peu élevé: </a:t>
            </a:r>
            <a:r>
              <a:rPr lang="fr-FR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wenig</a:t>
            </a:r>
            <a:r>
              <a:rPr lang="fr-F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hoch</a:t>
            </a:r>
            <a:r>
              <a:rPr lang="fr-F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D107ACDF-FE87-830B-C2ED-614904D0FD0A}"/>
              </a:ext>
            </a:extLst>
          </p:cNvPr>
          <p:cNvSpPr txBox="1"/>
          <p:nvPr/>
        </p:nvSpPr>
        <p:spPr>
          <a:xfrm>
            <a:off x="2407337" y="6576216"/>
            <a:ext cx="147260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b="0" i="0" u="none" strike="noStrike" baseline="0" dirty="0">
                <a:solidFill>
                  <a:srgbClr val="5F5F5F"/>
                </a:solidFill>
                <a:latin typeface="ArchitectsDaughter"/>
                <a:hlinkClick r:id="rId6"/>
              </a:rPr>
              <a:t>www.alencreviolette.fr</a:t>
            </a:r>
            <a:endParaRPr lang="fr-FR" sz="1000" b="0" i="0" u="none" strike="noStrike" baseline="0" dirty="0">
              <a:solidFill>
                <a:srgbClr val="5F5F5F"/>
              </a:solidFill>
              <a:latin typeface="ArchitectsDaughter"/>
            </a:endParaRPr>
          </a:p>
          <a:p>
            <a:endParaRPr lang="fr-FR" sz="1000" dirty="0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A94B228-20A6-7554-77DC-28B90F0CE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645651" y="6549191"/>
            <a:ext cx="1834866" cy="271598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75005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697" y="281276"/>
            <a:ext cx="6433305" cy="629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Connecteur droit avec flèche 2">
            <a:extLst>
              <a:ext uri="{FF2B5EF4-FFF2-40B4-BE49-F238E27FC236}">
                <a16:creationId xmlns:a16="http://schemas.microsoft.com/office/drawing/2014/main" id="{81DE7F3A-3868-4E11-9107-35D8C2F2FD7F}"/>
              </a:ext>
            </a:extLst>
          </p:cNvPr>
          <p:cNvCxnSpPr>
            <a:cxnSpLocks/>
          </p:cNvCxnSpPr>
          <p:nvPr/>
        </p:nvCxnSpPr>
        <p:spPr>
          <a:xfrm flipH="1">
            <a:off x="5862521" y="899652"/>
            <a:ext cx="1791892" cy="131260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45739D25-DF3F-45B5-8F65-ECB8C45632C2}"/>
              </a:ext>
            </a:extLst>
          </p:cNvPr>
          <p:cNvCxnSpPr>
            <a:cxnSpLocks/>
          </p:cNvCxnSpPr>
          <p:nvPr/>
        </p:nvCxnSpPr>
        <p:spPr>
          <a:xfrm flipH="1">
            <a:off x="5469231" y="1976284"/>
            <a:ext cx="2052446" cy="134701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avec flèche 10">
            <a:extLst>
              <a:ext uri="{FF2B5EF4-FFF2-40B4-BE49-F238E27FC236}">
                <a16:creationId xmlns:a16="http://schemas.microsoft.com/office/drawing/2014/main" id="{E548853E-4049-4672-9519-72892A97D59F}"/>
              </a:ext>
            </a:extLst>
          </p:cNvPr>
          <p:cNvCxnSpPr>
            <a:cxnSpLocks/>
          </p:cNvCxnSpPr>
          <p:nvPr/>
        </p:nvCxnSpPr>
        <p:spPr>
          <a:xfrm flipH="1">
            <a:off x="4070629" y="3182665"/>
            <a:ext cx="3451048" cy="149257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>
            <a:extLst>
              <a:ext uri="{FF2B5EF4-FFF2-40B4-BE49-F238E27FC236}">
                <a16:creationId xmlns:a16="http://schemas.microsoft.com/office/drawing/2014/main" id="{7EE0334C-8D26-44C7-9B6E-78395D339C4B}"/>
              </a:ext>
            </a:extLst>
          </p:cNvPr>
          <p:cNvCxnSpPr>
            <a:cxnSpLocks/>
            <a:stCxn id="26" idx="1"/>
          </p:cNvCxnSpPr>
          <p:nvPr/>
        </p:nvCxnSpPr>
        <p:spPr>
          <a:xfrm flipH="1" flipV="1">
            <a:off x="5552661" y="4529684"/>
            <a:ext cx="2101752" cy="1886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avec flèche 14">
            <a:extLst>
              <a:ext uri="{FF2B5EF4-FFF2-40B4-BE49-F238E27FC236}">
                <a16:creationId xmlns:a16="http://schemas.microsoft.com/office/drawing/2014/main" id="{736DF830-5A7E-4988-AF45-850FA598D952}"/>
              </a:ext>
            </a:extLst>
          </p:cNvPr>
          <p:cNvCxnSpPr>
            <a:cxnSpLocks/>
            <a:stCxn id="27" idx="1"/>
          </p:cNvCxnSpPr>
          <p:nvPr/>
        </p:nvCxnSpPr>
        <p:spPr>
          <a:xfrm flipH="1">
            <a:off x="2948609" y="5781806"/>
            <a:ext cx="4705803" cy="56573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ZoneTexte 15">
            <a:extLst>
              <a:ext uri="{FF2B5EF4-FFF2-40B4-BE49-F238E27FC236}">
                <a16:creationId xmlns:a16="http://schemas.microsoft.com/office/drawing/2014/main" id="{B75A43D7-F608-4CD4-B13F-2828347ED73A}"/>
              </a:ext>
            </a:extLst>
          </p:cNvPr>
          <p:cNvSpPr txBox="1"/>
          <p:nvPr/>
        </p:nvSpPr>
        <p:spPr>
          <a:xfrm>
            <a:off x="7335416" y="281276"/>
            <a:ext cx="3718006" cy="1077218"/>
          </a:xfrm>
          <a:prstGeom prst="rect">
            <a:avLst/>
          </a:prstGeom>
          <a:solidFill>
            <a:srgbClr val="FFFF66"/>
          </a:solidFill>
          <a:ln w="19050"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fr-FR" sz="3600" dirty="0"/>
              <a:t>les Vosges </a:t>
            </a:r>
          </a:p>
          <a:p>
            <a:pPr algn="ctr"/>
            <a:r>
              <a:rPr lang="fr-FR" sz="2800" dirty="0"/>
              <a:t>une montagne ancienne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580CD9F7-34E3-4329-A335-F13774C61329}"/>
              </a:ext>
            </a:extLst>
          </p:cNvPr>
          <p:cNvSpPr txBox="1"/>
          <p:nvPr/>
        </p:nvSpPr>
        <p:spPr>
          <a:xfrm>
            <a:off x="7335416" y="1569666"/>
            <a:ext cx="3718006" cy="1077218"/>
          </a:xfrm>
          <a:prstGeom prst="rect">
            <a:avLst/>
          </a:prstGeom>
          <a:solidFill>
            <a:srgbClr val="FFFF66"/>
          </a:solidFill>
        </p:spPr>
        <p:txBody>
          <a:bodyPr wrap="none" rtlCol="0">
            <a:spAutoFit/>
          </a:bodyPr>
          <a:lstStyle/>
          <a:p>
            <a:pPr algn="ctr"/>
            <a:r>
              <a:rPr lang="fr-FR" sz="3600" dirty="0"/>
              <a:t>le Jura</a:t>
            </a:r>
          </a:p>
          <a:p>
            <a:pPr algn="ctr"/>
            <a:r>
              <a:rPr lang="fr-FR" sz="2800" dirty="0"/>
              <a:t>une montagne ancienne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B92BBABC-45A6-4C76-AD87-F30ECE5B3C7F}"/>
              </a:ext>
            </a:extLst>
          </p:cNvPr>
          <p:cNvSpPr txBox="1"/>
          <p:nvPr/>
        </p:nvSpPr>
        <p:spPr>
          <a:xfrm>
            <a:off x="7335416" y="2830048"/>
            <a:ext cx="3718006" cy="1077218"/>
          </a:xfrm>
          <a:prstGeom prst="rect">
            <a:avLst/>
          </a:prstGeom>
          <a:solidFill>
            <a:srgbClr val="FFFF66"/>
          </a:solidFill>
        </p:spPr>
        <p:txBody>
          <a:bodyPr wrap="none" rtlCol="0">
            <a:spAutoFit/>
          </a:bodyPr>
          <a:lstStyle/>
          <a:p>
            <a:pPr algn="ctr"/>
            <a:r>
              <a:rPr lang="fr-FR" sz="3600" dirty="0"/>
              <a:t>le Massif central</a:t>
            </a:r>
          </a:p>
          <a:p>
            <a:pPr algn="ctr"/>
            <a:r>
              <a:rPr lang="fr-FR" sz="2800" dirty="0"/>
              <a:t>une montagne ancienne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82F5A38D-49D8-4764-BF2E-72508B709F70}"/>
              </a:ext>
            </a:extLst>
          </p:cNvPr>
          <p:cNvSpPr txBox="1"/>
          <p:nvPr/>
        </p:nvSpPr>
        <p:spPr>
          <a:xfrm>
            <a:off x="7654413" y="4009940"/>
            <a:ext cx="3209853" cy="1077218"/>
          </a:xfrm>
          <a:prstGeom prst="rect">
            <a:avLst/>
          </a:prstGeom>
          <a:solidFill>
            <a:srgbClr val="66FF33"/>
          </a:solidFill>
        </p:spPr>
        <p:txBody>
          <a:bodyPr wrap="none" rtlCol="0">
            <a:spAutoFit/>
          </a:bodyPr>
          <a:lstStyle/>
          <a:p>
            <a:pPr algn="ctr"/>
            <a:r>
              <a:rPr lang="fr-FR" sz="3600" dirty="0"/>
              <a:t>les Alpes</a:t>
            </a:r>
          </a:p>
          <a:p>
            <a:pPr algn="ctr"/>
            <a:r>
              <a:rPr lang="fr-FR" sz="2800" dirty="0"/>
              <a:t>une montagne jeune</a:t>
            </a:r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9737B6FB-CE9A-4DA5-9F6F-35259CED7EAD}"/>
              </a:ext>
            </a:extLst>
          </p:cNvPr>
          <p:cNvSpPr txBox="1"/>
          <p:nvPr/>
        </p:nvSpPr>
        <p:spPr>
          <a:xfrm>
            <a:off x="7654412" y="5243197"/>
            <a:ext cx="3209853" cy="1077218"/>
          </a:xfrm>
          <a:prstGeom prst="rect">
            <a:avLst/>
          </a:prstGeom>
          <a:solidFill>
            <a:srgbClr val="66FF33"/>
          </a:solidFill>
        </p:spPr>
        <p:txBody>
          <a:bodyPr wrap="none" rtlCol="0">
            <a:spAutoFit/>
          </a:bodyPr>
          <a:lstStyle/>
          <a:p>
            <a:pPr algn="ctr"/>
            <a:r>
              <a:rPr lang="fr-FR" sz="3600" dirty="0"/>
              <a:t>les Pyrénées</a:t>
            </a:r>
          </a:p>
          <a:p>
            <a:pPr algn="ctr"/>
            <a:r>
              <a:rPr lang="fr-FR" sz="2800" dirty="0"/>
              <a:t>une montagne jeune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F8A7C198-A858-7809-1CC8-76FBE9E88F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570404" y="6476455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3C7683A-99A2-230C-C3F3-018069EF2B15}"/>
              </a:ext>
            </a:extLst>
          </p:cNvPr>
          <p:cNvSpPr txBox="1"/>
          <p:nvPr/>
        </p:nvSpPr>
        <p:spPr>
          <a:xfrm>
            <a:off x="2309117" y="6559088"/>
            <a:ext cx="28776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hlinkClick r:id="rId3"/>
              </a:rPr>
              <a:t>https://www.cartesfrance.fr/satellite/#google_vignette</a:t>
            </a:r>
            <a:endParaRPr lang="fr-FR" sz="900" dirty="0"/>
          </a:p>
          <a:p>
            <a:endParaRPr lang="fr-FR" sz="900" dirty="0"/>
          </a:p>
        </p:txBody>
      </p:sp>
    </p:spTree>
    <p:extLst>
      <p:ext uri="{BB962C8B-B14F-4D97-AF65-F5344CB8AC3E}">
        <p14:creationId xmlns:p14="http://schemas.microsoft.com/office/powerpoint/2010/main" val="4256083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  <p:bldP spid="19" grpId="0" animBg="1"/>
      <p:bldP spid="26" grpId="0" animBg="1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1" b="2391"/>
          <a:stretch>
            <a:fillRect/>
          </a:stretch>
        </p:blipFill>
        <p:spPr bwMode="auto">
          <a:xfrm>
            <a:off x="604260" y="501445"/>
            <a:ext cx="10910455" cy="600369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3800285" y="3352284"/>
            <a:ext cx="7564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Du Nord au Sud: les Vosges, le Jura, les Alpes, le massif Central, les Pyrénées.</a:t>
            </a:r>
          </a:p>
        </p:txBody>
      </p:sp>
      <p:sp>
        <p:nvSpPr>
          <p:cNvPr id="5" name="Rectangle 4"/>
          <p:cNvSpPr/>
          <p:nvPr/>
        </p:nvSpPr>
        <p:spPr>
          <a:xfrm>
            <a:off x="604260" y="3721616"/>
            <a:ext cx="10634011" cy="5522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059977" y="3997737"/>
            <a:ext cx="85736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Au Nord, la plaine du Nord; à l’Est, la plaine d’Alsace; au Sud-Ouest, la plaine des Landes; au Sud-Est, la plaine  du Languedoc et la plaine du Roussillon. 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5024400" y="5464479"/>
            <a:ext cx="31745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On doit traverser les Pyrénées.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4472226" y="6030367"/>
            <a:ext cx="28259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On doit traverser les Alpes.</a:t>
            </a:r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7E87432-4E66-330D-17A7-D0B6BE627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5138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2381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CE7B31F-5C30-46CF-9D79-C5E6D2BFBC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345" b="42579"/>
          <a:stretch/>
        </p:blipFill>
        <p:spPr>
          <a:xfrm>
            <a:off x="485876" y="123061"/>
            <a:ext cx="5407956" cy="4590021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937847E8-1651-425F-BC0E-169B7E4920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6888"/>
          <a:stretch/>
        </p:blipFill>
        <p:spPr>
          <a:xfrm>
            <a:off x="6479048" y="1376102"/>
            <a:ext cx="5556467" cy="4949888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47A174DE-AAAE-4C89-A88D-7E7F9CF9A9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172" r="5776" b="83297"/>
          <a:stretch/>
        </p:blipFill>
        <p:spPr>
          <a:xfrm>
            <a:off x="6719951" y="0"/>
            <a:ext cx="5152502" cy="963903"/>
          </a:xfrm>
          <a:prstGeom prst="rect">
            <a:avLst/>
          </a:prstGeom>
        </p:spPr>
      </p:pic>
      <p:sp>
        <p:nvSpPr>
          <p:cNvPr id="7" name="ZoneTexte 56">
            <a:extLst>
              <a:ext uri="{FF2B5EF4-FFF2-40B4-BE49-F238E27FC236}">
                <a16:creationId xmlns:a16="http://schemas.microsoft.com/office/drawing/2014/main" id="{FD074F4B-6A56-4613-B4CE-473F25D4CC43}"/>
              </a:ext>
            </a:extLst>
          </p:cNvPr>
          <p:cNvSpPr txBox="1"/>
          <p:nvPr/>
        </p:nvSpPr>
        <p:spPr>
          <a:xfrm>
            <a:off x="485876" y="4611280"/>
            <a:ext cx="5288017" cy="212365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distinguer: </a:t>
            </a:r>
            <a:r>
              <a:rPr lang="fr-FR" sz="22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unterscheiden</a:t>
            </a:r>
            <a:endParaRPr lang="fr-FR" sz="22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végétation: die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Vegetation</a:t>
            </a:r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der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Pflanzenwuchs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l’érosion: die Erosion, die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Abnutzung</a:t>
            </a:r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von</a:t>
            </a:r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Wind, 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Eis</a:t>
            </a:r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und</a:t>
            </a:r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Regen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volcan </a:t>
            </a:r>
            <a:r>
              <a:rPr lang="fr-FR" sz="22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éteint: </a:t>
            </a:r>
            <a:r>
              <a:rPr lang="fr-FR" sz="2200" b="1" dirty="0" err="1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inaktiver</a:t>
            </a:r>
            <a:r>
              <a:rPr lang="fr-FR" sz="22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Vulkan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Sous-titre 2">
            <a:extLst>
              <a:ext uri="{FF2B5EF4-FFF2-40B4-BE49-F238E27FC236}">
                <a16:creationId xmlns:a16="http://schemas.microsoft.com/office/drawing/2014/main" id="{9ED95EF9-60C4-47D0-B92B-0B4F6BF9D067}"/>
              </a:ext>
            </a:extLst>
          </p:cNvPr>
          <p:cNvSpPr txBox="1">
            <a:spLocks/>
          </p:cNvSpPr>
          <p:nvPr/>
        </p:nvSpPr>
        <p:spPr>
          <a:xfrm>
            <a:off x="4945572" y="963903"/>
            <a:ext cx="1543718" cy="4121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200" b="1" dirty="0">
                <a:solidFill>
                  <a:srgbClr val="00B050"/>
                </a:solidFill>
              </a:rPr>
              <a:t>les Vosges</a:t>
            </a:r>
          </a:p>
        </p:txBody>
      </p:sp>
      <p:sp>
        <p:nvSpPr>
          <p:cNvPr id="9" name="Sous-titre 2">
            <a:extLst>
              <a:ext uri="{FF2B5EF4-FFF2-40B4-BE49-F238E27FC236}">
                <a16:creationId xmlns:a16="http://schemas.microsoft.com/office/drawing/2014/main" id="{C2989ACB-886C-49BB-937E-B115228A0C6C}"/>
              </a:ext>
            </a:extLst>
          </p:cNvPr>
          <p:cNvSpPr txBox="1">
            <a:spLocks/>
          </p:cNvSpPr>
          <p:nvPr/>
        </p:nvSpPr>
        <p:spPr>
          <a:xfrm>
            <a:off x="4708155" y="1974830"/>
            <a:ext cx="1294213" cy="4121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200" b="1" dirty="0">
                <a:solidFill>
                  <a:srgbClr val="00B050"/>
                </a:solidFill>
              </a:rPr>
              <a:t>le Jura</a:t>
            </a:r>
          </a:p>
        </p:txBody>
      </p:sp>
      <p:sp>
        <p:nvSpPr>
          <p:cNvPr id="10" name="Sous-titre 2">
            <a:extLst>
              <a:ext uri="{FF2B5EF4-FFF2-40B4-BE49-F238E27FC236}">
                <a16:creationId xmlns:a16="http://schemas.microsoft.com/office/drawing/2014/main" id="{C7FB0E4D-1D50-495D-8267-D97981E7689C}"/>
              </a:ext>
            </a:extLst>
          </p:cNvPr>
          <p:cNvSpPr txBox="1">
            <a:spLocks/>
          </p:cNvSpPr>
          <p:nvPr/>
        </p:nvSpPr>
        <p:spPr>
          <a:xfrm>
            <a:off x="4897348" y="2931757"/>
            <a:ext cx="1294213" cy="4121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200" b="1" dirty="0">
                <a:solidFill>
                  <a:srgbClr val="0000FF"/>
                </a:solidFill>
              </a:rPr>
              <a:t>les Alpes</a:t>
            </a:r>
          </a:p>
        </p:txBody>
      </p:sp>
      <p:sp>
        <p:nvSpPr>
          <p:cNvPr id="11" name="Sous-titre 2">
            <a:extLst>
              <a:ext uri="{FF2B5EF4-FFF2-40B4-BE49-F238E27FC236}">
                <a16:creationId xmlns:a16="http://schemas.microsoft.com/office/drawing/2014/main" id="{E8C6C8BC-D783-42CA-8BBD-77DE25EDF62B}"/>
              </a:ext>
            </a:extLst>
          </p:cNvPr>
          <p:cNvSpPr txBox="1">
            <a:spLocks/>
          </p:cNvSpPr>
          <p:nvPr/>
        </p:nvSpPr>
        <p:spPr>
          <a:xfrm>
            <a:off x="4061048" y="4236523"/>
            <a:ext cx="2034952" cy="4121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200" b="1" dirty="0">
                <a:solidFill>
                  <a:srgbClr val="0000FF"/>
                </a:solidFill>
              </a:rPr>
              <a:t>les Pyrénées </a:t>
            </a:r>
          </a:p>
        </p:txBody>
      </p:sp>
      <p:sp>
        <p:nvSpPr>
          <p:cNvPr id="12" name="Sous-titre 2">
            <a:extLst>
              <a:ext uri="{FF2B5EF4-FFF2-40B4-BE49-F238E27FC236}">
                <a16:creationId xmlns:a16="http://schemas.microsoft.com/office/drawing/2014/main" id="{CCA5EA14-07E7-4CC0-9802-B64B67C9CD27}"/>
              </a:ext>
            </a:extLst>
          </p:cNvPr>
          <p:cNvSpPr txBox="1">
            <a:spLocks/>
          </p:cNvSpPr>
          <p:nvPr/>
        </p:nvSpPr>
        <p:spPr>
          <a:xfrm>
            <a:off x="319547" y="2246720"/>
            <a:ext cx="1294213" cy="132870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r-FR" sz="2200" b="1" dirty="0">
                <a:solidFill>
                  <a:srgbClr val="00B050"/>
                </a:solidFill>
              </a:rPr>
              <a:t>le </a:t>
            </a:r>
          </a:p>
          <a:p>
            <a:pPr marL="0" indent="0" algn="ctr">
              <a:buNone/>
            </a:pPr>
            <a:r>
              <a:rPr lang="fr-FR" sz="2200" b="1" dirty="0">
                <a:solidFill>
                  <a:srgbClr val="00B050"/>
                </a:solidFill>
              </a:rPr>
              <a:t>Massif</a:t>
            </a:r>
          </a:p>
          <a:p>
            <a:pPr marL="0" indent="0" algn="ctr">
              <a:buNone/>
            </a:pPr>
            <a:r>
              <a:rPr lang="fr-FR" sz="2200" b="1" dirty="0">
                <a:solidFill>
                  <a:srgbClr val="00B050"/>
                </a:solidFill>
              </a:rPr>
              <a:t>Central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D4DF41D-F1BD-E9E6-3D5E-798FC8A001D3}"/>
              </a:ext>
            </a:extLst>
          </p:cNvPr>
          <p:cNvSpPr txBox="1"/>
          <p:nvPr/>
        </p:nvSpPr>
        <p:spPr>
          <a:xfrm>
            <a:off x="8937484" y="6133792"/>
            <a:ext cx="147260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b="0" i="0" u="none" strike="noStrike" baseline="0" dirty="0">
                <a:solidFill>
                  <a:srgbClr val="5F5F5F"/>
                </a:solidFill>
                <a:latin typeface="ArchitectsDaughter"/>
                <a:hlinkClick r:id="rId3"/>
              </a:rPr>
              <a:t>www.alencreviolette.fr</a:t>
            </a:r>
            <a:endParaRPr lang="fr-FR" sz="1000" b="0" i="0" u="none" strike="noStrike" baseline="0" dirty="0">
              <a:solidFill>
                <a:srgbClr val="5F5F5F"/>
              </a:solidFill>
              <a:latin typeface="ArchitectsDaughter"/>
            </a:endParaRP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59E5DA8-11E0-8115-91A0-B7C80F1301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271499" y="6380013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pic>
        <p:nvPicPr>
          <p:cNvPr id="13" name="Picture 2" descr="Bildergebnis für BOITE ROUGE">
            <a:extLst>
              <a:ext uri="{FF2B5EF4-FFF2-40B4-BE49-F238E27FC236}">
                <a16:creationId xmlns:a16="http://schemas.microsoft.com/office/drawing/2014/main" id="{2A076389-C54A-1B41-9EF9-00A9619D93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85" t="19518"/>
          <a:stretch/>
        </p:blipFill>
        <p:spPr bwMode="auto">
          <a:xfrm>
            <a:off x="448642" y="4185716"/>
            <a:ext cx="563866" cy="446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05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ldLvl="3" animBg="1"/>
      <p:bldP spid="8" grpId="0" build="p"/>
      <p:bldP spid="9" grpId="0" build="p"/>
      <p:bldP spid="10" grpId="0" build="p"/>
      <p:bldP spid="11" grpId="0" build="p"/>
      <p:bldP spid="12" grpId="0" build="allAtOnce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A52D0382-173F-40A6-8C55-C448820DA1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15" y="179388"/>
            <a:ext cx="6500910" cy="2891319"/>
          </a:xfrm>
          <a:prstGeom prst="rect">
            <a:avLst/>
          </a:prstGeom>
        </p:spPr>
      </p:pic>
      <p:sp>
        <p:nvSpPr>
          <p:cNvPr id="5" name="ZoneTexte 56">
            <a:extLst>
              <a:ext uri="{FF2B5EF4-FFF2-40B4-BE49-F238E27FC236}">
                <a16:creationId xmlns:a16="http://schemas.microsoft.com/office/drawing/2014/main" id="{A423C4B9-D8E6-448A-B317-B8C914C3D932}"/>
              </a:ext>
            </a:extLst>
          </p:cNvPr>
          <p:cNvSpPr txBox="1"/>
          <p:nvPr/>
        </p:nvSpPr>
        <p:spPr>
          <a:xfrm>
            <a:off x="66242" y="4096167"/>
            <a:ext cx="3996813" cy="212365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sommet: der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Gipfel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pointu et élevé: </a:t>
            </a:r>
            <a:r>
              <a:rPr lang="fr-FR" sz="2200" b="1" dirty="0" err="1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spitzig</a:t>
            </a:r>
            <a:r>
              <a:rPr lang="fr-FR" sz="22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200" b="1" dirty="0" err="1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und</a:t>
            </a:r>
            <a:r>
              <a:rPr lang="fr-FR" sz="22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200" b="1" dirty="0" err="1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hoch</a:t>
            </a:r>
            <a:endParaRPr lang="fr-FR" sz="2200" b="1" dirty="0"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pics et aiguilles: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Spitzen</a:t>
            </a:r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pente: der Hang, der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Abhang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raide: </a:t>
            </a:r>
            <a:r>
              <a:rPr lang="fr-FR" sz="2200" b="1" dirty="0" err="1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steil</a:t>
            </a:r>
            <a:endParaRPr lang="fr-FR" sz="2200" b="1" dirty="0"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glacier: der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Gletscher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FCD6C4A-33BD-462C-B48D-9FF2251E85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9580"/>
          <a:stretch/>
        </p:blipFill>
        <p:spPr>
          <a:xfrm>
            <a:off x="4173794" y="2629717"/>
            <a:ext cx="6828503" cy="4228283"/>
          </a:xfrm>
          <a:prstGeom prst="rect">
            <a:avLst/>
          </a:prstGeom>
        </p:spPr>
      </p:pic>
      <p:sp>
        <p:nvSpPr>
          <p:cNvPr id="7" name="Sous-titre 2">
            <a:extLst>
              <a:ext uri="{FF2B5EF4-FFF2-40B4-BE49-F238E27FC236}">
                <a16:creationId xmlns:a16="http://schemas.microsoft.com/office/drawing/2014/main" id="{4EB79633-5B88-4EC4-8A75-A3450A9DE87E}"/>
              </a:ext>
            </a:extLst>
          </p:cNvPr>
          <p:cNvSpPr txBox="1">
            <a:spLocks/>
          </p:cNvSpPr>
          <p:nvPr/>
        </p:nvSpPr>
        <p:spPr>
          <a:xfrm>
            <a:off x="8647417" y="2423617"/>
            <a:ext cx="1543718" cy="4121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200" b="1" dirty="0">
                <a:solidFill>
                  <a:srgbClr val="00B050"/>
                </a:solidFill>
              </a:rPr>
              <a:t>les pics</a:t>
            </a:r>
          </a:p>
        </p:txBody>
      </p:sp>
      <p:sp>
        <p:nvSpPr>
          <p:cNvPr id="8" name="Sous-titre 2">
            <a:extLst>
              <a:ext uri="{FF2B5EF4-FFF2-40B4-BE49-F238E27FC236}">
                <a16:creationId xmlns:a16="http://schemas.microsoft.com/office/drawing/2014/main" id="{CB3F5549-1373-49BD-BF19-C3DC79076568}"/>
              </a:ext>
            </a:extLst>
          </p:cNvPr>
          <p:cNvSpPr txBox="1">
            <a:spLocks/>
          </p:cNvSpPr>
          <p:nvPr/>
        </p:nvSpPr>
        <p:spPr>
          <a:xfrm>
            <a:off x="8647417" y="2883104"/>
            <a:ext cx="1543718" cy="4121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200" b="1" dirty="0">
                <a:solidFill>
                  <a:srgbClr val="00B050"/>
                </a:solidFill>
              </a:rPr>
              <a:t>les aiguilles</a:t>
            </a:r>
          </a:p>
        </p:txBody>
      </p:sp>
      <p:sp>
        <p:nvSpPr>
          <p:cNvPr id="9" name="Sous-titre 2">
            <a:extLst>
              <a:ext uri="{FF2B5EF4-FFF2-40B4-BE49-F238E27FC236}">
                <a16:creationId xmlns:a16="http://schemas.microsoft.com/office/drawing/2014/main" id="{45524844-7FEF-47A4-AFD7-26117DF733BD}"/>
              </a:ext>
            </a:extLst>
          </p:cNvPr>
          <p:cNvSpPr txBox="1">
            <a:spLocks/>
          </p:cNvSpPr>
          <p:nvPr/>
        </p:nvSpPr>
        <p:spPr>
          <a:xfrm>
            <a:off x="4403715" y="2677004"/>
            <a:ext cx="1543718" cy="4121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200" b="1" dirty="0">
                <a:solidFill>
                  <a:srgbClr val="00B050"/>
                </a:solidFill>
              </a:rPr>
              <a:t>le glacier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729030C-C483-78AB-742B-DD60732183E8}"/>
              </a:ext>
            </a:extLst>
          </p:cNvPr>
          <p:cNvSpPr txBox="1"/>
          <p:nvPr/>
        </p:nvSpPr>
        <p:spPr>
          <a:xfrm>
            <a:off x="1207" y="3070707"/>
            <a:ext cx="147260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b="0" i="0" u="none" strike="noStrike" baseline="0" dirty="0">
                <a:solidFill>
                  <a:srgbClr val="5F5F5F"/>
                </a:solidFill>
                <a:latin typeface="ArchitectsDaughter"/>
                <a:hlinkClick r:id="rId4"/>
              </a:rPr>
              <a:t>www.alencreviolette.fr</a:t>
            </a:r>
            <a:endParaRPr lang="fr-FR" sz="1000" b="0" i="0" u="none" strike="noStrike" baseline="0" dirty="0">
              <a:solidFill>
                <a:srgbClr val="5F5F5F"/>
              </a:solidFill>
              <a:latin typeface="ArchitectsDaughter"/>
            </a:endParaRP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47B8CD9-F01A-8454-2F7B-525A6DE4E1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pic>
        <p:nvPicPr>
          <p:cNvPr id="10" name="Picture 2" descr="Bildergebnis für BOITE ROUGE">
            <a:extLst>
              <a:ext uri="{FF2B5EF4-FFF2-40B4-BE49-F238E27FC236}">
                <a16:creationId xmlns:a16="http://schemas.microsoft.com/office/drawing/2014/main" id="{4DFD4924-9C46-1A58-1C3A-AD18D1B3D3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85" t="19518"/>
          <a:stretch/>
        </p:blipFill>
        <p:spPr bwMode="auto">
          <a:xfrm>
            <a:off x="66242" y="3649811"/>
            <a:ext cx="563866" cy="446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5103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ldLvl="3" animBg="1"/>
      <p:bldP spid="7" grpId="0" build="p"/>
      <p:bldP spid="8" grpId="0" build="p"/>
      <p:bldP spid="9" grpId="0" build="p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1FCD6C4A-33BD-462C-B48D-9FF2251E857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9580"/>
          <a:stretch/>
        </p:blipFill>
        <p:spPr>
          <a:xfrm>
            <a:off x="6238941" y="520699"/>
            <a:ext cx="5796116" cy="3589018"/>
          </a:xfrm>
          <a:prstGeom prst="rect">
            <a:avLst/>
          </a:prstGeom>
        </p:spPr>
      </p:pic>
      <p:sp>
        <p:nvSpPr>
          <p:cNvPr id="7" name="Sous-titre 2">
            <a:extLst>
              <a:ext uri="{FF2B5EF4-FFF2-40B4-BE49-F238E27FC236}">
                <a16:creationId xmlns:a16="http://schemas.microsoft.com/office/drawing/2014/main" id="{4EB79633-5B88-4EC4-8A75-A3450A9DE87E}"/>
              </a:ext>
            </a:extLst>
          </p:cNvPr>
          <p:cNvSpPr txBox="1">
            <a:spLocks/>
          </p:cNvSpPr>
          <p:nvPr/>
        </p:nvSpPr>
        <p:spPr>
          <a:xfrm>
            <a:off x="9753546" y="446668"/>
            <a:ext cx="1543718" cy="4121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200" b="1" dirty="0">
                <a:solidFill>
                  <a:srgbClr val="00B050"/>
                </a:solidFill>
              </a:rPr>
              <a:t>les pics</a:t>
            </a:r>
          </a:p>
        </p:txBody>
      </p:sp>
      <p:sp>
        <p:nvSpPr>
          <p:cNvPr id="8" name="Sous-titre 2">
            <a:extLst>
              <a:ext uri="{FF2B5EF4-FFF2-40B4-BE49-F238E27FC236}">
                <a16:creationId xmlns:a16="http://schemas.microsoft.com/office/drawing/2014/main" id="{CB3F5549-1373-49BD-BF19-C3DC79076568}"/>
              </a:ext>
            </a:extLst>
          </p:cNvPr>
          <p:cNvSpPr txBox="1">
            <a:spLocks/>
          </p:cNvSpPr>
          <p:nvPr/>
        </p:nvSpPr>
        <p:spPr>
          <a:xfrm>
            <a:off x="9753546" y="726798"/>
            <a:ext cx="1543718" cy="4121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200" b="1" dirty="0">
                <a:solidFill>
                  <a:srgbClr val="00B050"/>
                </a:solidFill>
              </a:rPr>
              <a:t>les aiguilles</a:t>
            </a:r>
          </a:p>
        </p:txBody>
      </p:sp>
      <p:sp>
        <p:nvSpPr>
          <p:cNvPr id="9" name="Sous-titre 2">
            <a:extLst>
              <a:ext uri="{FF2B5EF4-FFF2-40B4-BE49-F238E27FC236}">
                <a16:creationId xmlns:a16="http://schemas.microsoft.com/office/drawing/2014/main" id="{45524844-7FEF-47A4-AFD7-26117DF733BD}"/>
              </a:ext>
            </a:extLst>
          </p:cNvPr>
          <p:cNvSpPr txBox="1">
            <a:spLocks/>
          </p:cNvSpPr>
          <p:nvPr/>
        </p:nvSpPr>
        <p:spPr>
          <a:xfrm>
            <a:off x="6578623" y="520699"/>
            <a:ext cx="1543718" cy="4121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200" b="1" dirty="0">
                <a:solidFill>
                  <a:srgbClr val="00B050"/>
                </a:solidFill>
              </a:rPr>
              <a:t>le glacier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0CF2B1EE-63C0-450D-A33F-53D3E6F5AC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9203" r="5141" b="2240"/>
          <a:stretch/>
        </p:blipFill>
        <p:spPr>
          <a:xfrm>
            <a:off x="156943" y="103239"/>
            <a:ext cx="5953061" cy="5746554"/>
          </a:xfrm>
          <a:prstGeom prst="rect">
            <a:avLst/>
          </a:prstGeom>
        </p:spPr>
      </p:pic>
      <p:sp>
        <p:nvSpPr>
          <p:cNvPr id="11" name="Sous-titre 2">
            <a:extLst>
              <a:ext uri="{FF2B5EF4-FFF2-40B4-BE49-F238E27FC236}">
                <a16:creationId xmlns:a16="http://schemas.microsoft.com/office/drawing/2014/main" id="{6E22C6E1-3C28-4485-A28B-827977BCF0BB}"/>
              </a:ext>
            </a:extLst>
          </p:cNvPr>
          <p:cNvSpPr txBox="1">
            <a:spLocks/>
          </p:cNvSpPr>
          <p:nvPr/>
        </p:nvSpPr>
        <p:spPr>
          <a:xfrm>
            <a:off x="8527372" y="1608042"/>
            <a:ext cx="1543718" cy="4121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200" b="1" dirty="0">
                <a:solidFill>
                  <a:srgbClr val="00B050"/>
                </a:solidFill>
              </a:rPr>
              <a:t>le col</a:t>
            </a:r>
          </a:p>
        </p:txBody>
      </p:sp>
      <p:sp>
        <p:nvSpPr>
          <p:cNvPr id="13" name="Sous-titre 2">
            <a:extLst>
              <a:ext uri="{FF2B5EF4-FFF2-40B4-BE49-F238E27FC236}">
                <a16:creationId xmlns:a16="http://schemas.microsoft.com/office/drawing/2014/main" id="{C24F4125-17E4-49C2-B45F-7DB266C83823}"/>
              </a:ext>
            </a:extLst>
          </p:cNvPr>
          <p:cNvSpPr txBox="1">
            <a:spLocks/>
          </p:cNvSpPr>
          <p:nvPr/>
        </p:nvSpPr>
        <p:spPr>
          <a:xfrm>
            <a:off x="10200027" y="1596014"/>
            <a:ext cx="1543718" cy="84845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200" b="1" dirty="0">
                <a:solidFill>
                  <a:srgbClr val="00B050"/>
                </a:solidFill>
              </a:rPr>
              <a:t>La route en</a:t>
            </a:r>
          </a:p>
          <a:p>
            <a:pPr marL="0" indent="0">
              <a:buNone/>
            </a:pPr>
            <a:r>
              <a:rPr lang="fr-FR" sz="2200" b="1" dirty="0">
                <a:solidFill>
                  <a:srgbClr val="00B050"/>
                </a:solidFill>
              </a:rPr>
              <a:t>lacets</a:t>
            </a:r>
          </a:p>
        </p:txBody>
      </p:sp>
      <p:sp>
        <p:nvSpPr>
          <p:cNvPr id="14" name="Sous-titre 2">
            <a:extLst>
              <a:ext uri="{FF2B5EF4-FFF2-40B4-BE49-F238E27FC236}">
                <a16:creationId xmlns:a16="http://schemas.microsoft.com/office/drawing/2014/main" id="{6618E723-5A0D-4436-9B92-77E16BD240FC}"/>
              </a:ext>
            </a:extLst>
          </p:cNvPr>
          <p:cNvSpPr txBox="1">
            <a:spLocks/>
          </p:cNvSpPr>
          <p:nvPr/>
        </p:nvSpPr>
        <p:spPr>
          <a:xfrm>
            <a:off x="6089495" y="1903009"/>
            <a:ext cx="1543718" cy="4121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200" b="1" dirty="0">
                <a:solidFill>
                  <a:srgbClr val="00B050"/>
                </a:solidFill>
              </a:rPr>
              <a:t>le torrent</a:t>
            </a:r>
          </a:p>
        </p:txBody>
      </p:sp>
      <p:sp>
        <p:nvSpPr>
          <p:cNvPr id="15" name="Sous-titre 2">
            <a:extLst>
              <a:ext uri="{FF2B5EF4-FFF2-40B4-BE49-F238E27FC236}">
                <a16:creationId xmlns:a16="http://schemas.microsoft.com/office/drawing/2014/main" id="{F4362BCB-68F3-4F4A-9C1B-3DE4D8A2015B}"/>
              </a:ext>
            </a:extLst>
          </p:cNvPr>
          <p:cNvSpPr txBox="1">
            <a:spLocks/>
          </p:cNvSpPr>
          <p:nvPr/>
        </p:nvSpPr>
        <p:spPr>
          <a:xfrm>
            <a:off x="10412654" y="2695385"/>
            <a:ext cx="1543718" cy="4121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200" b="1" dirty="0">
                <a:solidFill>
                  <a:srgbClr val="00B050"/>
                </a:solidFill>
              </a:rPr>
              <a:t>La vallée</a:t>
            </a:r>
          </a:p>
        </p:txBody>
      </p:sp>
      <p:sp>
        <p:nvSpPr>
          <p:cNvPr id="16" name="ZoneTexte 56">
            <a:extLst>
              <a:ext uri="{FF2B5EF4-FFF2-40B4-BE49-F238E27FC236}">
                <a16:creationId xmlns:a16="http://schemas.microsoft.com/office/drawing/2014/main" id="{5AA10C9A-EF54-4B63-8ACA-04710CE92969}"/>
              </a:ext>
            </a:extLst>
          </p:cNvPr>
          <p:cNvSpPr txBox="1"/>
          <p:nvPr/>
        </p:nvSpPr>
        <p:spPr>
          <a:xfrm>
            <a:off x="6404336" y="4052529"/>
            <a:ext cx="4121069" cy="28007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une autre: eine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Andere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col: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ein</a:t>
            </a:r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Pass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une route en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laçets</a:t>
            </a:r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Strasse mit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vielen</a:t>
            </a:r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Kurven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torrent: der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Gebirgsbach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environnemment</a:t>
            </a:r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die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Umwelt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l’agriculture: die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Landwirtschaft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l’élevage: die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Viehzucht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B544130F-F400-0D9A-BDCC-1D4EA92A3EE3}"/>
              </a:ext>
            </a:extLst>
          </p:cNvPr>
          <p:cNvSpPr txBox="1"/>
          <p:nvPr/>
        </p:nvSpPr>
        <p:spPr>
          <a:xfrm>
            <a:off x="291489" y="5806778"/>
            <a:ext cx="147260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b="0" i="0" u="none" strike="noStrike" baseline="0" dirty="0">
                <a:solidFill>
                  <a:srgbClr val="5F5F5F"/>
                </a:solidFill>
                <a:latin typeface="ArchitectsDaughter"/>
                <a:hlinkClick r:id="rId3"/>
              </a:rPr>
              <a:t>www.alencreviolette.fr</a:t>
            </a:r>
            <a:endParaRPr lang="fr-FR" sz="1000" b="0" i="0" u="none" strike="noStrike" baseline="0" dirty="0">
              <a:solidFill>
                <a:srgbClr val="5F5F5F"/>
              </a:solidFill>
              <a:latin typeface="ArchitectsDaughter"/>
            </a:endParaRP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7273E72-F49C-9FAA-480E-F75365ADE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35682" y="6502426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pic>
        <p:nvPicPr>
          <p:cNvPr id="4" name="Picture 2" descr="Bildergebnis für BOITE ROUGE">
            <a:extLst>
              <a:ext uri="{FF2B5EF4-FFF2-40B4-BE49-F238E27FC236}">
                <a16:creationId xmlns:a16="http://schemas.microsoft.com/office/drawing/2014/main" id="{76A8F343-655B-6478-09DA-8AFC2D1912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85" t="19518"/>
          <a:stretch/>
        </p:blipFill>
        <p:spPr bwMode="auto">
          <a:xfrm>
            <a:off x="10186382" y="4224471"/>
            <a:ext cx="563866" cy="446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8194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p"/>
      <p:bldP spid="11" grpId="0" build="p"/>
      <p:bldP spid="13" grpId="0" build="p"/>
      <p:bldP spid="14" grpId="0" build="p"/>
      <p:bldP spid="15" grpId="0" build="p"/>
      <p:bldP spid="16" grpId="0" uiExpand="1" bldLvl="3" animBg="1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9886A0D-AE59-483C-83A7-24831A3861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4966" y="219282"/>
            <a:ext cx="6519650" cy="5759680"/>
          </a:xfrm>
          <a:prstGeom prst="rect">
            <a:avLst/>
          </a:prstGeom>
        </p:spPr>
      </p:pic>
      <p:sp>
        <p:nvSpPr>
          <p:cNvPr id="4" name="Sous-titre 2">
            <a:extLst>
              <a:ext uri="{FF2B5EF4-FFF2-40B4-BE49-F238E27FC236}">
                <a16:creationId xmlns:a16="http://schemas.microsoft.com/office/drawing/2014/main" id="{A1A598D5-608A-4F1A-AAD8-2DF5B10F80BF}"/>
              </a:ext>
            </a:extLst>
          </p:cNvPr>
          <p:cNvSpPr txBox="1">
            <a:spLocks/>
          </p:cNvSpPr>
          <p:nvPr/>
        </p:nvSpPr>
        <p:spPr>
          <a:xfrm>
            <a:off x="5963211" y="4754525"/>
            <a:ext cx="1543718" cy="4121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200" b="1" dirty="0">
                <a:solidFill>
                  <a:srgbClr val="00B050"/>
                </a:solidFill>
              </a:rPr>
              <a:t>les prairies</a:t>
            </a:r>
          </a:p>
        </p:txBody>
      </p:sp>
      <p:sp>
        <p:nvSpPr>
          <p:cNvPr id="5" name="Sous-titre 2">
            <a:extLst>
              <a:ext uri="{FF2B5EF4-FFF2-40B4-BE49-F238E27FC236}">
                <a16:creationId xmlns:a16="http://schemas.microsoft.com/office/drawing/2014/main" id="{DA0D55D5-2899-4835-B2A0-0AFE4776AD27}"/>
              </a:ext>
            </a:extLst>
          </p:cNvPr>
          <p:cNvSpPr txBox="1">
            <a:spLocks/>
          </p:cNvSpPr>
          <p:nvPr/>
        </p:nvSpPr>
        <p:spPr>
          <a:xfrm>
            <a:off x="6612140" y="4134024"/>
            <a:ext cx="1543718" cy="4121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200" b="1" dirty="0">
                <a:solidFill>
                  <a:srgbClr val="00B050"/>
                </a:solidFill>
              </a:rPr>
              <a:t>les feuillus</a:t>
            </a:r>
          </a:p>
        </p:txBody>
      </p:sp>
      <p:sp>
        <p:nvSpPr>
          <p:cNvPr id="6" name="Sous-titre 2">
            <a:extLst>
              <a:ext uri="{FF2B5EF4-FFF2-40B4-BE49-F238E27FC236}">
                <a16:creationId xmlns:a16="http://schemas.microsoft.com/office/drawing/2014/main" id="{2735A6A4-3540-4879-A86E-96948702FF5B}"/>
              </a:ext>
            </a:extLst>
          </p:cNvPr>
          <p:cNvSpPr txBox="1">
            <a:spLocks/>
          </p:cNvSpPr>
          <p:nvPr/>
        </p:nvSpPr>
        <p:spPr>
          <a:xfrm>
            <a:off x="6924260" y="3513523"/>
            <a:ext cx="2148402" cy="4121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200" b="1" dirty="0">
                <a:solidFill>
                  <a:srgbClr val="00B050"/>
                </a:solidFill>
              </a:rPr>
              <a:t>les conifères</a:t>
            </a:r>
          </a:p>
        </p:txBody>
      </p:sp>
      <p:sp>
        <p:nvSpPr>
          <p:cNvPr id="7" name="Sous-titre 2">
            <a:extLst>
              <a:ext uri="{FF2B5EF4-FFF2-40B4-BE49-F238E27FC236}">
                <a16:creationId xmlns:a16="http://schemas.microsoft.com/office/drawing/2014/main" id="{0DEA47DE-8B94-4253-A945-ACE8C45C042C}"/>
              </a:ext>
            </a:extLst>
          </p:cNvPr>
          <p:cNvSpPr txBox="1">
            <a:spLocks/>
          </p:cNvSpPr>
          <p:nvPr/>
        </p:nvSpPr>
        <p:spPr>
          <a:xfrm>
            <a:off x="7226602" y="2893022"/>
            <a:ext cx="1543718" cy="4121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200" b="1" dirty="0">
                <a:solidFill>
                  <a:srgbClr val="00B050"/>
                </a:solidFill>
              </a:rPr>
              <a:t>les alpages</a:t>
            </a:r>
          </a:p>
        </p:txBody>
      </p:sp>
      <p:sp>
        <p:nvSpPr>
          <p:cNvPr id="8" name="Sous-titre 2">
            <a:extLst>
              <a:ext uri="{FF2B5EF4-FFF2-40B4-BE49-F238E27FC236}">
                <a16:creationId xmlns:a16="http://schemas.microsoft.com/office/drawing/2014/main" id="{C706E31D-EC7B-49A9-8ED9-3E362AA0AB01}"/>
              </a:ext>
            </a:extLst>
          </p:cNvPr>
          <p:cNvSpPr txBox="1">
            <a:spLocks/>
          </p:cNvSpPr>
          <p:nvPr/>
        </p:nvSpPr>
        <p:spPr>
          <a:xfrm>
            <a:off x="8003404" y="2272521"/>
            <a:ext cx="1543718" cy="4121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200" b="1" dirty="0">
                <a:solidFill>
                  <a:srgbClr val="00B050"/>
                </a:solidFill>
              </a:rPr>
              <a:t>Les rochers</a:t>
            </a:r>
          </a:p>
        </p:txBody>
      </p:sp>
      <p:sp>
        <p:nvSpPr>
          <p:cNvPr id="9" name="Sous-titre 2">
            <a:extLst>
              <a:ext uri="{FF2B5EF4-FFF2-40B4-BE49-F238E27FC236}">
                <a16:creationId xmlns:a16="http://schemas.microsoft.com/office/drawing/2014/main" id="{F72BC2BA-1E04-4529-859A-F73110851D09}"/>
              </a:ext>
            </a:extLst>
          </p:cNvPr>
          <p:cNvSpPr txBox="1">
            <a:spLocks/>
          </p:cNvSpPr>
          <p:nvPr/>
        </p:nvSpPr>
        <p:spPr>
          <a:xfrm>
            <a:off x="10515520" y="519129"/>
            <a:ext cx="1543718" cy="4121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200" b="1" dirty="0">
                <a:solidFill>
                  <a:srgbClr val="00B050"/>
                </a:solidFill>
              </a:rPr>
              <a:t>la neige</a:t>
            </a:r>
          </a:p>
        </p:txBody>
      </p:sp>
      <p:sp>
        <p:nvSpPr>
          <p:cNvPr id="10" name="ZoneTexte 56">
            <a:extLst>
              <a:ext uri="{FF2B5EF4-FFF2-40B4-BE49-F238E27FC236}">
                <a16:creationId xmlns:a16="http://schemas.microsoft.com/office/drawing/2014/main" id="{60F79998-4944-4A36-8112-1F9E3A42E858}"/>
              </a:ext>
            </a:extLst>
          </p:cNvPr>
          <p:cNvSpPr txBox="1"/>
          <p:nvPr/>
        </p:nvSpPr>
        <p:spPr>
          <a:xfrm>
            <a:off x="537546" y="2216465"/>
            <a:ext cx="4650586" cy="212365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conifères: die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Nadelbäume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alpages: die Alp</a:t>
            </a: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neige: der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Schnee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prairies: die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Weiden</a:t>
            </a:r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die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Wiesen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rochers: die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Felsen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feuillus: die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Laubbäume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B5170052-BC7E-FB00-FB3C-3571856E024E}"/>
              </a:ext>
            </a:extLst>
          </p:cNvPr>
          <p:cNvSpPr txBox="1"/>
          <p:nvPr/>
        </p:nvSpPr>
        <p:spPr>
          <a:xfrm>
            <a:off x="10515520" y="5678264"/>
            <a:ext cx="147260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000" b="0" i="0" u="none" strike="noStrike" baseline="0" dirty="0">
                <a:solidFill>
                  <a:srgbClr val="5F5F5F"/>
                </a:solidFill>
                <a:latin typeface="ArchitectsDaughter"/>
                <a:hlinkClick r:id="rId3"/>
              </a:rPr>
              <a:t>www.alencreviolette.fr</a:t>
            </a:r>
            <a:endParaRPr lang="fr-FR" sz="1000" b="0" i="0" u="none" strike="noStrike" baseline="0" dirty="0">
              <a:solidFill>
                <a:srgbClr val="5F5F5F"/>
              </a:solidFill>
              <a:latin typeface="ArchitectsDaughter"/>
            </a:endParaRPr>
          </a:p>
        </p:txBody>
      </p:sp>
      <p:sp>
        <p:nvSpPr>
          <p:cNvPr id="11" name="Espace réservé du pied de page 10">
            <a:extLst>
              <a:ext uri="{FF2B5EF4-FFF2-40B4-BE49-F238E27FC236}">
                <a16:creationId xmlns:a16="http://schemas.microsoft.com/office/drawing/2014/main" id="{92052797-EBE1-34F3-287C-2AA6EC5A2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  <p:pic>
        <p:nvPicPr>
          <p:cNvPr id="12" name="Picture 2" descr="Bildergebnis für BOITE ROUGE">
            <a:extLst>
              <a:ext uri="{FF2B5EF4-FFF2-40B4-BE49-F238E27FC236}">
                <a16:creationId xmlns:a16="http://schemas.microsoft.com/office/drawing/2014/main" id="{1F40CFA7-0EE3-C494-2860-2BFADFF054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85" t="19518"/>
          <a:stretch/>
        </p:blipFill>
        <p:spPr bwMode="auto">
          <a:xfrm>
            <a:off x="346161" y="1685510"/>
            <a:ext cx="563866" cy="446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8762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6" grpId="0" build="p"/>
      <p:bldP spid="7" grpId="0" build="p"/>
      <p:bldP spid="8" grpId="0" build="p"/>
      <p:bldP spid="9" grpId="0" build="p"/>
      <p:bldP spid="10" grpId="0" uiExpand="1" bldLvl="3" animBg="1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Bildergebnis für BOITE ROUG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85" t="19518"/>
          <a:stretch/>
        </p:blipFill>
        <p:spPr bwMode="auto">
          <a:xfrm>
            <a:off x="5375836" y="395584"/>
            <a:ext cx="884488" cy="70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56"/>
          <p:cNvSpPr txBox="1"/>
          <p:nvPr/>
        </p:nvSpPr>
        <p:spPr>
          <a:xfrm>
            <a:off x="7366926" y="346970"/>
            <a:ext cx="4245954" cy="246221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distinguer: </a:t>
            </a:r>
            <a:r>
              <a:rPr lang="fr-FR" sz="22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unterscheiden</a:t>
            </a:r>
            <a:endParaRPr lang="fr-FR" sz="22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sommet: der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Gipfel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pointu et élevé: </a:t>
            </a:r>
            <a:r>
              <a:rPr lang="fr-FR" sz="2200" b="1" dirty="0" err="1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spitzig</a:t>
            </a:r>
            <a:r>
              <a:rPr lang="fr-FR" sz="22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200" b="1" dirty="0" err="1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und</a:t>
            </a:r>
            <a:r>
              <a:rPr lang="fr-FR" sz="22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200" b="1" dirty="0" err="1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hoch</a:t>
            </a:r>
            <a:endParaRPr lang="fr-FR" sz="2200" b="1" dirty="0"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pics et aiguilles: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Spitzen</a:t>
            </a:r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pente: der Hang, der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Abhang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raide: </a:t>
            </a:r>
            <a:r>
              <a:rPr lang="fr-FR" sz="2200" b="1" dirty="0" err="1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steil</a:t>
            </a:r>
            <a:endParaRPr lang="fr-FR" sz="2200" b="1" dirty="0"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glacier: der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Gletscher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oneTexte 56"/>
          <p:cNvSpPr txBox="1"/>
          <p:nvPr/>
        </p:nvSpPr>
        <p:spPr>
          <a:xfrm>
            <a:off x="7583251" y="3311783"/>
            <a:ext cx="4121069" cy="28007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une autre: eine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Andere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col: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ein</a:t>
            </a:r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Pass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une route en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laçets</a:t>
            </a:r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Strasse mit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vielen</a:t>
            </a:r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Kurven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torrent: der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Gebirgsbach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environnemment</a:t>
            </a:r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die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Umwelt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l’agriculture: die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Landwirtschaft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l’élevage: die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Viehzucht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oneTexte 56"/>
          <p:cNvSpPr txBox="1"/>
          <p:nvPr/>
        </p:nvSpPr>
        <p:spPr>
          <a:xfrm>
            <a:off x="302885" y="1188125"/>
            <a:ext cx="5288017" cy="212365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distinguer: </a:t>
            </a:r>
            <a:r>
              <a:rPr lang="fr-FR" sz="22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unterscheiden</a:t>
            </a:r>
            <a:endParaRPr lang="fr-FR" sz="22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végétation: die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Vegetation</a:t>
            </a:r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der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Pflanzenwuchs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l’érosion: die Erosion, die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Abnutzung</a:t>
            </a:r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von</a:t>
            </a:r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Wind, 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Eis</a:t>
            </a:r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und</a:t>
            </a:r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Regen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volcan </a:t>
            </a:r>
            <a:r>
              <a:rPr lang="fr-FR" sz="22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éteint: </a:t>
            </a:r>
            <a:r>
              <a:rPr lang="fr-FR" sz="2200" b="1" dirty="0" err="1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inaktiver</a:t>
            </a:r>
            <a:r>
              <a:rPr lang="fr-FR" sz="2200" b="1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Vulkan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oneTexte 56"/>
          <p:cNvSpPr txBox="1"/>
          <p:nvPr/>
        </p:nvSpPr>
        <p:spPr>
          <a:xfrm>
            <a:off x="725250" y="4081225"/>
            <a:ext cx="4650586" cy="212365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conifères: die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Nadelbäume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alpages: die Alp</a:t>
            </a: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neige: der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Schnee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prairies: die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Weiden</a:t>
            </a:r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die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Wiesen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rochers: die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Felsen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fr-FR" sz="2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les feuillus: die </a:t>
            </a:r>
            <a:r>
              <a:rPr lang="fr-FR" sz="2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Laubbäume</a:t>
            </a:r>
            <a:endParaRPr lang="fr-FR" sz="2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536A93D8-14E8-EFCB-E2D0-6AA61D9934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1154724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313" y="164628"/>
            <a:ext cx="6694970" cy="669337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433187" y="2772696"/>
            <a:ext cx="445401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fr-FR" sz="2800" dirty="0"/>
          </a:p>
          <a:p>
            <a:pPr marL="457200" indent="-457200">
              <a:buFontTx/>
              <a:buChar char="-"/>
            </a:pPr>
            <a:r>
              <a:rPr lang="fr-FR" sz="2800" dirty="0"/>
              <a:t>Le Jura est situé en France et en Suisse.</a:t>
            </a:r>
          </a:p>
          <a:p>
            <a:pPr marL="457200" indent="-457200">
              <a:buFontTx/>
              <a:buChar char="-"/>
            </a:pPr>
            <a:r>
              <a:rPr lang="fr-FR" sz="2800" dirty="0"/>
              <a:t>Les Alpes sont situées    en France, en Italie et Suisse.</a:t>
            </a:r>
          </a:p>
          <a:p>
            <a:pPr marL="457200" indent="-457200">
              <a:buFontTx/>
              <a:buChar char="-"/>
            </a:pPr>
            <a:r>
              <a:rPr lang="fr-FR" sz="2800" dirty="0"/>
              <a:t>Les Pyrénées sont situées en Espagne et en France. 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7433187" y="639094"/>
            <a:ext cx="445401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dirty="0"/>
              <a:t>Les montagnes dépassent               les frontières.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410E0DF-E771-366A-8649-0690B8D826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336604" y="6324173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C79F18C-705C-976D-440D-98B1663515A8}"/>
              </a:ext>
            </a:extLst>
          </p:cNvPr>
          <p:cNvSpPr txBox="1"/>
          <p:nvPr/>
        </p:nvSpPr>
        <p:spPr>
          <a:xfrm rot="16200000">
            <a:off x="-1559483" y="2372176"/>
            <a:ext cx="3832260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900" dirty="0">
                <a:hlinkClick r:id="rId3"/>
              </a:rPr>
              <a:t>https://jeretiens.net/les-chaines-de-montagnes-de-france/#google_vignette</a:t>
            </a:r>
            <a:endParaRPr lang="fr-FR" sz="900" dirty="0"/>
          </a:p>
        </p:txBody>
      </p:sp>
    </p:spTree>
    <p:extLst>
      <p:ext uri="{BB962C8B-B14F-4D97-AF65-F5344CB8AC3E}">
        <p14:creationId xmlns:p14="http://schemas.microsoft.com/office/powerpoint/2010/main" val="71981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  <p:bldP spid="4" grpId="0" build="p" bldLvl="2"/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2519</TotalTime>
  <Words>585</Words>
  <Application>Microsoft Office PowerPoint</Application>
  <PresentationFormat>Grand écran</PresentationFormat>
  <Paragraphs>124</Paragraphs>
  <Slides>11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7" baseType="lpstr">
      <vt:lpstr>Aptos</vt:lpstr>
      <vt:lpstr>ArchitectsDaughter</vt:lpstr>
      <vt:lpstr>Arial</vt:lpstr>
      <vt:lpstr>Calibri</vt:lpstr>
      <vt:lpstr>Calibri Light</vt:lpstr>
      <vt:lpstr>Thème Office</vt:lpstr>
      <vt:lpstr>LA FRANCE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FRANCE</dc:title>
  <dc:creator>Marie-Antoinette AGBESSI-OBERDORF</dc:creator>
  <cp:lastModifiedBy>Gwendoline Lovey</cp:lastModifiedBy>
  <cp:revision>44</cp:revision>
  <dcterms:created xsi:type="dcterms:W3CDTF">2019-01-21T16:42:53Z</dcterms:created>
  <dcterms:modified xsi:type="dcterms:W3CDTF">2026-08-25T20:14:57Z</dcterms:modified>
</cp:coreProperties>
</file>