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91" r:id="rId3"/>
    <p:sldId id="290" r:id="rId4"/>
    <p:sldId id="365" r:id="rId5"/>
    <p:sldId id="302" r:id="rId6"/>
    <p:sldId id="294" r:id="rId7"/>
    <p:sldId id="384" r:id="rId8"/>
    <p:sldId id="292" r:id="rId9"/>
    <p:sldId id="304" r:id="rId10"/>
    <p:sldId id="383" r:id="rId11"/>
    <p:sldId id="305" r:id="rId12"/>
  </p:sldIdLst>
  <p:sldSz cx="12192000" cy="6858000"/>
  <p:notesSz cx="6784975" cy="9906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FF"/>
    <a:srgbClr val="66FF33"/>
    <a:srgbClr val="008000"/>
    <a:srgbClr val="FF66CC"/>
    <a:srgbClr val="FFCC00"/>
    <a:srgbClr val="FFFF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421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33" y="33"/>
      </p:cViewPr>
      <p:guideLst>
        <p:guide orient="horz" pos="225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4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3338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5C082-CB2B-459A-9340-3933902BF3D5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7863" y="4767263"/>
            <a:ext cx="5429250" cy="39004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3338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46429-1E29-4A8E-B7D6-BF1728596D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34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7886-A034-4229-B8D4-C2502766A88C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06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11DB7-CB44-4BD4-85A8-77B071F20CC9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55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16976-5A0D-4F0E-B373-682381456C85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246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E1F9-C879-4A88-B850-627D0949461F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99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A31BC-5BB9-4558-9A45-D6189DEDED60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75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659C-3FC2-4866-A675-8ABF3C7BD167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34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B7A97-D92E-4671-B2CA-02B86DE9FA54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45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32F4-CCAB-436A-9E22-5F3D6B97502C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10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FD4EA-8FA9-4065-923A-D5A5F20FF4E5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38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E77E-DC07-4918-B81B-4176317B6581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808B5-212D-4C1F-8EF1-22DE5522D108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72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105B-D7A1-42EC-B6CC-F1D9DAE4B657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81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aprimaire.fr/quizz/CM2/geo/ville_de_france.php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www.cartes-2-france.com/cartographie/regions/03_carte_france_22_regions_blasons.php" TargetMode="External"/><Relationship Id="rId3" Type="http://schemas.openxmlformats.org/officeDocument/2006/relationships/hyperlink" Target="https://commons.wikimedia.org/w/index.php?curid=18959118" TargetMode="External"/><Relationship Id="rId7" Type="http://schemas.openxmlformats.org/officeDocument/2006/relationships/image" Target="../media/image19.png"/><Relationship Id="rId12" Type="http://schemas.openxmlformats.org/officeDocument/2006/relationships/hyperlink" Target="https://commons.wikimedia.org/wiki/File:Blasons_et_r%C3%A9gions_de_France.jpg" TargetMode="External"/><Relationship Id="rId2" Type="http://schemas.openxmlformats.org/officeDocument/2006/relationships/hyperlink" Target="https://www.data.gouv.fr/reuses/departementales-retrouvez-tous-les-candidats-canton-par-canton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ommons.wikimedia.org/w/index.php?curid=10995106" TargetMode="External"/><Relationship Id="rId11" Type="http://schemas.openxmlformats.org/officeDocument/2006/relationships/hyperlink" Target="https://jeretiens.net/les-26-cantons-suisses/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s://www.regions-departements-france.fr/regions-francaises.html" TargetMode="External"/><Relationship Id="rId10" Type="http://schemas.openxmlformats.org/officeDocument/2006/relationships/image" Target="../media/image22.png"/><Relationship Id="rId4" Type="http://schemas.openxmlformats.org/officeDocument/2006/relationships/image" Target="../media/image17.jpeg"/><Relationship Id="rId9" Type="http://schemas.openxmlformats.org/officeDocument/2006/relationships/image" Target="../media/image21.jpeg"/><Relationship Id="rId1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hyperlink" Target="https://bonjourhebdo.ch/publicite/" TargetMode="External"/><Relationship Id="rId2" Type="http://schemas.openxmlformats.org/officeDocument/2006/relationships/hyperlink" Target="https://commons.wikimedia.org/w/index.php?curid=1895911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Alsace" TargetMode="External"/><Relationship Id="rId13" Type="http://schemas.openxmlformats.org/officeDocument/2006/relationships/hyperlink" Target="https://www.meilleurescpi.com/actualites/32814-des-scpi-attirees-par-le-dynamisme-du-grand-est/" TargetMode="External"/><Relationship Id="rId3" Type="http://schemas.openxmlformats.org/officeDocument/2006/relationships/image" Target="../media/image29.jpeg"/><Relationship Id="rId7" Type="http://schemas.openxmlformats.org/officeDocument/2006/relationships/image" Target="../media/image31.jpeg"/><Relationship Id="rId12" Type="http://schemas.openxmlformats.org/officeDocument/2006/relationships/image" Target="../media/image35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ommons.wikimedia.org/wiki/File:D%C3%A9partement_68_in_France_2016.svg?lang=fr" TargetMode="External"/><Relationship Id="rId11" Type="http://schemas.openxmlformats.org/officeDocument/2006/relationships/image" Target="../media/image34.png"/><Relationship Id="rId5" Type="http://schemas.openxmlformats.org/officeDocument/2006/relationships/hyperlink" Target="https://www.cartesfrance.fr/carte-france-departement/carte-france-departements.html" TargetMode="External"/><Relationship Id="rId10" Type="http://schemas.openxmlformats.org/officeDocument/2006/relationships/image" Target="../media/image33.png"/><Relationship Id="rId4" Type="http://schemas.openxmlformats.org/officeDocument/2006/relationships/image" Target="../media/image30.png"/><Relationship Id="rId9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525642"/>
            <a:ext cx="9292046" cy="1442468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96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fr-FR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FR</a:t>
            </a:r>
            <a:r>
              <a:rPr lang="fr-F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ANCE</a:t>
            </a:r>
            <a:endParaRPr lang="fr-FR" sz="80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223198"/>
            <a:ext cx="9144000" cy="3720324"/>
          </a:xfrm>
        </p:spPr>
        <p:txBody>
          <a:bodyPr>
            <a:noAutofit/>
          </a:bodyPr>
          <a:lstStyle/>
          <a:p>
            <a:r>
              <a:rPr lang="fr-FR" sz="3600" b="1" dirty="0"/>
              <a:t>Situer la France </a:t>
            </a:r>
          </a:p>
          <a:p>
            <a:r>
              <a:rPr lang="fr-FR" sz="3600" b="1" dirty="0"/>
              <a:t>Le relief en France</a:t>
            </a:r>
          </a:p>
          <a:p>
            <a:r>
              <a:rPr lang="fr-FR" sz="3600" b="1" dirty="0"/>
              <a:t>Les fleuves, les rivières, les mers et les océans</a:t>
            </a:r>
          </a:p>
          <a:p>
            <a:r>
              <a:rPr lang="fr-FR" sz="3600" b="1" dirty="0"/>
              <a:t>Les villes de France</a:t>
            </a:r>
          </a:p>
          <a:p>
            <a:r>
              <a:rPr lang="fr-FR" sz="3600" b="1" dirty="0"/>
              <a:t>Les régions de France</a:t>
            </a:r>
          </a:p>
          <a:p>
            <a:r>
              <a:rPr lang="fr-FR" sz="3600" b="1" dirty="0"/>
              <a:t>Le climat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740716-27AB-D01B-9AEB-37BDBD53B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99443" y="645574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44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037643" y="2265184"/>
            <a:ext cx="8612807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VILLES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</a:t>
            </a:r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398212" y="4054655"/>
            <a:ext cx="932255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TOWNS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OF</a:t>
            </a:r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D0DD882-8F97-008D-52CE-B5BA49412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62376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johan.lemarchand.free.fr/cartes/france/france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520" y="499473"/>
            <a:ext cx="9369902" cy="614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rganigramme : Connecteur 2"/>
          <p:cNvSpPr/>
          <p:nvPr/>
        </p:nvSpPr>
        <p:spPr>
          <a:xfrm>
            <a:off x="5595078" y="1898467"/>
            <a:ext cx="221253" cy="20465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Organigramme : Connecteur 5"/>
          <p:cNvSpPr/>
          <p:nvPr/>
        </p:nvSpPr>
        <p:spPr>
          <a:xfrm>
            <a:off x="7902878" y="1898467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Organigramme : Connecteur 6"/>
          <p:cNvSpPr/>
          <p:nvPr/>
        </p:nvSpPr>
        <p:spPr>
          <a:xfrm>
            <a:off x="3842217" y="4750436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Organigramme : Connecteur 7"/>
          <p:cNvSpPr/>
          <p:nvPr/>
        </p:nvSpPr>
        <p:spPr>
          <a:xfrm>
            <a:off x="3106483" y="1544202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Organigramme : Connecteur 8"/>
          <p:cNvSpPr/>
          <p:nvPr/>
        </p:nvSpPr>
        <p:spPr>
          <a:xfrm>
            <a:off x="7650621" y="4726414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Organigramme : Connecteur 9"/>
          <p:cNvSpPr/>
          <p:nvPr/>
        </p:nvSpPr>
        <p:spPr>
          <a:xfrm>
            <a:off x="8197486" y="5878285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1" name="Organigramme : Connecteur 10"/>
          <p:cNvSpPr/>
          <p:nvPr/>
        </p:nvSpPr>
        <p:spPr>
          <a:xfrm>
            <a:off x="6755674" y="3743093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2" name="Organigramme : Connecteur 11"/>
          <p:cNvSpPr/>
          <p:nvPr/>
        </p:nvSpPr>
        <p:spPr>
          <a:xfrm>
            <a:off x="4095875" y="2478992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3" name="Organigramme : Connecteur 12"/>
          <p:cNvSpPr/>
          <p:nvPr/>
        </p:nvSpPr>
        <p:spPr>
          <a:xfrm>
            <a:off x="4459852" y="3891455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4" name="Organigramme : Connecteur 13"/>
          <p:cNvSpPr/>
          <p:nvPr/>
        </p:nvSpPr>
        <p:spPr>
          <a:xfrm>
            <a:off x="6801394" y="5100564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5" name="Organigramme : Connecteur 14"/>
          <p:cNvSpPr/>
          <p:nvPr/>
        </p:nvSpPr>
        <p:spPr>
          <a:xfrm>
            <a:off x="6114233" y="752359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7" name="Organigramme : Connecteur 16"/>
          <p:cNvSpPr/>
          <p:nvPr/>
        </p:nvSpPr>
        <p:spPr>
          <a:xfrm>
            <a:off x="7823376" y="2712719"/>
            <a:ext cx="91440" cy="104503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8" name="Organigramme : Connecteur 17"/>
          <p:cNvSpPr/>
          <p:nvPr/>
        </p:nvSpPr>
        <p:spPr>
          <a:xfrm>
            <a:off x="7706923" y="2691874"/>
            <a:ext cx="58784" cy="70167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9" name="Organigramme : Connecteur 18"/>
          <p:cNvSpPr/>
          <p:nvPr/>
        </p:nvSpPr>
        <p:spPr>
          <a:xfrm>
            <a:off x="7115485" y="5205067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0" name="Organigramme : Connecteur 19"/>
          <p:cNvSpPr/>
          <p:nvPr/>
        </p:nvSpPr>
        <p:spPr>
          <a:xfrm>
            <a:off x="4788848" y="4929444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1" name="Organigramme : Connecteur 20"/>
          <p:cNvSpPr/>
          <p:nvPr/>
        </p:nvSpPr>
        <p:spPr>
          <a:xfrm>
            <a:off x="7039887" y="4096387"/>
            <a:ext cx="91440" cy="10450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8053541" y="1781441"/>
            <a:ext cx="1105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Strasbourg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6258297" y="597569"/>
            <a:ext cx="5229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Lille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3106483" y="1254785"/>
            <a:ext cx="6240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Brest</a:t>
            </a:r>
          </a:p>
        </p:txBody>
      </p:sp>
      <p:sp>
        <p:nvSpPr>
          <p:cNvPr id="24" name="ZoneTexte 23"/>
          <p:cNvSpPr txBox="1"/>
          <p:nvPr/>
        </p:nvSpPr>
        <p:spPr>
          <a:xfrm>
            <a:off x="7134388" y="5263676"/>
            <a:ext cx="7600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Toulon</a:t>
            </a:r>
          </a:p>
        </p:txBody>
      </p:sp>
      <p:sp>
        <p:nvSpPr>
          <p:cNvPr id="25" name="ZoneTexte 24"/>
          <p:cNvSpPr txBox="1"/>
          <p:nvPr/>
        </p:nvSpPr>
        <p:spPr>
          <a:xfrm>
            <a:off x="5880031" y="1787901"/>
            <a:ext cx="6990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/>
              <a:t>Paris</a:t>
            </a:r>
          </a:p>
        </p:txBody>
      </p:sp>
      <p:sp>
        <p:nvSpPr>
          <p:cNvPr id="26" name="ZoneTexte 25"/>
          <p:cNvSpPr txBox="1"/>
          <p:nvPr/>
        </p:nvSpPr>
        <p:spPr>
          <a:xfrm>
            <a:off x="4577347" y="3784412"/>
            <a:ext cx="10013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Bordeaux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4243870" y="2411176"/>
            <a:ext cx="7813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Nantes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7971371" y="2611019"/>
            <a:ext cx="6351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>
                <a:solidFill>
                  <a:srgbClr val="00B050"/>
                </a:solidFill>
              </a:rPr>
              <a:t>Basel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6807813" y="2583495"/>
            <a:ext cx="8837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/>
              <a:t>Saint-Louis</a:t>
            </a:r>
          </a:p>
        </p:txBody>
      </p:sp>
      <p:sp>
        <p:nvSpPr>
          <p:cNvPr id="30" name="ZoneTexte 29"/>
          <p:cNvSpPr txBox="1"/>
          <p:nvPr/>
        </p:nvSpPr>
        <p:spPr>
          <a:xfrm>
            <a:off x="6138953" y="3620807"/>
            <a:ext cx="579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Lyon</a:t>
            </a:r>
          </a:p>
        </p:txBody>
      </p:sp>
      <p:sp>
        <p:nvSpPr>
          <p:cNvPr id="31" name="ZoneTexte 30"/>
          <p:cNvSpPr txBox="1"/>
          <p:nvPr/>
        </p:nvSpPr>
        <p:spPr>
          <a:xfrm>
            <a:off x="7131327" y="3847596"/>
            <a:ext cx="9742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Grenoble</a:t>
            </a:r>
          </a:p>
        </p:txBody>
      </p:sp>
      <p:sp>
        <p:nvSpPr>
          <p:cNvPr id="32" name="ZoneTexte 31"/>
          <p:cNvSpPr txBox="1"/>
          <p:nvPr/>
        </p:nvSpPr>
        <p:spPr>
          <a:xfrm>
            <a:off x="7835149" y="4691914"/>
            <a:ext cx="5581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Nice</a:t>
            </a:r>
          </a:p>
        </p:txBody>
      </p:sp>
      <p:sp>
        <p:nvSpPr>
          <p:cNvPr id="33" name="ZoneTexte 32"/>
          <p:cNvSpPr txBox="1"/>
          <p:nvPr/>
        </p:nvSpPr>
        <p:spPr>
          <a:xfrm>
            <a:off x="3938250" y="4551308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Biarritz</a:t>
            </a:r>
          </a:p>
        </p:txBody>
      </p:sp>
      <p:sp>
        <p:nvSpPr>
          <p:cNvPr id="34" name="ZoneTexte 33"/>
          <p:cNvSpPr txBox="1"/>
          <p:nvPr/>
        </p:nvSpPr>
        <p:spPr>
          <a:xfrm>
            <a:off x="5808751" y="4828851"/>
            <a:ext cx="9724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Marseille</a:t>
            </a:r>
          </a:p>
        </p:txBody>
      </p:sp>
      <p:sp>
        <p:nvSpPr>
          <p:cNvPr id="35" name="ZoneTexte 34"/>
          <p:cNvSpPr txBox="1"/>
          <p:nvPr/>
        </p:nvSpPr>
        <p:spPr>
          <a:xfrm>
            <a:off x="7288514" y="5761259"/>
            <a:ext cx="7970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Ajaccio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4910171" y="4760167"/>
            <a:ext cx="9443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Toulouse</a:t>
            </a:r>
          </a:p>
        </p:txBody>
      </p:sp>
      <p:pic>
        <p:nvPicPr>
          <p:cNvPr id="1028" name="Picture 4" descr="Afficher l'image d'origin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1697" y="914088"/>
            <a:ext cx="797724" cy="101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fficher l'image d'origin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998" y="719409"/>
            <a:ext cx="729758" cy="107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irbus A380 en vo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875" y="5214070"/>
            <a:ext cx="1373945" cy="90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fficher l'image d'origin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543" y="823451"/>
            <a:ext cx="1301669" cy="862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Festival des Lumieres en Lyon, France: 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466766" y="2724032"/>
            <a:ext cx="635176" cy="95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Nantes-ile-sur-la-Loire-Loire-Atlantique-Pays-de-Loire-44000-France-Europe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308" y="2348651"/>
            <a:ext cx="1603475" cy="1065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Marseille-Le-vieux-port-Marseille-France-Europe.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051" y="5305949"/>
            <a:ext cx="1067468" cy="798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Le miroir d'eau à Bordeaux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10595" y="3596515"/>
            <a:ext cx="1258883" cy="83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J'ai toujours dit que j'avais besoin de la mer, c'est parfait là, non ? Manque plus que le prince &lt;3: 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436" y="4567324"/>
            <a:ext cx="927540" cy="139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ôte d'Azur - Nice: 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006" y="4513780"/>
            <a:ext cx="1067468" cy="70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s://upload.wikimedia.org/wikipedia/commons/2/23/Panorama_grenoble.pn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90" r="49619" b="22038"/>
          <a:stretch/>
        </p:blipFill>
        <p:spPr bwMode="auto">
          <a:xfrm>
            <a:off x="8208413" y="3330448"/>
            <a:ext cx="836172" cy="1226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Port d'Ajaccio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6811" y="5502564"/>
            <a:ext cx="1301670" cy="977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5CB38D2-BF75-E9AC-49B5-17419E896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36" y="6480263"/>
            <a:ext cx="1841431" cy="286108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401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" grpId="0"/>
      <p:bldP spid="22" grpId="0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4DF063F-D4BC-63DB-249D-20C0D0B59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8815" y="6425681"/>
            <a:ext cx="1914331" cy="239810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Image 3" descr="Une image contenant texte, capture d’écran, carte&#10;&#10;Le contenu généré par l’IA peut être incorrect.">
            <a:extLst>
              <a:ext uri="{FF2B5EF4-FFF2-40B4-BE49-F238E27FC236}">
                <a16:creationId xmlns:a16="http://schemas.microsoft.com/office/drawing/2014/main" id="{DDDEFE37-8FB3-B03D-7CC7-7D69449C3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5" b="-1618"/>
          <a:stretch>
            <a:fillRect/>
          </a:stretch>
        </p:blipFill>
        <p:spPr>
          <a:xfrm>
            <a:off x="5312229" y="171805"/>
            <a:ext cx="4638990" cy="6514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BF91D42-5A61-CE55-753A-11BC90DEC39D}"/>
              </a:ext>
            </a:extLst>
          </p:cNvPr>
          <p:cNvSpPr txBox="1"/>
          <p:nvPr/>
        </p:nvSpPr>
        <p:spPr>
          <a:xfrm>
            <a:off x="2462504" y="2592458"/>
            <a:ext cx="1275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FICHE DE TRAVAIL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D5BB883-644B-4761-757E-4D5F6DAC2851}"/>
              </a:ext>
            </a:extLst>
          </p:cNvPr>
          <p:cNvSpPr txBox="1"/>
          <p:nvPr/>
        </p:nvSpPr>
        <p:spPr>
          <a:xfrm rot="5400000">
            <a:off x="9335098" y="3372792"/>
            <a:ext cx="15910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/>
              <a:t>sobelle06.eklablog.com</a:t>
            </a:r>
          </a:p>
        </p:txBody>
      </p:sp>
    </p:spTree>
    <p:extLst>
      <p:ext uri="{BB962C8B-B14F-4D97-AF65-F5344CB8AC3E}">
        <p14:creationId xmlns:p14="http://schemas.microsoft.com/office/powerpoint/2010/main" val="421930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3117" y="77308"/>
            <a:ext cx="7252185" cy="6780692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926F987-A79F-D8EF-6DAB-8FBADCF1A060}"/>
              </a:ext>
            </a:extLst>
          </p:cNvPr>
          <p:cNvSpPr txBox="1"/>
          <p:nvPr/>
        </p:nvSpPr>
        <p:spPr>
          <a:xfrm rot="5400000">
            <a:off x="9142866" y="3746864"/>
            <a:ext cx="15910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/>
              <a:t>sobelle06.eklablog.com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DC5C77C-76A0-75DB-672A-5D4C41EA1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033518" y="6377373"/>
            <a:ext cx="2076096" cy="384211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22222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96" y="288369"/>
            <a:ext cx="3474471" cy="32485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467" y="227499"/>
            <a:ext cx="8477533" cy="534592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272049" y="1092150"/>
            <a:ext cx="2916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La plus grande ville est Paris.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272049" y="1727994"/>
            <a:ext cx="3344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Elle compte 2 243 833 habitants. 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6263620" y="4973306"/>
            <a:ext cx="566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Lille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4272049" y="2341650"/>
            <a:ext cx="4723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Marseille est la 2</a:t>
            </a:r>
            <a:r>
              <a:rPr lang="fr-FR" b="1" baseline="30000" dirty="0">
                <a:solidFill>
                  <a:srgbClr val="FF0000"/>
                </a:solidFill>
              </a:rPr>
              <a:t>ème</a:t>
            </a:r>
            <a:r>
              <a:rPr lang="fr-FR" b="1" dirty="0">
                <a:solidFill>
                  <a:srgbClr val="FF0000"/>
                </a:solidFill>
              </a:rPr>
              <a:t> plus grande ville de France.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969722" y="3842144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Nice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3981108" y="4108656"/>
            <a:ext cx="8283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Toulon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6546711" y="3842144"/>
            <a:ext cx="1069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Marseille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6222776" y="5342638"/>
            <a:ext cx="1214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Strasbourg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6263620" y="5966399"/>
            <a:ext cx="746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>
                <a:solidFill>
                  <a:srgbClr val="FF0000"/>
                </a:solidFill>
              </a:rPr>
              <a:t>NIce</a:t>
            </a:r>
            <a:r>
              <a:rPr lang="fr-FR" b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6263620" y="5633078"/>
            <a:ext cx="626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Lyon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6913084" y="5633078"/>
            <a:ext cx="1068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Grenoble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9696225-2D1A-92AB-82D0-E0097EFA7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984" y="6480758"/>
            <a:ext cx="2362200" cy="274151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2BCAFBF-4C24-5922-583E-E6BD28CF3920}"/>
              </a:ext>
            </a:extLst>
          </p:cNvPr>
          <p:cNvSpPr txBox="1"/>
          <p:nvPr/>
        </p:nvSpPr>
        <p:spPr>
          <a:xfrm>
            <a:off x="1121084" y="3578916"/>
            <a:ext cx="144027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/>
              <a:t>sobelle06.eklablog.com</a:t>
            </a:r>
          </a:p>
        </p:txBody>
      </p:sp>
    </p:spTree>
    <p:extLst>
      <p:ext uri="{BB962C8B-B14F-4D97-AF65-F5344CB8AC3E}">
        <p14:creationId xmlns:p14="http://schemas.microsoft.com/office/powerpoint/2010/main" val="388638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D5CA572C-57C5-18F4-43E5-33B46EEBA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3" name="Flèche : droite 2">
            <a:hlinkClick r:id="rId2"/>
            <a:extLst>
              <a:ext uri="{FF2B5EF4-FFF2-40B4-BE49-F238E27FC236}">
                <a16:creationId xmlns:a16="http://schemas.microsoft.com/office/drawing/2014/main" id="{9125C44F-9A86-021E-E5A5-5BED00781299}"/>
              </a:ext>
            </a:extLst>
          </p:cNvPr>
          <p:cNvSpPr/>
          <p:nvPr/>
        </p:nvSpPr>
        <p:spPr>
          <a:xfrm>
            <a:off x="5345257" y="3236768"/>
            <a:ext cx="1501486" cy="71697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5F999B8-F6F3-A065-5CFF-C79DEF53C6AB}"/>
              </a:ext>
            </a:extLst>
          </p:cNvPr>
          <p:cNvSpPr txBox="1"/>
          <p:nvPr/>
        </p:nvSpPr>
        <p:spPr>
          <a:xfrm>
            <a:off x="1461045" y="1610592"/>
            <a:ext cx="9269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Un jeu pour s’entraîner à placer les villes sur la carte de France</a:t>
            </a:r>
          </a:p>
        </p:txBody>
      </p:sp>
    </p:spTree>
    <p:extLst>
      <p:ext uri="{BB962C8B-B14F-4D97-AF65-F5344CB8AC3E}">
        <p14:creationId xmlns:p14="http://schemas.microsoft.com/office/powerpoint/2010/main" val="193942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21069" y="1704745"/>
            <a:ext cx="961981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REGIONS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</a:t>
            </a:r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302736" y="4231636"/>
            <a:ext cx="9856481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REGIONS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OF</a:t>
            </a:r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FRANCE</a:t>
            </a:r>
            <a:endParaRPr lang="fr-FR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29F3E45-A0D5-A8B9-5A6E-12F53033C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48813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oneTexte 13">
            <a:extLst>
              <a:ext uri="{FF2B5EF4-FFF2-40B4-BE49-F238E27FC236}">
                <a16:creationId xmlns:a16="http://schemas.microsoft.com/office/drawing/2014/main" id="{0460F219-C967-2EB4-4007-E44228C78568}"/>
              </a:ext>
            </a:extLst>
          </p:cNvPr>
          <p:cNvSpPr txBox="1"/>
          <p:nvPr/>
        </p:nvSpPr>
        <p:spPr>
          <a:xfrm>
            <a:off x="376928" y="6583448"/>
            <a:ext cx="4413736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sz="800" dirty="0">
                <a:hlinkClick r:id="rId2"/>
              </a:rPr>
              <a:t>https://www.data.gouv.fr/reuses/departementales-retrouvez-tous-les-candidats-canton-par-canton/</a:t>
            </a:r>
            <a:endParaRPr lang="fr-FR" sz="800" dirty="0"/>
          </a:p>
        </p:txBody>
      </p:sp>
      <p:sp>
        <p:nvSpPr>
          <p:cNvPr id="2" name="Rectangle 1"/>
          <p:cNvSpPr/>
          <p:nvPr/>
        </p:nvSpPr>
        <p:spPr>
          <a:xfrm>
            <a:off x="8572985" y="6368047"/>
            <a:ext cx="280831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" dirty="0">
                <a:hlinkClick r:id="rId3"/>
              </a:rPr>
              <a:t>https://commons.wikimedia.org/w/index.php?curid=18959118</a:t>
            </a:r>
            <a:endParaRPr lang="fr-FR" sz="800" dirty="0"/>
          </a:p>
        </p:txBody>
      </p:sp>
      <p:pic>
        <p:nvPicPr>
          <p:cNvPr id="2052" name="Picture 4" descr="http://s1.lprs1.fr/images/2015/02/18/4544169_clipboard-1_1000x625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95" t="4553" r="21540" b="1020"/>
          <a:stretch/>
        </p:blipFill>
        <p:spPr bwMode="auto">
          <a:xfrm>
            <a:off x="205723" y="1325019"/>
            <a:ext cx="5576099" cy="5285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57590" y="1439104"/>
            <a:ext cx="149284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2074  cantons</a:t>
            </a:r>
          </a:p>
        </p:txBody>
      </p:sp>
      <p:pic>
        <p:nvPicPr>
          <p:cNvPr id="2050" name="Picture 2" descr="https://upload.wikimedia.org/wikipedia/commons/thumb/4/4a/Switzerland%2C_administrative_divisions_-_de_-_colored.svg/1024px-Switzerland%2C_administrative_divisions_-_de_-_colored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941" y="3741690"/>
            <a:ext cx="4159751" cy="266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18377" y="105590"/>
            <a:ext cx="11378051" cy="707886"/>
          </a:xfrm>
          <a:prstGeom prst="rect">
            <a:avLst/>
          </a:prstGeom>
          <a:solidFill>
            <a:srgbClr val="FF66FF"/>
          </a:solidFill>
        </p:spPr>
        <p:txBody>
          <a:bodyPr wrap="none" rtlCol="0">
            <a:spAutoFit/>
          </a:bodyPr>
          <a:lstStyle/>
          <a:p>
            <a:r>
              <a:rPr lang="fr-FR" sz="4000" b="1" dirty="0"/>
              <a:t>Je compare l’organisation de la </a:t>
            </a:r>
            <a:r>
              <a:rPr lang="fr-FR" sz="4000" b="1" dirty="0">
                <a:solidFill>
                  <a:srgbClr val="FF0000"/>
                </a:solidFill>
              </a:rPr>
              <a:t>Sui</a:t>
            </a:r>
            <a:r>
              <a:rPr lang="fr-FR" sz="40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</a:t>
            </a:r>
            <a:r>
              <a:rPr lang="fr-FR" sz="4000" b="1" dirty="0">
                <a:solidFill>
                  <a:srgbClr val="FF0000"/>
                </a:solidFill>
              </a:rPr>
              <a:t>e</a:t>
            </a:r>
            <a:r>
              <a:rPr lang="fr-FR" sz="4000" b="1" dirty="0"/>
              <a:t> et de la </a:t>
            </a:r>
            <a:r>
              <a:rPr lang="fr-FR" sz="4000" b="1" dirty="0">
                <a:solidFill>
                  <a:srgbClr val="0000FF"/>
                </a:solidFill>
              </a:rPr>
              <a:t>Fr</a:t>
            </a:r>
            <a:r>
              <a:rPr lang="fr-FR" sz="40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</a:t>
            </a:r>
            <a:r>
              <a:rPr lang="fr-FR" sz="4000" b="1" dirty="0">
                <a:solidFill>
                  <a:srgbClr val="FF0000"/>
                </a:solidFill>
              </a:rPr>
              <a:t>ce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0623886" y="3633968"/>
            <a:ext cx="125880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26  cantons</a:t>
            </a:r>
          </a:p>
        </p:txBody>
      </p:sp>
      <p:sp>
        <p:nvSpPr>
          <p:cNvPr id="4" name="Rectangle 3"/>
          <p:cNvSpPr/>
          <p:nvPr/>
        </p:nvSpPr>
        <p:spPr>
          <a:xfrm>
            <a:off x="-194794" y="6620910"/>
            <a:ext cx="4890457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6"/>
              </a:rPr>
              <a:t>https://commons.wikimedia.org/w/index.php?curid=10995106</a:t>
            </a:r>
            <a:endParaRPr lang="fr-FR" sz="800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93" y="1283483"/>
            <a:ext cx="5591631" cy="5304314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418377" y="1731492"/>
            <a:ext cx="188211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101départements</a:t>
            </a:r>
          </a:p>
        </p:txBody>
      </p:sp>
      <p:pic>
        <p:nvPicPr>
          <p:cNvPr id="20" name="Picture 4" descr="https://upload.wikimedia.org/wikipedia/commons/thumb/6/6d/France-Regions_et_blasons.svg/624px-France-Regions_et_blasons.sv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7" y="1157420"/>
            <a:ext cx="5661229" cy="5443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ZoneTexte 20"/>
          <p:cNvSpPr txBox="1"/>
          <p:nvPr/>
        </p:nvSpPr>
        <p:spPr>
          <a:xfrm>
            <a:off x="635132" y="5942203"/>
            <a:ext cx="262898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Jusqu’en 2015: 20 régions</a:t>
            </a:r>
          </a:p>
        </p:txBody>
      </p:sp>
      <p:pic>
        <p:nvPicPr>
          <p:cNvPr id="22" name="Picture 2" descr="Les 13 nouvelles régions de France métropolitaine (2016) - France is divided into 18 administrative regions, including 13 metropolitan regions and 5 overseas regions.: 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34" y="889625"/>
            <a:ext cx="5053833" cy="570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ZoneTexte 22"/>
          <p:cNvSpPr txBox="1"/>
          <p:nvPr/>
        </p:nvSpPr>
        <p:spPr>
          <a:xfrm>
            <a:off x="166393" y="1309072"/>
            <a:ext cx="246317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Depuis 2015: 13 régions</a:t>
            </a:r>
          </a:p>
        </p:txBody>
      </p:sp>
      <p:pic>
        <p:nvPicPr>
          <p:cNvPr id="8" name="Image 7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C08968AF-11A5-4F1A-871E-560E325F707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518" y="939538"/>
            <a:ext cx="3859569" cy="2568368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0154B9-44EB-CE25-A7A5-552D4956B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38489" y="6569847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8166824-6AD1-5B87-599F-E1954A00EFCD}"/>
              </a:ext>
            </a:extLst>
          </p:cNvPr>
          <p:cNvSpPr txBox="1"/>
          <p:nvPr/>
        </p:nvSpPr>
        <p:spPr>
          <a:xfrm>
            <a:off x="8515168" y="3391172"/>
            <a:ext cx="2108718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11"/>
              </a:rPr>
              <a:t>https://jeretiens.net/les-26-cantons-suisses/</a:t>
            </a:r>
            <a:endParaRPr lang="fr-FR" sz="800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7138E72-6B10-9116-5965-19101E116EB4}"/>
              </a:ext>
            </a:extLst>
          </p:cNvPr>
          <p:cNvSpPr txBox="1"/>
          <p:nvPr/>
        </p:nvSpPr>
        <p:spPr>
          <a:xfrm>
            <a:off x="86497" y="6633649"/>
            <a:ext cx="4581496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12"/>
              </a:rPr>
              <a:t>https://commons.wikimedia.org/wiki/File:Blasons_et_r%C3%A9gions_de_France.jpg</a:t>
            </a:r>
            <a:endParaRPr lang="fr-FR" sz="800" dirty="0"/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DABF8A7B-198E-D646-4F9B-2606A42DD404}"/>
              </a:ext>
            </a:extLst>
          </p:cNvPr>
          <p:cNvSpPr txBox="1"/>
          <p:nvPr/>
        </p:nvSpPr>
        <p:spPr>
          <a:xfrm>
            <a:off x="403607" y="6616187"/>
            <a:ext cx="4191042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13"/>
              </a:rPr>
              <a:t>Carte </a:t>
            </a:r>
            <a:r>
              <a:rPr lang="fr-FR" sz="800" dirty="0" err="1">
                <a:hlinkClick r:id="rId13"/>
              </a:rPr>
              <a:t>france</a:t>
            </a:r>
            <a:r>
              <a:rPr lang="fr-FR" sz="800" dirty="0">
                <a:hlinkClick r:id="rId13"/>
              </a:rPr>
              <a:t> 22 </a:t>
            </a:r>
            <a:r>
              <a:rPr lang="fr-FR" sz="800" dirty="0" err="1">
                <a:hlinkClick r:id="rId13"/>
              </a:rPr>
              <a:t>regions</a:t>
            </a:r>
            <a:r>
              <a:rPr lang="fr-FR" sz="800" dirty="0">
                <a:hlinkClick r:id="rId13"/>
              </a:rPr>
              <a:t> blasons</a:t>
            </a:r>
            <a:endParaRPr lang="fr-FR" sz="800" dirty="0"/>
          </a:p>
        </p:txBody>
      </p:sp>
      <p:pic>
        <p:nvPicPr>
          <p:cNvPr id="32" name="Image 31" descr="Une image contenant texte, carte, atlas, diagramme&#10;&#10;Le contenu généré par l’IA peut être incorrect.">
            <a:extLst>
              <a:ext uri="{FF2B5EF4-FFF2-40B4-BE49-F238E27FC236}">
                <a16:creationId xmlns:a16="http://schemas.microsoft.com/office/drawing/2014/main" id="{311C10BB-493C-EB38-6A58-EC9BDD0AD1A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7" y="846069"/>
            <a:ext cx="5656304" cy="5766509"/>
          </a:xfrm>
          <a:prstGeom prst="rect">
            <a:avLst/>
          </a:prstGeom>
        </p:spPr>
      </p:pic>
      <p:sp>
        <p:nvSpPr>
          <p:cNvPr id="25" name="ZoneTexte 24"/>
          <p:cNvSpPr txBox="1"/>
          <p:nvPr/>
        </p:nvSpPr>
        <p:spPr>
          <a:xfrm>
            <a:off x="353346" y="1716421"/>
            <a:ext cx="298363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Le nom des nouvelles régions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DC497320-6379-1FB5-69A5-CF2E1202ECD6}"/>
              </a:ext>
            </a:extLst>
          </p:cNvPr>
          <p:cNvSpPr txBox="1"/>
          <p:nvPr/>
        </p:nvSpPr>
        <p:spPr>
          <a:xfrm>
            <a:off x="586398" y="6593473"/>
            <a:ext cx="4368444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15"/>
              </a:rPr>
              <a:t>https://www.regions-departements-france.fr/regions-francaises.html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21229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/>
      <p:bldP spid="3" grpId="0" animBg="1"/>
      <p:bldP spid="7" grpId="0" animBg="1"/>
      <p:bldP spid="4" grpId="0" animBg="1"/>
      <p:bldP spid="12" grpId="0" animBg="1"/>
      <p:bldP spid="21" grpId="0" animBg="1"/>
      <p:bldP spid="23" grpId="0" animBg="1"/>
      <p:bldP spid="11" grpId="0"/>
      <p:bldP spid="16" grpId="0" animBg="1"/>
      <p:bldP spid="28" grpId="0" animBg="1"/>
      <p:bldP spid="25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E78234-E210-4B08-5DE0-A5143AF0D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6910A85-B398-7BD7-744B-A24801F4B1A5}"/>
              </a:ext>
            </a:extLst>
          </p:cNvPr>
          <p:cNvSpPr/>
          <p:nvPr/>
        </p:nvSpPr>
        <p:spPr>
          <a:xfrm>
            <a:off x="8572985" y="6368047"/>
            <a:ext cx="280831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" dirty="0">
                <a:hlinkClick r:id="rId2"/>
              </a:rPr>
              <a:t>https://commons.wikimedia.org/w/index.php?curid=18959118</a:t>
            </a:r>
            <a:endParaRPr lang="fr-FR" sz="800" dirty="0"/>
          </a:p>
        </p:txBody>
      </p:sp>
      <p:pic>
        <p:nvPicPr>
          <p:cNvPr id="2050" name="Picture 2" descr="https://upload.wikimedia.org/wikipedia/commons/thumb/4/4a/Switzerland%2C_administrative_divisions_-_de_-_colored.svg/1024px-Switzerland%2C_administrative_divisions_-_de_-_colored.svg.png">
            <a:extLst>
              <a:ext uri="{FF2B5EF4-FFF2-40B4-BE49-F238E27FC236}">
                <a16:creationId xmlns:a16="http://schemas.microsoft.com/office/drawing/2014/main" id="{74F3985C-46A2-4C18-2262-54B014D73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17" y="2871622"/>
            <a:ext cx="5516876" cy="353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6B0884-385C-FCEF-4930-F604EAA8A0A4}"/>
              </a:ext>
            </a:extLst>
          </p:cNvPr>
          <p:cNvSpPr txBox="1"/>
          <p:nvPr/>
        </p:nvSpPr>
        <p:spPr>
          <a:xfrm>
            <a:off x="418377" y="105590"/>
            <a:ext cx="11034624" cy="707886"/>
          </a:xfrm>
          <a:prstGeom prst="rect">
            <a:avLst/>
          </a:prstGeom>
          <a:solidFill>
            <a:srgbClr val="FF66FF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fr-FR" sz="4000" b="1" dirty="0"/>
              <a:t>Les frontières peuvent changer ! Exemple en</a:t>
            </a:r>
            <a:r>
              <a:rPr lang="fr-FR" sz="4000" b="1" dirty="0">
                <a:solidFill>
                  <a:srgbClr val="FF0000"/>
                </a:solidFill>
              </a:rPr>
              <a:t> Sui</a:t>
            </a:r>
            <a:r>
              <a:rPr lang="fr-FR" sz="40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</a:t>
            </a:r>
            <a:r>
              <a:rPr lang="fr-FR" sz="4000" b="1" dirty="0">
                <a:solidFill>
                  <a:srgbClr val="FF0000"/>
                </a:solidFill>
              </a:rPr>
              <a:t>e</a:t>
            </a:r>
          </a:p>
        </p:txBody>
      </p:sp>
      <p:pic>
        <p:nvPicPr>
          <p:cNvPr id="1026" name="Picture 2" descr="Publicité/Zone de diffusion - Bonjour!">
            <a:extLst>
              <a:ext uri="{FF2B5EF4-FFF2-40B4-BE49-F238E27FC236}">
                <a16:creationId xmlns:a16="http://schemas.microsoft.com/office/drawing/2014/main" id="{4AA608CD-1174-D9AF-43DE-DF5DE9F79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07" y="1061706"/>
            <a:ext cx="4982653" cy="391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fik 12" descr="Ein Bild, das rot, Clipart, Karminrot, Design enthält.&#10;&#10;KI-generierte Inhalte können fehlerhaft sein.">
            <a:extLst>
              <a:ext uri="{FF2B5EF4-FFF2-40B4-BE49-F238E27FC236}">
                <a16:creationId xmlns:a16="http://schemas.microsoft.com/office/drawing/2014/main" id="{F74492F2-F3E4-6BB3-C597-0B74F51FE1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962" y="5616088"/>
            <a:ext cx="1062878" cy="10628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Grafik 16" descr="Ein Bild, das Clipart, Cartoon, Grafiken, Grafikdesign enthält.&#10;&#10;KI-generierte Inhalte können fehlerhaft sein.">
            <a:extLst>
              <a:ext uri="{FF2B5EF4-FFF2-40B4-BE49-F238E27FC236}">
                <a16:creationId xmlns:a16="http://schemas.microsoft.com/office/drawing/2014/main" id="{F179B2AF-EBF0-8F0F-E88C-ED3F4F21FD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513" y="3922099"/>
            <a:ext cx="1062878" cy="106287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Rechteck: abgerundete Ecken 17">
            <a:extLst>
              <a:ext uri="{FF2B5EF4-FFF2-40B4-BE49-F238E27FC236}">
                <a16:creationId xmlns:a16="http://schemas.microsoft.com/office/drawing/2014/main" id="{E006D58D-A7FB-3677-509F-4371B4B6A66A}"/>
              </a:ext>
            </a:extLst>
          </p:cNvPr>
          <p:cNvSpPr/>
          <p:nvPr/>
        </p:nvSpPr>
        <p:spPr>
          <a:xfrm rot="20548201">
            <a:off x="3265755" y="2696481"/>
            <a:ext cx="1864742" cy="861255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1E5B94B0-0B2A-0F55-AF81-47443ECA20F4}"/>
              </a:ext>
            </a:extLst>
          </p:cNvPr>
          <p:cNvCxnSpPr>
            <a:cxnSpLocks/>
          </p:cNvCxnSpPr>
          <p:nvPr/>
        </p:nvCxnSpPr>
        <p:spPr>
          <a:xfrm>
            <a:off x="2538218" y="5081515"/>
            <a:ext cx="264017" cy="47067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1">
            <a:extLst>
              <a:ext uri="{FF2B5EF4-FFF2-40B4-BE49-F238E27FC236}">
                <a16:creationId xmlns:a16="http://schemas.microsoft.com/office/drawing/2014/main" id="{9350F0E2-EB03-641C-19D7-84152FBC6BCF}"/>
              </a:ext>
            </a:extLst>
          </p:cNvPr>
          <p:cNvSpPr txBox="1"/>
          <p:nvPr/>
        </p:nvSpPr>
        <p:spPr>
          <a:xfrm>
            <a:off x="6365816" y="1115726"/>
            <a:ext cx="35248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/>
              <a:t>À partir du 1.1.2026, le district de Moutier se sépare du </a:t>
            </a:r>
            <a:r>
              <a:rPr lang="fr-FR" sz="2200" b="1" dirty="0">
                <a:solidFill>
                  <a:srgbClr val="FF0000"/>
                </a:solidFill>
              </a:rPr>
              <a:t>canton</a:t>
            </a:r>
            <a:r>
              <a:rPr lang="fr-FR" sz="2200" b="1" dirty="0"/>
              <a:t> de Berne et rejoint le canton du Jura. 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44EFED9F-5F9D-33C4-609F-BAF8B47F8E0B}"/>
              </a:ext>
            </a:extLst>
          </p:cNvPr>
          <p:cNvSpPr txBox="1"/>
          <p:nvPr/>
        </p:nvSpPr>
        <p:spPr>
          <a:xfrm>
            <a:off x="86497" y="5116606"/>
            <a:ext cx="619217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CH" sz="800" dirty="0">
                <a:hlinkClick r:id="rId7"/>
              </a:rPr>
              <a:t>https://bonjourhebdo.ch/publicite/</a:t>
            </a:r>
            <a:r>
              <a:rPr lang="de-CH" sz="800" dirty="0"/>
              <a:t> </a:t>
            </a:r>
          </a:p>
        </p:txBody>
      </p:sp>
      <p:pic>
        <p:nvPicPr>
          <p:cNvPr id="39" name="Picture 2" descr="Publicité/Zone de diffusion - Bonjour!">
            <a:extLst>
              <a:ext uri="{FF2B5EF4-FFF2-40B4-BE49-F238E27FC236}">
                <a16:creationId xmlns:a16="http://schemas.microsoft.com/office/drawing/2014/main" id="{7CD483B1-D4CA-CB08-849E-AC8F2647C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1" b="89986" l="1775" r="91570">
                        <a14:foregroundMark x1="6988" y1="32722" x2="6988" y2="32722"/>
                        <a14:foregroundMark x1="5158" y1="80324" x2="5158" y2="80324"/>
                        <a14:foregroundMark x1="1775" y1="81241" x2="1775" y2="81241"/>
                        <a14:foregroundMark x1="91570" y1="40480" x2="91570" y2="40480"/>
                        <a14:foregroundMark x1="36384" y1="5783" x2="36384" y2="5783"/>
                        <a14:foregroundMark x1="21908" y1="776" x2="21908" y2="776"/>
                        <a14:foregroundMark x1="37271" y1="141" x2="37271" y2="141"/>
                        <a14:backgroundMark x1="29950" y1="3103" x2="29950" y2="31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515" y="3500375"/>
            <a:ext cx="899785" cy="70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Espace réservé du pied de page 1">
            <a:extLst>
              <a:ext uri="{FF2B5EF4-FFF2-40B4-BE49-F238E27FC236}">
                <a16:creationId xmlns:a16="http://schemas.microsoft.com/office/drawing/2014/main" id="{7720660F-1C83-E2AA-97D7-FEBBC2B09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540815" y="6512443"/>
            <a:ext cx="2711833" cy="345557"/>
          </a:xfrm>
        </p:spPr>
        <p:txBody>
          <a:bodyPr/>
          <a:lstStyle/>
          <a:p>
            <a:r>
              <a:rPr lang="fr-FR" dirty="0"/>
              <a:t>29.10.2025, 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4335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a/a1/Els-hau-mu-hu.png/220px-Els-hau-mu-h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9483" y="1337514"/>
            <a:ext cx="1441297" cy="216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artesfrance.fr/carte-commune/68/68149/carte-administrative-lambert-departements-Huningu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47" y="1479940"/>
            <a:ext cx="5060500" cy="480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457769" y="294170"/>
            <a:ext cx="35248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/>
              <a:t>1. Le </a:t>
            </a:r>
            <a:r>
              <a:rPr lang="fr-FR" sz="2200" b="1" dirty="0">
                <a:solidFill>
                  <a:srgbClr val="FF0000"/>
                </a:solidFill>
              </a:rPr>
              <a:t>canton</a:t>
            </a:r>
            <a:r>
              <a:rPr lang="fr-FR" sz="2200" b="1" dirty="0"/>
              <a:t> de Huningue est situé dans le département du Haut-Rhin.</a:t>
            </a:r>
          </a:p>
        </p:txBody>
      </p:sp>
      <p:pic>
        <p:nvPicPr>
          <p:cNvPr id="1032" name="Picture 8" descr="https://upload.wikimedia.org/wikipedia/commons/thumb/1/1e/Haut-Rhin_departement_locator_map.svg/624px-Haut-Rhin_departement_locator_map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21" y="1523892"/>
            <a:ext cx="4952151" cy="4761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7523415" y="3623579"/>
            <a:ext cx="352486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/>
              <a:t>2. Le </a:t>
            </a:r>
            <a:r>
              <a:rPr lang="fr-FR" sz="2200" b="1" dirty="0">
                <a:solidFill>
                  <a:srgbClr val="FF0000"/>
                </a:solidFill>
              </a:rPr>
              <a:t>département </a:t>
            </a:r>
            <a:r>
              <a:rPr lang="fr-FR" sz="2200" b="1" dirty="0"/>
              <a:t>du Haut-Rhin est situé en </a:t>
            </a:r>
            <a:r>
              <a:rPr lang="fr-FR" sz="2200" b="1" dirty="0">
                <a:solidFill>
                  <a:srgbClr val="FF0000"/>
                </a:solidFill>
              </a:rPr>
              <a:t>Alsace</a:t>
            </a:r>
            <a:r>
              <a:rPr lang="fr-FR" sz="2200" b="1" dirty="0"/>
              <a:t>. L’Alsace a deux départements: le Haut-Rhin et le Bas-Rhin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7523415" y="5720873"/>
            <a:ext cx="3524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/>
              <a:t>3. l’</a:t>
            </a:r>
            <a:r>
              <a:rPr lang="fr-FR" sz="2200" b="1" dirty="0">
                <a:solidFill>
                  <a:srgbClr val="FF0000"/>
                </a:solidFill>
              </a:rPr>
              <a:t>Alsace</a:t>
            </a:r>
            <a:r>
              <a:rPr lang="fr-FR" sz="2200" b="1" dirty="0"/>
              <a:t> est située dans la </a:t>
            </a:r>
            <a:r>
              <a:rPr lang="fr-FR" sz="2200" b="1" dirty="0">
                <a:solidFill>
                  <a:srgbClr val="FF0000"/>
                </a:solidFill>
              </a:rPr>
              <a:t>région</a:t>
            </a:r>
            <a:r>
              <a:rPr lang="fr-FR" sz="2200" b="1" dirty="0"/>
              <a:t> Grand Est.  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381CA24-C6F3-868F-8BC3-ED35EA7F4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36315" y="6409098"/>
            <a:ext cx="1980205" cy="309464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5109F3A-0267-3E2F-B9A6-940BCA3277F7}"/>
              </a:ext>
            </a:extLst>
          </p:cNvPr>
          <p:cNvSpPr txBox="1"/>
          <p:nvPr/>
        </p:nvSpPr>
        <p:spPr>
          <a:xfrm>
            <a:off x="1118603" y="6301376"/>
            <a:ext cx="3881535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sz="800" dirty="0">
                <a:hlinkClick r:id="rId5"/>
              </a:rPr>
              <a:t>https://www.cartesfrance.fr/carte-france-departement/carte-france-departements.html</a:t>
            </a:r>
            <a:endParaRPr lang="fr-FR" sz="800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507F45B-5236-4751-6143-213CF3EFF24A}"/>
              </a:ext>
            </a:extLst>
          </p:cNvPr>
          <p:cNvSpPr txBox="1"/>
          <p:nvPr/>
        </p:nvSpPr>
        <p:spPr>
          <a:xfrm>
            <a:off x="1013342" y="6294936"/>
            <a:ext cx="4223213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6"/>
              </a:rPr>
              <a:t>https://commons.wikimedia.org/wiki/File:D%C3%A9partement_68_in_France_2016.svg?lang=fr</a:t>
            </a:r>
            <a:endParaRPr lang="fr-FR" sz="800" dirty="0"/>
          </a:p>
        </p:txBody>
      </p:sp>
      <p:pic>
        <p:nvPicPr>
          <p:cNvPr id="1034" name="Picture 10" descr="http://www.wine.net/wp-content/uploads/2014/05/Alsace-in-Franc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22" y="0"/>
            <a:ext cx="5257752" cy="64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AD0C8532-F880-FB51-AA43-1BC7BB0529CE}"/>
              </a:ext>
            </a:extLst>
          </p:cNvPr>
          <p:cNvSpPr txBox="1"/>
          <p:nvPr/>
        </p:nvSpPr>
        <p:spPr>
          <a:xfrm>
            <a:off x="1004284" y="6498255"/>
            <a:ext cx="381933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8"/>
              </a:rPr>
              <a:t>https://fr.wikipedia.org/wiki/Alsace</a:t>
            </a:r>
            <a:endParaRPr lang="fr-FR" sz="800" dirty="0"/>
          </a:p>
        </p:txBody>
      </p:sp>
      <p:pic>
        <p:nvPicPr>
          <p:cNvPr id="1028" name="Picture 4" descr="http://www.camping.fm/uploads/categoryImages/257046212.gif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41" t="4526" r="24908" b="6747"/>
          <a:stretch/>
        </p:blipFill>
        <p:spPr bwMode="auto">
          <a:xfrm>
            <a:off x="4119503" y="576582"/>
            <a:ext cx="2123768" cy="405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Thumbnail for version as of 19:40, 5 October 200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671" y="1828855"/>
            <a:ext cx="704893" cy="776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01209" y="3362423"/>
            <a:ext cx="683730" cy="752103"/>
          </a:xfrm>
          <a:prstGeom prst="rect">
            <a:avLst/>
          </a:prstGeom>
        </p:spPr>
      </p:pic>
      <p:pic>
        <p:nvPicPr>
          <p:cNvPr id="15" name="Picture 2" descr="https://www.meilleurescpi.com/uploads/posts/2016/03/Region_SCPI_grand_est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4" y="28040"/>
            <a:ext cx="6916242" cy="64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601CDF61-82A1-A935-E01E-C04F1AF7FAC2}"/>
              </a:ext>
            </a:extLst>
          </p:cNvPr>
          <p:cNvSpPr txBox="1"/>
          <p:nvPr/>
        </p:nvSpPr>
        <p:spPr>
          <a:xfrm>
            <a:off x="1914618" y="6513600"/>
            <a:ext cx="4409769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13"/>
              </a:rPr>
              <a:t>https://www.meilleurescpi.com/actualites/32814-des-scpi-attirees-par-le-dynamisme-du-grand-est/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8409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2" grpId="0"/>
      <p:bldP spid="10" grpId="0" animBg="1"/>
      <p:bldP spid="13" grpId="0"/>
      <p:bldP spid="1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2517</TotalTime>
  <Words>447</Words>
  <Application>Microsoft Office PowerPoint</Application>
  <PresentationFormat>Grand écran</PresentationFormat>
  <Paragraphs>79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Aptos</vt:lpstr>
      <vt:lpstr>Arial</vt:lpstr>
      <vt:lpstr>Calibri</vt:lpstr>
      <vt:lpstr>Calibri Light</vt:lpstr>
      <vt:lpstr>Thème Office</vt:lpstr>
      <vt:lpstr>LA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FRANCE</dc:title>
  <dc:creator>Marie-Antoinette AGBESSI-OBERDORF</dc:creator>
  <cp:lastModifiedBy>Gwendoline Lovey</cp:lastModifiedBy>
  <cp:revision>43</cp:revision>
  <dcterms:created xsi:type="dcterms:W3CDTF">2019-01-21T16:42:53Z</dcterms:created>
  <dcterms:modified xsi:type="dcterms:W3CDTF">2026-08-25T20:04:53Z</dcterms:modified>
</cp:coreProperties>
</file>