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325" r:id="rId3"/>
    <p:sldId id="321" r:id="rId4"/>
    <p:sldId id="260" r:id="rId5"/>
    <p:sldId id="361" r:id="rId6"/>
    <p:sldId id="312" r:id="rId7"/>
    <p:sldId id="337" r:id="rId8"/>
    <p:sldId id="322" r:id="rId9"/>
    <p:sldId id="326" r:id="rId10"/>
    <p:sldId id="334" r:id="rId11"/>
    <p:sldId id="359" r:id="rId12"/>
    <p:sldId id="358" r:id="rId13"/>
  </p:sldIdLst>
  <p:sldSz cx="12192000" cy="6858000"/>
  <p:notesSz cx="6784975" cy="9906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00FF"/>
    <a:srgbClr val="66FF33"/>
    <a:srgbClr val="008000"/>
    <a:srgbClr val="FF66CC"/>
    <a:srgbClr val="FFCC00"/>
    <a:srgbClr val="FFFF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421" autoAdjust="0"/>
    <p:restoredTop sz="94660"/>
  </p:normalViewPr>
  <p:slideViewPr>
    <p:cSldViewPr snapToGrid="0" showGuides="1">
      <p:cViewPr>
        <p:scale>
          <a:sx n="92" d="100"/>
          <a:sy n="92" d="100"/>
        </p:scale>
        <p:origin x="33" y="33"/>
      </p:cViewPr>
      <p:guideLst>
        <p:guide orient="horz" pos="225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4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3338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5C082-CB2B-459A-9340-3933902BF3D5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8250"/>
            <a:ext cx="59436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7863" y="4767263"/>
            <a:ext cx="5429250" cy="39004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3338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46429-1E29-4A8E-B7D6-BF1728596D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347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7886-A034-4229-B8D4-C2502766A88C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06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11DB7-CB44-4BD4-85A8-77B071F20CC9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554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16976-5A0D-4F0E-B373-682381456C85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246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E1F9-C879-4A88-B850-627D0949461F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992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A31BC-5BB9-4558-9A45-D6189DEDED60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75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659C-3FC2-4866-A675-8ABF3C7BD167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34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B7A97-D92E-4671-B2CA-02B86DE9FA54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451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32F4-CCAB-436A-9E22-5F3D6B97502C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106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FD4EA-8FA9-4065-923A-D5A5F20FF4E5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38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E77E-DC07-4918-B81B-4176317B6581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8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808B5-212D-4C1F-8EF1-22DE5522D108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721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0105B-D7A1-42EC-B6CC-F1D9DAE4B657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81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gif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image" Target="../media/image35.png"/><Relationship Id="rId21" Type="http://schemas.openxmlformats.org/officeDocument/2006/relationships/image" Target="../media/image17.png"/><Relationship Id="rId34" Type="http://schemas.openxmlformats.org/officeDocument/2006/relationships/image" Target="../media/image30.png"/><Relationship Id="rId42" Type="http://schemas.openxmlformats.org/officeDocument/2006/relationships/image" Target="../media/image38.png"/><Relationship Id="rId47" Type="http://schemas.openxmlformats.org/officeDocument/2006/relationships/image" Target="../media/image43.png"/><Relationship Id="rId50" Type="http://schemas.openxmlformats.org/officeDocument/2006/relationships/image" Target="../media/image46.png"/><Relationship Id="rId7" Type="http://schemas.openxmlformats.org/officeDocument/2006/relationships/hyperlink" Target="http://www.levoyageur.net/drapeau.php?pays=Su%E8de" TargetMode="External"/><Relationship Id="rId2" Type="http://schemas.openxmlformats.org/officeDocument/2006/relationships/hyperlink" Target="https://www.axl.cefan.ulaval.ca/europe/Europe-MAP.htm" TargetMode="External"/><Relationship Id="rId16" Type="http://schemas.openxmlformats.org/officeDocument/2006/relationships/image" Target="../media/image12.png"/><Relationship Id="rId29" Type="http://schemas.openxmlformats.org/officeDocument/2006/relationships/image" Target="../media/image25.png"/><Relationship Id="rId11" Type="http://schemas.openxmlformats.org/officeDocument/2006/relationships/image" Target="../media/image7.emf"/><Relationship Id="rId24" Type="http://schemas.openxmlformats.org/officeDocument/2006/relationships/image" Target="../media/image20.png"/><Relationship Id="rId32" Type="http://schemas.openxmlformats.org/officeDocument/2006/relationships/image" Target="../media/image28.png"/><Relationship Id="rId37" Type="http://schemas.openxmlformats.org/officeDocument/2006/relationships/image" Target="../media/image33.png"/><Relationship Id="rId40" Type="http://schemas.openxmlformats.org/officeDocument/2006/relationships/image" Target="../media/image36.png"/><Relationship Id="rId45" Type="http://schemas.openxmlformats.org/officeDocument/2006/relationships/image" Target="../media/image41.png"/><Relationship Id="rId5" Type="http://schemas.openxmlformats.org/officeDocument/2006/relationships/hyperlink" Target="http://www.levoyageur.net/drapeau.php?pays=Norv%E8ge" TargetMode="External"/><Relationship Id="rId15" Type="http://schemas.openxmlformats.org/officeDocument/2006/relationships/image" Target="../media/image11.png"/><Relationship Id="rId23" Type="http://schemas.openxmlformats.org/officeDocument/2006/relationships/image" Target="../media/image19.png"/><Relationship Id="rId28" Type="http://schemas.openxmlformats.org/officeDocument/2006/relationships/image" Target="../media/image24.png"/><Relationship Id="rId36" Type="http://schemas.openxmlformats.org/officeDocument/2006/relationships/image" Target="../media/image32.png"/><Relationship Id="rId49" Type="http://schemas.openxmlformats.org/officeDocument/2006/relationships/image" Target="../media/image45.png"/><Relationship Id="rId10" Type="http://schemas.openxmlformats.org/officeDocument/2006/relationships/image" Target="../media/image6.png"/><Relationship Id="rId19" Type="http://schemas.openxmlformats.org/officeDocument/2006/relationships/image" Target="../media/image15.png"/><Relationship Id="rId31" Type="http://schemas.openxmlformats.org/officeDocument/2006/relationships/image" Target="../media/image27.png"/><Relationship Id="rId44" Type="http://schemas.openxmlformats.org/officeDocument/2006/relationships/image" Target="../media/image40.png"/><Relationship Id="rId4" Type="http://schemas.openxmlformats.org/officeDocument/2006/relationships/image" Target="../media/image3.png"/><Relationship Id="rId9" Type="http://schemas.openxmlformats.org/officeDocument/2006/relationships/hyperlink" Target="http://www.levoyageur.net/drapeau.php?pays=Finlande" TargetMode="External"/><Relationship Id="rId14" Type="http://schemas.openxmlformats.org/officeDocument/2006/relationships/image" Target="../media/image10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image" Target="../media/image26.png"/><Relationship Id="rId35" Type="http://schemas.openxmlformats.org/officeDocument/2006/relationships/image" Target="../media/image31.png"/><Relationship Id="rId43" Type="http://schemas.openxmlformats.org/officeDocument/2006/relationships/image" Target="../media/image39.png"/><Relationship Id="rId48" Type="http://schemas.openxmlformats.org/officeDocument/2006/relationships/image" Target="../media/image44.png"/><Relationship Id="rId8" Type="http://schemas.openxmlformats.org/officeDocument/2006/relationships/image" Target="../media/image5.png"/><Relationship Id="rId3" Type="http://schemas.openxmlformats.org/officeDocument/2006/relationships/image" Target="../media/image2.gif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5" Type="http://schemas.openxmlformats.org/officeDocument/2006/relationships/image" Target="../media/image21.png"/><Relationship Id="rId33" Type="http://schemas.openxmlformats.org/officeDocument/2006/relationships/image" Target="../media/image29.png"/><Relationship Id="rId38" Type="http://schemas.openxmlformats.org/officeDocument/2006/relationships/image" Target="../media/image34.png"/><Relationship Id="rId46" Type="http://schemas.openxmlformats.org/officeDocument/2006/relationships/image" Target="../media/image42.png"/><Relationship Id="rId20" Type="http://schemas.openxmlformats.org/officeDocument/2006/relationships/image" Target="../media/image16.png"/><Relationship Id="rId41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rtograf.fr/continent/carte_europe/carte_europe.jpg" TargetMode="External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-maps.com/carte.php?num_car=2232&amp;lang=fr" TargetMode="External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eux-geographiques.com/jeux-en-ligne-Jeu-Pays-d-Europe-_pageid160.html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teleurope.eu/fonctionnement-de-l-ue/les-elargissements-de-l-union-europeenne-de-6-a-27-etats-membres/" TargetMode="Externa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525642"/>
            <a:ext cx="9292046" cy="1442468"/>
          </a:xfrm>
        </p:spPr>
        <p:txBody>
          <a:bodyPr>
            <a:noAutofit/>
            <a:scene3d>
              <a:camera prst="isometricOffAxis1Right"/>
              <a:lightRig rig="threePt" dir="t"/>
            </a:scene3d>
          </a:bodyPr>
          <a:lstStyle/>
          <a:p>
            <a:r>
              <a:rPr lang="fr-FR" sz="96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fr-FR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FR</a:t>
            </a:r>
            <a:r>
              <a:rPr lang="fr-F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ANCE</a:t>
            </a:r>
            <a:endParaRPr lang="fr-FR" sz="80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2223198"/>
            <a:ext cx="9144000" cy="3720324"/>
          </a:xfrm>
        </p:spPr>
        <p:txBody>
          <a:bodyPr>
            <a:noAutofit/>
          </a:bodyPr>
          <a:lstStyle/>
          <a:p>
            <a:r>
              <a:rPr lang="fr-FR" sz="3600" b="1" dirty="0"/>
              <a:t>Situer la France </a:t>
            </a:r>
          </a:p>
          <a:p>
            <a:r>
              <a:rPr lang="fr-FR" sz="3600" b="1" dirty="0"/>
              <a:t>Le relief en France</a:t>
            </a:r>
          </a:p>
          <a:p>
            <a:r>
              <a:rPr lang="fr-FR" sz="3600" b="1" dirty="0"/>
              <a:t>Les fleuves, les rivières, les mers et les océans</a:t>
            </a:r>
          </a:p>
          <a:p>
            <a:r>
              <a:rPr lang="fr-FR" sz="3600" b="1" dirty="0"/>
              <a:t>Les villes de France</a:t>
            </a:r>
          </a:p>
          <a:p>
            <a:r>
              <a:rPr lang="fr-FR" sz="3600" b="1" dirty="0"/>
              <a:t>Les régions de France</a:t>
            </a:r>
          </a:p>
          <a:p>
            <a:r>
              <a:rPr lang="fr-FR" sz="3600" b="1" dirty="0"/>
              <a:t>Le climat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740716-27AB-D01B-9AEB-37BDBD53B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99443" y="6455741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44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696789" y="1933303"/>
            <a:ext cx="5107424" cy="1569660"/>
          </a:xfrm>
          <a:prstGeom prst="rect">
            <a:avLst/>
          </a:prstGeom>
          <a:solidFill>
            <a:srgbClr val="0000FF"/>
          </a:solidFill>
        </p:spPr>
        <p:txBody>
          <a:bodyPr wrap="none" rtlCol="0">
            <a:spAutoFit/>
          </a:bodyPr>
          <a:lstStyle/>
          <a:p>
            <a:r>
              <a:rPr lang="fr-FR" sz="9600" b="1" dirty="0">
                <a:solidFill>
                  <a:schemeClr val="bg1"/>
                </a:solidFill>
              </a:rPr>
              <a:t>L’EUROPE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B3B540E-664E-2840-6FCB-5F6DEDF7E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15596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5222" y="132735"/>
            <a:ext cx="8014699" cy="672526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D55BBAE-5021-0807-8330-1D0DE74FEA5F}"/>
              </a:ext>
            </a:extLst>
          </p:cNvPr>
          <p:cNvSpPr txBox="1"/>
          <p:nvPr/>
        </p:nvSpPr>
        <p:spPr>
          <a:xfrm>
            <a:off x="145348" y="2279374"/>
            <a:ext cx="16238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Kosovo n’est pas encore sur les 2  cartes.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7D33364-6FD8-B74F-3C7E-3F3FACE7B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114384" y="6500327"/>
            <a:ext cx="1839686" cy="246030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466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oneTexte 14">
            <a:extLst>
              <a:ext uri="{FF2B5EF4-FFF2-40B4-BE49-F238E27FC236}">
                <a16:creationId xmlns:a16="http://schemas.microsoft.com/office/drawing/2014/main" id="{D74B39DA-44A8-70E6-C1F1-60272BC5F532}"/>
              </a:ext>
            </a:extLst>
          </p:cNvPr>
          <p:cNvSpPr txBox="1"/>
          <p:nvPr/>
        </p:nvSpPr>
        <p:spPr>
          <a:xfrm rot="16200000">
            <a:off x="513137" y="1427057"/>
            <a:ext cx="2752035" cy="2154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2"/>
              </a:rPr>
              <a:t>https://www.axl.cefan.ulaval.ca/europe/Europe-MAP.htm</a:t>
            </a:r>
            <a:endParaRPr lang="fr-FR" sz="800" dirty="0"/>
          </a:p>
        </p:txBody>
      </p:sp>
      <p:pic>
        <p:nvPicPr>
          <p:cNvPr id="2050" name="Picture 2" descr="Afficher l'image d'orig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901" y="16309"/>
            <a:ext cx="7866206" cy="684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Bild 10" descr="http://upload.wikimedia.org/wikipedia/commons/thumb/c/ce/Flag_of_Iceland.svg/800px-Flag_of_Iceland.svg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13" y="208251"/>
            <a:ext cx="744403" cy="543917"/>
          </a:xfrm>
          <a:prstGeom prst="rect">
            <a:avLst/>
          </a:prstGeom>
          <a:noFill/>
        </p:spPr>
      </p:pic>
      <p:cxnSp>
        <p:nvCxnSpPr>
          <p:cNvPr id="4" name="Connecteur droit avec flèche 3"/>
          <p:cNvCxnSpPr>
            <a:endCxn id="3" idx="3"/>
          </p:cNvCxnSpPr>
          <p:nvPr/>
        </p:nvCxnSpPr>
        <p:spPr>
          <a:xfrm flipH="1" flipV="1">
            <a:off x="1224116" y="480210"/>
            <a:ext cx="1504338" cy="30906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Bild 280" descr="Norvège">
            <a:hlinkClick r:id="rId5"/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723" y="129670"/>
            <a:ext cx="704850" cy="514350"/>
          </a:xfrm>
          <a:prstGeom prst="rect">
            <a:avLst/>
          </a:prstGeom>
          <a:noFill/>
        </p:spPr>
      </p:pic>
      <p:cxnSp>
        <p:nvCxnSpPr>
          <p:cNvPr id="8" name="Connecteur droit avec flèche 7"/>
          <p:cNvCxnSpPr/>
          <p:nvPr/>
        </p:nvCxnSpPr>
        <p:spPr>
          <a:xfrm>
            <a:off x="4651198" y="386845"/>
            <a:ext cx="1408290" cy="145670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Bild 291" descr="Suède">
            <a:hlinkClick r:id="rId7"/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072" y="208251"/>
            <a:ext cx="727917" cy="477240"/>
          </a:xfrm>
          <a:prstGeom prst="rect">
            <a:avLst/>
          </a:prstGeom>
          <a:noFill/>
        </p:spPr>
      </p:pic>
      <p:cxnSp>
        <p:nvCxnSpPr>
          <p:cNvPr id="14" name="Connecteur droit avec flèche 13"/>
          <p:cNvCxnSpPr/>
          <p:nvPr/>
        </p:nvCxnSpPr>
        <p:spPr>
          <a:xfrm>
            <a:off x="5560142" y="685491"/>
            <a:ext cx="1092001" cy="90733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Bild 261" descr="Finlande">
            <a:hlinkClick r:id="rId9"/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925" y="129670"/>
            <a:ext cx="765038" cy="514350"/>
          </a:xfrm>
          <a:prstGeom prst="rect">
            <a:avLst/>
          </a:prstGeom>
          <a:noFill/>
        </p:spPr>
      </p:pic>
      <p:cxnSp>
        <p:nvCxnSpPr>
          <p:cNvPr id="19" name="Connecteur droit avec flèche 18"/>
          <p:cNvCxnSpPr/>
          <p:nvPr/>
        </p:nvCxnSpPr>
        <p:spPr>
          <a:xfrm>
            <a:off x="6469086" y="601406"/>
            <a:ext cx="1092001" cy="103289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Bild 271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4914"/>
          <a:stretch/>
        </p:blipFill>
        <p:spPr bwMode="auto">
          <a:xfrm>
            <a:off x="11004448" y="129953"/>
            <a:ext cx="954286" cy="58834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" name="Connecteur droit avec flèche 21"/>
          <p:cNvCxnSpPr/>
          <p:nvPr/>
        </p:nvCxnSpPr>
        <p:spPr>
          <a:xfrm flipH="1">
            <a:off x="8746533" y="482477"/>
            <a:ext cx="2257916" cy="167306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Drapeau de l'Estonie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472" y="132177"/>
            <a:ext cx="744923" cy="473439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drapeaux-nationaux.fr/media/flags/flagge-lettland.gi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0521" y="769749"/>
            <a:ext cx="789361" cy="52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Connecteur droit avec flèche 25"/>
          <p:cNvCxnSpPr/>
          <p:nvPr/>
        </p:nvCxnSpPr>
        <p:spPr>
          <a:xfrm flipH="1">
            <a:off x="7339958" y="618929"/>
            <a:ext cx="3704122" cy="264386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Drapeau de la Lituani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5920" y="1372946"/>
            <a:ext cx="811342" cy="486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Connecteur droit avec flèche 28"/>
          <p:cNvCxnSpPr>
            <a:stCxn id="1026" idx="2"/>
          </p:cNvCxnSpPr>
          <p:nvPr/>
        </p:nvCxnSpPr>
        <p:spPr>
          <a:xfrm flipH="1">
            <a:off x="7827955" y="605616"/>
            <a:ext cx="1549979" cy="172742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avec flèche 30"/>
          <p:cNvCxnSpPr>
            <a:stCxn id="1028" idx="1"/>
          </p:cNvCxnSpPr>
          <p:nvPr/>
        </p:nvCxnSpPr>
        <p:spPr>
          <a:xfrm flipH="1">
            <a:off x="7932614" y="1032607"/>
            <a:ext cx="3137907" cy="18934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avec flèche 32"/>
          <p:cNvCxnSpPr>
            <a:stCxn id="1030" idx="1"/>
          </p:cNvCxnSpPr>
          <p:nvPr/>
        </p:nvCxnSpPr>
        <p:spPr>
          <a:xfrm flipH="1">
            <a:off x="7713590" y="1616349"/>
            <a:ext cx="3362330" cy="151570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 descr="Drapeau de la Pologne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485" y="1928699"/>
            <a:ext cx="771229" cy="483304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rapeau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0594" y="2514287"/>
            <a:ext cx="778237" cy="390848"/>
          </a:xfrm>
          <a:prstGeom prst="rect">
            <a:avLst/>
          </a:prstGeom>
          <a:noFill/>
          <a:ln w="3175">
            <a:solidFill>
              <a:schemeClr val="tx1"/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7" name="Connecteur droit avec flèche 36"/>
          <p:cNvCxnSpPr>
            <a:stCxn id="1032" idx="1"/>
          </p:cNvCxnSpPr>
          <p:nvPr/>
        </p:nvCxnSpPr>
        <p:spPr>
          <a:xfrm flipH="1">
            <a:off x="7152969" y="2170351"/>
            <a:ext cx="3949516" cy="135917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avec flèche 38"/>
          <p:cNvCxnSpPr>
            <a:stCxn id="1034" idx="1"/>
          </p:cNvCxnSpPr>
          <p:nvPr/>
        </p:nvCxnSpPr>
        <p:spPr>
          <a:xfrm flipH="1">
            <a:off x="8363936" y="2709711"/>
            <a:ext cx="2726658" cy="65616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6" name="Picture 12" descr="Drapeau de la République tchèque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7382" y="2983460"/>
            <a:ext cx="766028" cy="510685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rapeau de la Slovaquie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485" y="3137579"/>
            <a:ext cx="740917" cy="493945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rapeau de l'Ukraine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9253" y="3704772"/>
            <a:ext cx="740917" cy="493944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4" name="Connecteur droit avec flèche 43"/>
          <p:cNvCxnSpPr>
            <a:stCxn id="1036" idx="1"/>
          </p:cNvCxnSpPr>
          <p:nvPr/>
        </p:nvCxnSpPr>
        <p:spPr>
          <a:xfrm flipH="1">
            <a:off x="6562370" y="3238803"/>
            <a:ext cx="3625012" cy="85309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avec flèche 45"/>
          <p:cNvCxnSpPr/>
          <p:nvPr/>
        </p:nvCxnSpPr>
        <p:spPr>
          <a:xfrm flipH="1">
            <a:off x="7152969" y="3524738"/>
            <a:ext cx="3937625" cy="88949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avec flèche 47"/>
          <p:cNvCxnSpPr/>
          <p:nvPr/>
        </p:nvCxnSpPr>
        <p:spPr>
          <a:xfrm flipH="1">
            <a:off x="9104811" y="3803554"/>
            <a:ext cx="2004442" cy="28834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 descr="drapeau de la Slovénie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79074" y="4795208"/>
            <a:ext cx="761491" cy="382438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Drapeau de la Hongrie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1138" y="4263445"/>
            <a:ext cx="806124" cy="404854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Drapeau de Moldavie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3335" y="3969115"/>
            <a:ext cx="837201" cy="420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4" name="Connecteur droit avec flèche 33"/>
          <p:cNvCxnSpPr>
            <a:stCxn id="9" idx="1"/>
          </p:cNvCxnSpPr>
          <p:nvPr/>
        </p:nvCxnSpPr>
        <p:spPr>
          <a:xfrm flipH="1">
            <a:off x="8363936" y="4179346"/>
            <a:ext cx="1709399" cy="34052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eur droit avec flèche 39"/>
          <p:cNvCxnSpPr>
            <a:stCxn id="5" idx="1"/>
          </p:cNvCxnSpPr>
          <p:nvPr/>
        </p:nvCxnSpPr>
        <p:spPr>
          <a:xfrm flipH="1">
            <a:off x="7408440" y="4465872"/>
            <a:ext cx="3672698" cy="1253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avec flèche 44"/>
          <p:cNvCxnSpPr>
            <a:stCxn id="6" idx="1"/>
          </p:cNvCxnSpPr>
          <p:nvPr/>
        </p:nvCxnSpPr>
        <p:spPr>
          <a:xfrm flipH="1">
            <a:off x="7932615" y="4768438"/>
            <a:ext cx="2186334" cy="3863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Drapeau national de la Roumanie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8949" y="4547036"/>
            <a:ext cx="664205" cy="44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1" name="Connecteur droit avec flèche 40"/>
          <p:cNvCxnSpPr>
            <a:stCxn id="2" idx="3"/>
          </p:cNvCxnSpPr>
          <p:nvPr/>
        </p:nvCxnSpPr>
        <p:spPr>
          <a:xfrm flipH="1" flipV="1">
            <a:off x="6652143" y="4925400"/>
            <a:ext cx="4426931" cy="610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8" descr="Drapeau de la Croatie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561" y="5074472"/>
            <a:ext cx="632907" cy="31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7" name="Connecteur droit avec flèche 46"/>
          <p:cNvCxnSpPr>
            <a:stCxn id="23" idx="1"/>
          </p:cNvCxnSpPr>
          <p:nvPr/>
        </p:nvCxnSpPr>
        <p:spPr>
          <a:xfrm flipH="1" flipV="1">
            <a:off x="6562371" y="5105280"/>
            <a:ext cx="3610190" cy="1281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10" descr="Drapeau de la Bosnie-Herzégovine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1047255" y="5253052"/>
            <a:ext cx="806608" cy="40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7" name="Connecteur droit avec flèche 56"/>
          <p:cNvCxnSpPr>
            <a:stCxn id="2052" idx="1"/>
          </p:cNvCxnSpPr>
          <p:nvPr/>
        </p:nvCxnSpPr>
        <p:spPr>
          <a:xfrm flipH="1" flipV="1">
            <a:off x="7039941" y="5362750"/>
            <a:ext cx="4007314" cy="928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5" name="Picture 12" descr="drapeau de la Serbie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561" y="5521680"/>
            <a:ext cx="581747" cy="387831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2" name="Connecteur droit avec flèche 61"/>
          <p:cNvCxnSpPr>
            <a:stCxn id="2055" idx="1"/>
          </p:cNvCxnSpPr>
          <p:nvPr/>
        </p:nvCxnSpPr>
        <p:spPr>
          <a:xfrm flipH="1" flipV="1">
            <a:off x="7462239" y="5449910"/>
            <a:ext cx="2710322" cy="2656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Drapeau de la Macédoine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7875" y="5887043"/>
            <a:ext cx="669507" cy="33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4" descr="Drapeau de la Bulgarie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485" y="5711423"/>
            <a:ext cx="747685" cy="448612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7" name="Connecteur droit avec flèche 76"/>
          <p:cNvCxnSpPr>
            <a:stCxn id="2071" idx="1"/>
          </p:cNvCxnSpPr>
          <p:nvPr/>
        </p:nvCxnSpPr>
        <p:spPr>
          <a:xfrm flipH="1" flipV="1">
            <a:off x="8067368" y="5680610"/>
            <a:ext cx="3035117" cy="2551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75" name="Picture 6" descr="Drapeau de l'Albanie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8061" y="6048902"/>
            <a:ext cx="660335" cy="47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2" name="Connecteur droit avec flèche 81"/>
          <p:cNvCxnSpPr>
            <a:stCxn id="10" idx="1"/>
          </p:cNvCxnSpPr>
          <p:nvPr/>
        </p:nvCxnSpPr>
        <p:spPr>
          <a:xfrm flipH="1" flipV="1">
            <a:off x="7462239" y="5768410"/>
            <a:ext cx="2055636" cy="2867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cteur droit avec flèche 85"/>
          <p:cNvCxnSpPr/>
          <p:nvPr/>
        </p:nvCxnSpPr>
        <p:spPr>
          <a:xfrm flipH="1" flipV="1">
            <a:off x="7339958" y="6027203"/>
            <a:ext cx="2928103" cy="37276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8" descr="drapeau de la Grèce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0735" y="6285155"/>
            <a:ext cx="731187" cy="487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1" name="Connecteur droit avec flèche 90"/>
          <p:cNvCxnSpPr/>
          <p:nvPr/>
        </p:nvCxnSpPr>
        <p:spPr>
          <a:xfrm flipH="1" flipV="1">
            <a:off x="7552298" y="6298799"/>
            <a:ext cx="3588437" cy="33578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10" descr="Drapeau du Royaume-Uni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9" y="2577322"/>
            <a:ext cx="749073" cy="376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2" descr="Drapeau du Danemark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732" y="969541"/>
            <a:ext cx="724200" cy="54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4" descr="Flag of Montenegro.sv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981" y="6267852"/>
            <a:ext cx="845044" cy="424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6" name="Connecteur droit avec flèche 95"/>
          <p:cNvCxnSpPr/>
          <p:nvPr/>
        </p:nvCxnSpPr>
        <p:spPr>
          <a:xfrm flipV="1">
            <a:off x="4996072" y="5696403"/>
            <a:ext cx="2177577" cy="60239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Picture 16" descr="Drapeau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35" y="6241042"/>
            <a:ext cx="676484" cy="45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4" name="Connecteur droit avec flèche 103"/>
          <p:cNvCxnSpPr/>
          <p:nvPr/>
        </p:nvCxnSpPr>
        <p:spPr>
          <a:xfrm flipV="1">
            <a:off x="983321" y="5808169"/>
            <a:ext cx="5485765" cy="69894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2" name="Picture 18" descr="Drapeau de l'Espagne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22" y="5625468"/>
            <a:ext cx="750612" cy="50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7" name="Connecteur droit avec flèche 106"/>
          <p:cNvCxnSpPr/>
          <p:nvPr/>
        </p:nvCxnSpPr>
        <p:spPr>
          <a:xfrm flipV="1">
            <a:off x="992019" y="5711423"/>
            <a:ext cx="3064634" cy="15293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4" name="Picture 20" descr="Drapeau et pavillon national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44" y="5049419"/>
            <a:ext cx="701168" cy="467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1" name="Connecteur droit avec flèche 110"/>
          <p:cNvCxnSpPr/>
          <p:nvPr/>
        </p:nvCxnSpPr>
        <p:spPr>
          <a:xfrm>
            <a:off x="1000013" y="5362742"/>
            <a:ext cx="2288877" cy="1378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6" name="Picture 22" descr="Drapeau de la Suisse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112" y="4902575"/>
            <a:ext cx="501977" cy="50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Drapeau de l'Autriche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2862" y="4438854"/>
            <a:ext cx="749180" cy="499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5" name="Connecteur droit avec flèche 114"/>
          <p:cNvCxnSpPr/>
          <p:nvPr/>
        </p:nvCxnSpPr>
        <p:spPr>
          <a:xfrm flipV="1">
            <a:off x="1076351" y="4572827"/>
            <a:ext cx="5575023" cy="2775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Connecteur droit avec flèche 116"/>
          <p:cNvCxnSpPr>
            <a:stCxn id="1046" idx="3"/>
          </p:cNvCxnSpPr>
          <p:nvPr/>
        </p:nvCxnSpPr>
        <p:spPr>
          <a:xfrm flipV="1">
            <a:off x="1961089" y="4840825"/>
            <a:ext cx="3748943" cy="31273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0" name="Picture 26" descr="Drapeau de la France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534" y="4293182"/>
            <a:ext cx="735155" cy="490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Drapeau civil et d'État et pavillon marchand de l'Allemagne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18" y="3890108"/>
            <a:ext cx="737090" cy="44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2" name="Connecteur droit avec flèche 121"/>
          <p:cNvCxnSpPr/>
          <p:nvPr/>
        </p:nvCxnSpPr>
        <p:spPr>
          <a:xfrm>
            <a:off x="983321" y="4057829"/>
            <a:ext cx="4995558" cy="2191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Connecteur droit avec flèche 123"/>
          <p:cNvCxnSpPr>
            <a:stCxn id="1050" idx="3"/>
          </p:cNvCxnSpPr>
          <p:nvPr/>
        </p:nvCxnSpPr>
        <p:spPr>
          <a:xfrm flipV="1">
            <a:off x="1826689" y="4507239"/>
            <a:ext cx="2814864" cy="309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4" name="Picture 30" descr="Drapeau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03" y="3308321"/>
            <a:ext cx="726664" cy="519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Drapeau de la Belgique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631" y="3132052"/>
            <a:ext cx="634084" cy="54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2" name="Connecteur droit avec flèche 131"/>
          <p:cNvCxnSpPr/>
          <p:nvPr/>
        </p:nvCxnSpPr>
        <p:spPr>
          <a:xfrm>
            <a:off x="991726" y="3782879"/>
            <a:ext cx="4562841" cy="40837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Connecteur droit avec flèche 134"/>
          <p:cNvCxnSpPr/>
          <p:nvPr/>
        </p:nvCxnSpPr>
        <p:spPr>
          <a:xfrm>
            <a:off x="1707507" y="3403361"/>
            <a:ext cx="3604084" cy="4922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Connecteur droit avec flèche 137"/>
          <p:cNvCxnSpPr/>
          <p:nvPr/>
        </p:nvCxnSpPr>
        <p:spPr>
          <a:xfrm>
            <a:off x="1033933" y="2776013"/>
            <a:ext cx="3650144" cy="75189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8" name="Picture 34" descr="Drapeau de l'Irlande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43" y="2101596"/>
            <a:ext cx="788756" cy="39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1" name="Connecteur droit avec flèche 140"/>
          <p:cNvCxnSpPr/>
          <p:nvPr/>
        </p:nvCxnSpPr>
        <p:spPr>
          <a:xfrm>
            <a:off x="1067718" y="2307449"/>
            <a:ext cx="2888005" cy="6848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Connecteur droit avec flèche 142"/>
          <p:cNvCxnSpPr/>
          <p:nvPr/>
        </p:nvCxnSpPr>
        <p:spPr>
          <a:xfrm>
            <a:off x="4903101" y="1521843"/>
            <a:ext cx="1120401" cy="131364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2" name="Picture 38" descr="Drapeau de Malte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775" y="6308149"/>
            <a:ext cx="596900" cy="397933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Drapeau de Chypre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848" y="6362049"/>
            <a:ext cx="620124" cy="413416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Drapeau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622" y="5848536"/>
            <a:ext cx="565948" cy="427034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 descr="Drapeau du Vatican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269" y="5588642"/>
            <a:ext cx="370537" cy="355197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Drapeau civil de Monaco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452544" y="5166985"/>
            <a:ext cx="423201" cy="338560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Drapeau d'Andorre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552" y="5446374"/>
            <a:ext cx="526927" cy="37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4" name="Connecteur droit avec flèche 83"/>
          <p:cNvCxnSpPr/>
          <p:nvPr/>
        </p:nvCxnSpPr>
        <p:spPr>
          <a:xfrm flipH="1">
            <a:off x="9121781" y="6492912"/>
            <a:ext cx="329690" cy="23137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necteur droit avec flèche 87"/>
          <p:cNvCxnSpPr>
            <a:stCxn id="1062" idx="3"/>
          </p:cNvCxnSpPr>
          <p:nvPr/>
        </p:nvCxnSpPr>
        <p:spPr>
          <a:xfrm>
            <a:off x="5702675" y="6507116"/>
            <a:ext cx="613592" cy="28692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necteur droit avec flèche 91"/>
          <p:cNvCxnSpPr/>
          <p:nvPr/>
        </p:nvCxnSpPr>
        <p:spPr>
          <a:xfrm>
            <a:off x="2890491" y="5290834"/>
            <a:ext cx="2572810" cy="933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Connecteur droit avec flèche 96"/>
          <p:cNvCxnSpPr/>
          <p:nvPr/>
        </p:nvCxnSpPr>
        <p:spPr>
          <a:xfrm flipV="1">
            <a:off x="5296848" y="5694996"/>
            <a:ext cx="869763" cy="6873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Connecteur droit avec flèche 98"/>
          <p:cNvCxnSpPr>
            <a:stCxn id="1072" idx="3"/>
          </p:cNvCxnSpPr>
          <p:nvPr/>
        </p:nvCxnSpPr>
        <p:spPr>
          <a:xfrm flipV="1">
            <a:off x="1640479" y="5455600"/>
            <a:ext cx="3043598" cy="1757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necteur droit avec flèche 88"/>
          <p:cNvCxnSpPr/>
          <p:nvPr/>
        </p:nvCxnSpPr>
        <p:spPr>
          <a:xfrm flipV="1">
            <a:off x="2514549" y="5382693"/>
            <a:ext cx="3485611" cy="72597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space réservé du pied de page 10">
            <a:extLst>
              <a:ext uri="{FF2B5EF4-FFF2-40B4-BE49-F238E27FC236}">
                <a16:creationId xmlns:a16="http://schemas.microsoft.com/office/drawing/2014/main" id="{902EB95B-8357-DA4B-05C4-2DB8ECB8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5444" y="6528884"/>
            <a:ext cx="1940279" cy="181873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1F5D3F9-1EF9-3D99-7528-CF7BB646CCCE}"/>
              </a:ext>
            </a:extLst>
          </p:cNvPr>
          <p:cNvSpPr txBox="1"/>
          <p:nvPr/>
        </p:nvSpPr>
        <p:spPr>
          <a:xfrm>
            <a:off x="7319683" y="5518668"/>
            <a:ext cx="6511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/>
              <a:t>KOSOVO</a:t>
            </a:r>
          </a:p>
        </p:txBody>
      </p: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E7300F0E-2507-BAFA-130C-CF532F5CC4C1}"/>
              </a:ext>
            </a:extLst>
          </p:cNvPr>
          <p:cNvCxnSpPr>
            <a:cxnSpLocks/>
          </p:cNvCxnSpPr>
          <p:nvPr/>
        </p:nvCxnSpPr>
        <p:spPr>
          <a:xfrm flipV="1">
            <a:off x="7009388" y="5654873"/>
            <a:ext cx="448801" cy="80174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Image 23" descr="Une image contenant carte, Monde&#10;&#10;Le contenu généré par l’IA peut être incorrect.">
            <a:extLst>
              <a:ext uri="{FF2B5EF4-FFF2-40B4-BE49-F238E27FC236}">
                <a16:creationId xmlns:a16="http://schemas.microsoft.com/office/drawing/2014/main" id="{086D7839-7059-4D8F-8E14-2D239A63A6B6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259" y="6359679"/>
            <a:ext cx="520626" cy="37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10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1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1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1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1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1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1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1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1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6" dur="1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1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1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1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>
                      <p:stCondLst>
                        <p:cond delay="indefinite"/>
                      </p:stCondLst>
                      <p:childTnLst>
                        <p:par>
                          <p:cTn id="345" fill="hold">
                            <p:stCondLst>
                              <p:cond delay="0"/>
                            </p:stCondLst>
                            <p:childTnLst>
                              <p:par>
                                <p:cTn id="3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0" dur="1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5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>
                      <p:stCondLst>
                        <p:cond delay="indefinite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5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10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10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4" dur="100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9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0" fill="hold">
                      <p:stCondLst>
                        <p:cond delay="indefinite"/>
                      </p:stCondLst>
                      <p:childTnLst>
                        <p:par>
                          <p:cTn id="381" fill="hold">
                            <p:stCondLst>
                              <p:cond delay="0"/>
                            </p:stCondLst>
                            <p:childTnLst>
                              <p:par>
                                <p:cTn id="38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1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2" fill="hold">
                      <p:stCondLst>
                        <p:cond delay="indefinite"/>
                      </p:stCondLst>
                      <p:childTnLst>
                        <p:par>
                          <p:cTn id="393" fill="hold">
                            <p:stCondLst>
                              <p:cond delay="0"/>
                            </p:stCondLst>
                            <p:childTnLst>
                              <p:par>
                                <p:cTn id="39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1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1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8" dur="100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10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10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0" dur="1000"/>
                                        <p:tgtEl>
                                          <p:spTgt spid="1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6" fill="hold">
                      <p:stCondLst>
                        <p:cond delay="indefinite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1000" fill="hold"/>
                                        <p:tgtEl>
                                          <p:spTgt spid="1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1000" fill="hold"/>
                                        <p:tgtEl>
                                          <p:spTgt spid="1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2" dur="1000"/>
                                        <p:tgtEl>
                                          <p:spTgt spid="1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100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100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4" dur="100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9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0" fill="hold">
                      <p:stCondLst>
                        <p:cond delay="indefinite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100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100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6" dur="10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1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2" fill="hold">
                      <p:stCondLst>
                        <p:cond delay="indefinite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1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1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8" dur="1000"/>
                                        <p:tgtEl>
                                          <p:spTgt spid="1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4" fill="hold">
                      <p:stCondLst>
                        <p:cond delay="indefinite"/>
                      </p:stCondLst>
                      <p:childTnLst>
                        <p:par>
                          <p:cTn id="465" fill="hold">
                            <p:stCondLst>
                              <p:cond delay="0"/>
                            </p:stCondLst>
                            <p:childTnLst>
                              <p:par>
                                <p:cTn id="46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8F728286-6BBA-24F5-A451-2BAE10A84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pic>
        <p:nvPicPr>
          <p:cNvPr id="4" name="Image 3" descr="Une image contenant texte, carte, atlas&#10;&#10;Le contenu généré par l’IA peut être incorrect.">
            <a:extLst>
              <a:ext uri="{FF2B5EF4-FFF2-40B4-BE49-F238E27FC236}">
                <a16:creationId xmlns:a16="http://schemas.microsoft.com/office/drawing/2014/main" id="{4809F45E-EB44-2842-75F2-2334BEBC4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43" y="0"/>
            <a:ext cx="10656513" cy="685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F08A24-5A1F-D0E9-21EA-981AE514CEC1}"/>
              </a:ext>
            </a:extLst>
          </p:cNvPr>
          <p:cNvSpPr txBox="1"/>
          <p:nvPr/>
        </p:nvSpPr>
        <p:spPr>
          <a:xfrm>
            <a:off x="8204718" y="6431190"/>
            <a:ext cx="3365242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3"/>
              </a:rPr>
              <a:t>https://www.cartograf.fr/continent/carte_europe/carte_europe.jpg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9370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d-maps.com/m/europa/europemax/europemax0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321" y="140691"/>
            <a:ext cx="7897357" cy="6576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C7563B3-F936-727C-A3CF-935805F06041}"/>
              </a:ext>
            </a:extLst>
          </p:cNvPr>
          <p:cNvSpPr txBox="1"/>
          <p:nvPr/>
        </p:nvSpPr>
        <p:spPr>
          <a:xfrm rot="16200000">
            <a:off x="8566489" y="3305889"/>
            <a:ext cx="325751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>
                <a:hlinkClick r:id="rId3"/>
              </a:rPr>
              <a:t>https://d-maps.com/carte.php?num_car=2232&amp;lang=fr</a:t>
            </a:r>
            <a:endParaRPr lang="fr-FR" sz="1000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8A1F6DB-6EA0-5C3A-D98E-48DE5C04D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195248" y="6434105"/>
            <a:ext cx="1951653" cy="42389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858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èche : droite 1">
            <a:hlinkClick r:id="rId2"/>
            <a:extLst>
              <a:ext uri="{FF2B5EF4-FFF2-40B4-BE49-F238E27FC236}">
                <a16:creationId xmlns:a16="http://schemas.microsoft.com/office/drawing/2014/main" id="{57201B0C-4A11-4136-8D43-D915733E3E5E}"/>
              </a:ext>
            </a:extLst>
          </p:cNvPr>
          <p:cNvSpPr/>
          <p:nvPr/>
        </p:nvSpPr>
        <p:spPr>
          <a:xfrm>
            <a:off x="4877241" y="2704518"/>
            <a:ext cx="2178423" cy="10278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746CB83-A2D9-D670-8035-CE3ABC428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801AD0B-5E7F-293C-2AB4-BF4C8ABD2FEA}"/>
              </a:ext>
            </a:extLst>
          </p:cNvPr>
          <p:cNvSpPr txBox="1"/>
          <p:nvPr/>
        </p:nvSpPr>
        <p:spPr>
          <a:xfrm>
            <a:off x="1803918" y="1179243"/>
            <a:ext cx="82731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Un jeu pour situer les pays d’Europe</a:t>
            </a:r>
          </a:p>
        </p:txBody>
      </p:sp>
    </p:spTree>
    <p:extLst>
      <p:ext uri="{BB962C8B-B14F-4D97-AF65-F5344CB8AC3E}">
        <p14:creationId xmlns:p14="http://schemas.microsoft.com/office/powerpoint/2010/main" val="166133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981" y="2310994"/>
            <a:ext cx="11538727" cy="428086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905" r="4939" b="5327"/>
          <a:stretch/>
        </p:blipFill>
        <p:spPr>
          <a:xfrm>
            <a:off x="765646" y="2167546"/>
            <a:ext cx="10587684" cy="4424316"/>
          </a:xfrm>
          <a:prstGeom prst="rect">
            <a:avLst/>
          </a:prstGeom>
        </p:spPr>
      </p:pic>
      <p:sp>
        <p:nvSpPr>
          <p:cNvPr id="4" name="Bulle ronde 3"/>
          <p:cNvSpPr/>
          <p:nvPr/>
        </p:nvSpPr>
        <p:spPr>
          <a:xfrm>
            <a:off x="870155" y="235169"/>
            <a:ext cx="4498258" cy="811965"/>
          </a:xfrm>
          <a:prstGeom prst="wedgeEllipseCallout">
            <a:avLst>
              <a:gd name="adj1" fmla="val -61244"/>
              <a:gd name="adj2" fmla="val -43883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Quel est le numéro du drapeau Suisse?</a:t>
            </a:r>
          </a:p>
        </p:txBody>
      </p:sp>
      <p:sp>
        <p:nvSpPr>
          <p:cNvPr id="6" name="Bulle ronde 5"/>
          <p:cNvSpPr/>
          <p:nvPr/>
        </p:nvSpPr>
        <p:spPr>
          <a:xfrm>
            <a:off x="765646" y="1201357"/>
            <a:ext cx="4498258" cy="811965"/>
          </a:xfrm>
          <a:prstGeom prst="wedgeEllipseCallout">
            <a:avLst>
              <a:gd name="adj1" fmla="val -61244"/>
              <a:gd name="adj2" fmla="val -43883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Le numéro 1, c’est le drapeau de quel pays?</a:t>
            </a:r>
          </a:p>
        </p:txBody>
      </p:sp>
      <p:sp>
        <p:nvSpPr>
          <p:cNvPr id="7" name="Bulle ronde 6"/>
          <p:cNvSpPr/>
          <p:nvPr/>
        </p:nvSpPr>
        <p:spPr>
          <a:xfrm>
            <a:off x="6855072" y="235169"/>
            <a:ext cx="4498258" cy="811965"/>
          </a:xfrm>
          <a:prstGeom prst="wedgeEllipseCallout">
            <a:avLst>
              <a:gd name="adj1" fmla="val 60724"/>
              <a:gd name="adj2" fmla="val -63863"/>
            </a:avLst>
          </a:prstGeom>
          <a:noFill/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006600"/>
                </a:solidFill>
              </a:rPr>
              <a:t>C’est le numéro 1.</a:t>
            </a:r>
          </a:p>
        </p:txBody>
      </p:sp>
      <p:sp>
        <p:nvSpPr>
          <p:cNvPr id="8" name="Bulle ronde 7"/>
          <p:cNvSpPr/>
          <p:nvPr/>
        </p:nvSpPr>
        <p:spPr>
          <a:xfrm>
            <a:off x="6605179" y="1201357"/>
            <a:ext cx="4498258" cy="811965"/>
          </a:xfrm>
          <a:prstGeom prst="wedgeEllipseCallout">
            <a:avLst>
              <a:gd name="adj1" fmla="val 69576"/>
              <a:gd name="adj2" fmla="val -82027"/>
            </a:avLst>
          </a:prstGeom>
          <a:noFill/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006600"/>
                </a:solidFill>
              </a:rPr>
              <a:t>C’est le drapeau de la Suisse.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6A49D0E-12F7-8F9E-8954-6ADAFE038181}"/>
              </a:ext>
            </a:extLst>
          </p:cNvPr>
          <p:cNvSpPr txBox="1"/>
          <p:nvPr/>
        </p:nvSpPr>
        <p:spPr>
          <a:xfrm rot="20360647">
            <a:off x="2036993" y="2747888"/>
            <a:ext cx="6662841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3200" dirty="0"/>
              <a:t>Jeux reçus de Franziska Meyer</a:t>
            </a:r>
          </a:p>
          <a:p>
            <a:pPr algn="ctr"/>
            <a:r>
              <a:rPr lang="fr-FR" sz="3200" dirty="0" err="1"/>
              <a:t>Spiele</a:t>
            </a:r>
            <a:r>
              <a:rPr lang="fr-FR" sz="3200" dirty="0"/>
              <a:t> </a:t>
            </a:r>
            <a:r>
              <a:rPr lang="fr-FR" sz="3200" dirty="0" err="1"/>
              <a:t>bekommen</a:t>
            </a:r>
            <a:r>
              <a:rPr lang="fr-FR" sz="3200" dirty="0"/>
              <a:t> von Franziska Meyer</a:t>
            </a:r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176B800F-98AA-CBC2-BB38-C5D90972C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80042" y="6552747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9579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61110" y="2966575"/>
            <a:ext cx="11796756" cy="1569660"/>
          </a:xfrm>
          <a:prstGeom prst="rect">
            <a:avLst/>
          </a:prstGeom>
          <a:solidFill>
            <a:srgbClr val="0000FF"/>
          </a:solidFill>
        </p:spPr>
        <p:txBody>
          <a:bodyPr wrap="none" rtlCol="0">
            <a:spAutoFit/>
          </a:bodyPr>
          <a:lstStyle/>
          <a:p>
            <a:r>
              <a:rPr lang="fr-FR" sz="9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L’UNION EUROPEENNE</a:t>
            </a:r>
          </a:p>
        </p:txBody>
      </p:sp>
      <p:pic>
        <p:nvPicPr>
          <p:cNvPr id="1026" name="Picture 2" descr="Le drapeau européen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480" y="546350"/>
            <a:ext cx="3017931" cy="201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062651E-CDA5-3BCD-534A-F85620D67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52460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5" t="13208" r="16265" b="10922"/>
          <a:stretch/>
        </p:blipFill>
        <p:spPr>
          <a:xfrm rot="16200000">
            <a:off x="2684207" y="-1991031"/>
            <a:ext cx="6858000" cy="108400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73757" y="513785"/>
            <a:ext cx="549894" cy="291521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FRANCE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523651" y="961152"/>
            <a:ext cx="6507430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E   P  U   B    L     I    Q   U    E    -    T   C    H    E   Q   U   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9450325" y="513785"/>
            <a:ext cx="549894" cy="291521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S EDE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7777366" y="513785"/>
            <a:ext cx="549894" cy="291521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I ALIE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7124461" y="1654350"/>
            <a:ext cx="1855703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M   A         T    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6113206" y="4341039"/>
            <a:ext cx="3458497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A   L     </a:t>
            </a:r>
            <a:r>
              <a:rPr lang="fr-FR" sz="2000" b="1" dirty="0" err="1"/>
              <a:t>L</a:t>
            </a:r>
            <a:r>
              <a:rPr lang="fr-FR" sz="2000" b="1" dirty="0"/>
              <a:t>    E    M  A   G   N   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8758133" y="2215551"/>
            <a:ext cx="549894" cy="4111507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ROYAUM  UNI 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6701893" y="3595095"/>
            <a:ext cx="549894" cy="311154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BE GIQUE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8179059" y="2996578"/>
            <a:ext cx="3034761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P   A           S         B    A    S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10465062" y="2631723"/>
            <a:ext cx="549894" cy="291521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E TONIE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9799589" y="3299835"/>
            <a:ext cx="549894" cy="291521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ULGARIE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8052313" y="3262143"/>
            <a:ext cx="549894" cy="291521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OLO NE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6842244" y="2325464"/>
            <a:ext cx="3458497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D  A   N          M  A         K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7394085" y="3243591"/>
            <a:ext cx="549894" cy="3406718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ROU ANIE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5084199" y="6117568"/>
            <a:ext cx="3458497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C    H    Y    P  R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5100772" y="5431061"/>
            <a:ext cx="3458497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S    L    O   V   A         U         E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5690951" y="2245984"/>
            <a:ext cx="549894" cy="291521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GRECE</a:t>
            </a:r>
          </a:p>
        </p:txBody>
      </p:sp>
      <p:sp>
        <p:nvSpPr>
          <p:cNvPr id="21" name="ZoneTexte 20"/>
          <p:cNvSpPr txBox="1"/>
          <p:nvPr/>
        </p:nvSpPr>
        <p:spPr>
          <a:xfrm>
            <a:off x="1736491" y="2325464"/>
            <a:ext cx="3458497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F    I    N   L    A   N   D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4687972" y="1207786"/>
            <a:ext cx="549894" cy="291521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ORTUGAL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2738355" y="4029845"/>
            <a:ext cx="3458497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E    S    P   A   G    N  E</a:t>
            </a:r>
          </a:p>
        </p:txBody>
      </p:sp>
      <p:sp>
        <p:nvSpPr>
          <p:cNvPr id="24" name="ZoneTexte 23"/>
          <p:cNvSpPr txBox="1"/>
          <p:nvPr/>
        </p:nvSpPr>
        <p:spPr>
          <a:xfrm>
            <a:off x="1922630" y="867857"/>
            <a:ext cx="549894" cy="305521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AUTR CHE</a:t>
            </a:r>
          </a:p>
        </p:txBody>
      </p:sp>
      <p:sp>
        <p:nvSpPr>
          <p:cNvPr id="25" name="ZoneTexte 24"/>
          <p:cNvSpPr txBox="1"/>
          <p:nvPr/>
        </p:nvSpPr>
        <p:spPr>
          <a:xfrm>
            <a:off x="3439625" y="3016822"/>
            <a:ext cx="3458497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L         T    U         N    I  </a:t>
            </a:r>
          </a:p>
        </p:txBody>
      </p:sp>
      <p:sp>
        <p:nvSpPr>
          <p:cNvPr id="26" name="ZoneTexte 25"/>
          <p:cNvSpPr txBox="1"/>
          <p:nvPr/>
        </p:nvSpPr>
        <p:spPr>
          <a:xfrm>
            <a:off x="3636589" y="2927315"/>
            <a:ext cx="549894" cy="305521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IRL NDE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3439625" y="1641984"/>
            <a:ext cx="3458497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H  O         G          I     E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1352458" y="5089377"/>
            <a:ext cx="3458497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L     E    T   </a:t>
            </a:r>
            <a:r>
              <a:rPr lang="fr-FR" sz="2000" b="1" dirty="0" err="1"/>
              <a:t>T</a:t>
            </a:r>
            <a:r>
              <a:rPr lang="fr-FR" sz="2000" b="1" dirty="0"/>
              <a:t>   O   N     I</a:t>
            </a:r>
          </a:p>
        </p:txBody>
      </p:sp>
      <p:sp>
        <p:nvSpPr>
          <p:cNvPr id="30" name="ZoneTexte 29"/>
          <p:cNvSpPr txBox="1"/>
          <p:nvPr/>
        </p:nvSpPr>
        <p:spPr>
          <a:xfrm>
            <a:off x="2368605" y="5738016"/>
            <a:ext cx="3458497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fr-FR" sz="2000" b="1" dirty="0"/>
              <a:t>C    R   O   A    T    I    E</a:t>
            </a:r>
          </a:p>
        </p:txBody>
      </p:sp>
      <p:sp>
        <p:nvSpPr>
          <p:cNvPr id="32" name="ZoneTexte 31"/>
          <p:cNvSpPr txBox="1"/>
          <p:nvPr/>
        </p:nvSpPr>
        <p:spPr>
          <a:xfrm>
            <a:off x="2609408" y="2867168"/>
            <a:ext cx="549894" cy="3747961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LUX MB U G</a:t>
            </a:r>
          </a:p>
        </p:txBody>
      </p:sp>
      <p:sp>
        <p:nvSpPr>
          <p:cNvPr id="33" name="ZoneTexte 32"/>
          <p:cNvSpPr txBox="1"/>
          <p:nvPr/>
        </p:nvSpPr>
        <p:spPr>
          <a:xfrm>
            <a:off x="1573529" y="3595095"/>
            <a:ext cx="549894" cy="305521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2000" b="1" dirty="0"/>
              <a:t>SLOV NIE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B40353B-E340-7583-76C7-2B6D21186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1129302" y="6492875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938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6" grpId="1"/>
      <p:bldP spid="7" grpId="0"/>
      <p:bldP spid="8" grpId="0"/>
      <p:bldP spid="9" grpId="0"/>
      <p:bldP spid="10" grpId="0"/>
      <p:bldP spid="11" grpId="0"/>
      <p:bldP spid="11" grpId="1"/>
      <p:bldP spid="12" grpId="0"/>
      <p:bldP spid="13" grpId="0"/>
      <p:bldP spid="13" grpId="1"/>
      <p:bldP spid="14" grpId="0"/>
      <p:bldP spid="14" grpId="1"/>
      <p:bldP spid="15" grpId="0"/>
      <p:bldP spid="15" grpId="1"/>
      <p:bldP spid="16" grpId="0"/>
      <p:bldP spid="17" grpId="0"/>
      <p:bldP spid="17" grpId="1"/>
      <p:bldP spid="18" grpId="0"/>
      <p:bldP spid="19" grpId="0"/>
      <p:bldP spid="20" grpId="0"/>
      <p:bldP spid="20" grpId="1"/>
      <p:bldP spid="21" grpId="0"/>
      <p:bldP spid="22" grpId="0"/>
      <p:bldP spid="22" grpId="1"/>
      <p:bldP spid="23" grpId="0"/>
      <p:bldP spid="24" grpId="0"/>
      <p:bldP spid="24" grpId="1"/>
      <p:bldP spid="25" grpId="0"/>
      <p:bldP spid="26" grpId="0"/>
      <p:bldP spid="26" grpId="1"/>
      <p:bldP spid="28" grpId="0"/>
      <p:bldP spid="29" grpId="0"/>
      <p:bldP spid="30" grpId="0"/>
      <p:bldP spid="32" grpId="0"/>
      <p:bldP spid="32" grpId="1"/>
      <p:bldP spid="33" grpId="0"/>
      <p:bldP spid="3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4F16BDAA-32C0-060C-9743-D068C8961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333653" y="6490089"/>
            <a:ext cx="1858347" cy="367911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4" name="Image 3" descr="Une image contenant texte, carte&#10;&#10;Le contenu généré par l’IA peut être incorrect.">
            <a:extLst>
              <a:ext uri="{FF2B5EF4-FFF2-40B4-BE49-F238E27FC236}">
                <a16:creationId xmlns:a16="http://schemas.microsoft.com/office/drawing/2014/main" id="{2A3F9D21-3E1C-76C9-93BB-318751615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F35297C-7503-7403-3CCC-E56683222AC6}"/>
              </a:ext>
            </a:extLst>
          </p:cNvPr>
          <p:cNvSpPr txBox="1"/>
          <p:nvPr/>
        </p:nvSpPr>
        <p:spPr>
          <a:xfrm rot="5400000">
            <a:off x="6584722" y="3470276"/>
            <a:ext cx="6096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3"/>
              </a:rPr>
              <a:t>https://www.touteleurope.eu/fonctionnement-de-l-ue/les-elargissements-de-l-union-europeenne-de-6-a-27-etats-membres/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53225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D821A861-DC13-994B-B952-309646055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369419" y="6512443"/>
            <a:ext cx="1883229" cy="345557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4" name="Image 3" descr="Une image contenant texte, carte, atlas&#10;&#10;Le contenu généré par l’IA peut être incorrect.">
            <a:extLst>
              <a:ext uri="{FF2B5EF4-FFF2-40B4-BE49-F238E27FC236}">
                <a16:creationId xmlns:a16="http://schemas.microsoft.com/office/drawing/2014/main" id="{4B57B71B-362D-7534-6CA0-EF71B6223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551" y="69692"/>
            <a:ext cx="8988490" cy="661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43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2517</TotalTime>
  <Words>303</Words>
  <Application>Microsoft Office PowerPoint</Application>
  <PresentationFormat>Grand écran</PresentationFormat>
  <Paragraphs>62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Aptos</vt:lpstr>
      <vt:lpstr>Arial</vt:lpstr>
      <vt:lpstr>Calibri</vt:lpstr>
      <vt:lpstr>Calibri Light</vt:lpstr>
      <vt:lpstr>Thème Office</vt:lpstr>
      <vt:lpstr>LA FRANCE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FRANCE</dc:title>
  <dc:creator>Marie-Antoinette AGBESSI-OBERDORF</dc:creator>
  <cp:lastModifiedBy>Gwendoline Lovey</cp:lastModifiedBy>
  <cp:revision>43</cp:revision>
  <dcterms:created xsi:type="dcterms:W3CDTF">2019-01-21T16:42:53Z</dcterms:created>
  <dcterms:modified xsi:type="dcterms:W3CDTF">2026-08-25T20:05:53Z</dcterms:modified>
</cp:coreProperties>
</file>