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sldIdLst>
    <p:sldId id="257" r:id="rId5"/>
    <p:sldId id="262" r:id="rId6"/>
    <p:sldId id="373" r:id="rId7"/>
    <p:sldId id="361" r:id="rId8"/>
    <p:sldId id="374" r:id="rId9"/>
    <p:sldId id="363" r:id="rId10"/>
    <p:sldId id="375" r:id="rId11"/>
    <p:sldId id="362" r:id="rId12"/>
    <p:sldId id="376" r:id="rId13"/>
    <p:sldId id="277" r:id="rId14"/>
    <p:sldId id="278" r:id="rId15"/>
    <p:sldId id="360" r:id="rId16"/>
    <p:sldId id="367" r:id="rId17"/>
    <p:sldId id="368" r:id="rId18"/>
    <p:sldId id="369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D6285731-BEC8-47A9-8A85-0096D2BD0DB3}">
          <p14:sldIdLst>
            <p14:sldId id="257"/>
            <p14:sldId id="262"/>
          </p14:sldIdLst>
        </p14:section>
        <p14:section name="Section sans titre" id="{A119B73E-ADCC-4DB3-872C-A5F1691A10F8}">
          <p14:sldIdLst>
            <p14:sldId id="373"/>
          </p14:sldIdLst>
        </p14:section>
        <p14:section name="Section sans titre" id="{838FBB0A-BF05-4EA5-9D7E-923CD22ED1ED}">
          <p14:sldIdLst>
            <p14:sldId id="361"/>
            <p14:sldId id="374"/>
            <p14:sldId id="363"/>
            <p14:sldId id="375"/>
            <p14:sldId id="362"/>
            <p14:sldId id="376"/>
            <p14:sldId id="277"/>
            <p14:sldId id="278"/>
            <p14:sldId id="360"/>
            <p14:sldId id="367"/>
            <p14:sldId id="368"/>
            <p14:sldId id="36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e-Antoinette AGBESSI" initials="MA" lastIdx="1" clrIdx="0">
    <p:extLst>
      <p:ext uri="{19B8F6BF-5375-455C-9EA6-DF929625EA0E}">
        <p15:presenceInfo xmlns:p15="http://schemas.microsoft.com/office/powerpoint/2012/main" userId="0e85b31049c2365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66FF"/>
    <a:srgbClr val="3399FF"/>
    <a:srgbClr val="00FFFF"/>
    <a:srgbClr val="0000CC"/>
    <a:srgbClr val="4997ED"/>
    <a:srgbClr val="339933"/>
    <a:srgbClr val="668BC8"/>
    <a:srgbClr val="33CC33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24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28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D05DF8-75B4-44F4-9233-71CBDB263CD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3478A6-A87C-4398-A461-5E61E624E3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893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BF571D-84BC-4654-B2D0-489B42D99F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2804398-94B9-45F8-A015-F9A9DE3F56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10E5F0-A676-45E7-8DAB-F6C70E5BA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17394-109B-4651-81A8-236B85F169EB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0C765B-3012-4BE9-9949-5E285DA7C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40287A-A1E3-4590-A997-574449B84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385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2D012A-3814-4C4E-9266-01D9160DE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575FB9-A488-4306-AD00-BC4AEB82E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2E7B24-EA67-43AD-828E-F95687534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6960B-1E71-451F-B06A-8F386093EE06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443CBE-DA4F-4E33-A0E1-0F293B3EA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7C1350-7708-49E0-9953-70C12D84E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934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D4363-A30D-456D-BAED-545B79367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C211710-608B-4B51-A108-5E19871B37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B0A758-E18D-4F8C-98F4-F9BDC44F1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6721-8E82-4EB3-873C-374A2095EF4F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344CD9-184B-41FF-8276-CE4C219B2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484383-3524-4820-83A6-DDA1C9D4B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549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D4492E-CCB2-41B1-B6A5-9BAB86D9C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7436B9-14AC-4201-A80D-029B01D197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6CB293-C352-4D25-BF4D-6524DB617C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A120CD-C4B3-4C8C-B5A6-276630FA9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DFAAA-BC29-4AC5-9E06-32EF5BDC05A4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35525B-ED53-4FF1-833F-DF0E167EA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0EB14D-03AC-4915-B8CA-67C067548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127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41A9F2-8882-4F73-9C58-DEDA0DC22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B45631-091E-4E6E-8F28-E1916A0A0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43D554-4E72-49BC-9C98-66A0FC639D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88BEB6E-7B7F-494E-AED6-C0AF6D3121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4C62251-A754-4B9C-944A-FE4B27F99A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1552D5B-E478-4FE9-8A0C-E1C4E6D95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03758-A0D6-4657-9A58-7DB24EF57A39}" type="datetime1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BD6080-6D60-4924-8446-EDB2FB724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CDE26F9-B7A9-4CFD-A313-F0E0DFF04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263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D99838-1854-476E-B6E0-6BC02464C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813F15F-B107-4F4F-A825-B65624941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3CC09-7AF1-4ACC-8DDE-17128F627B32}" type="datetime1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E4E267C-3B2B-49E9-A901-DDF276464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0B7A1E3-5B1C-4531-AC5E-E6452C2FE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658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4FE1588-530C-420F-B16F-1343BD5CF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5C740-ED4F-458A-A2C1-EBAE67785814}" type="datetime1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36A6B38-2A22-4EB6-A642-6C270AAE2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3220EF4-B16F-407C-9B69-73527C046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613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C61187-4D59-4EEA-8A6D-2BC1E0028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2C1C1F-77C6-4D2A-A7B7-26E03A02B8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0A92A3-1111-4C5C-BD21-CBF79E5602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7AE280-29FA-41CD-83BA-180F8552F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29302-18A6-4F75-AE27-6489AFD4AA5B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72C15CF-0008-46C1-973B-230AA7486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2ABBFC-FEEF-4045-A7B2-1D2A6BF9B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547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75251-7706-45B8-9ACA-82F2D6BAC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602DBD5-41D1-45B8-B040-D1C062A60D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B94BAA2-2571-48FB-8E93-538DBD9DBA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24D9FA3-E153-4D73-826E-402DD7604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7D2D-3C16-4E8C-87AD-551DB7C30983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5991145-B94C-4BBD-B4E9-C1E755E3D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6DE019B-11D8-4F0A-8D74-6846FD1C9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911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887E1E-6527-42A2-9057-2A5D17BAA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FF7DC3F-9A54-47B4-AD8B-BA310B60D4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18FA36-5646-4B2A-ACA8-18129EF80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C6AB1-87FC-43ED-BE1C-030230029FA1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066233-4F9D-4BDE-9AC7-891BBBEFE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3C07E4-A3D8-4980-9D7B-16388FAD5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652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2CCE781-12E9-43D2-8489-45CC67A7A0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4C71B5-F92C-46A5-BDF5-065FE96F1A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1A78DF-C7AF-43A6-967E-DF30B2BC1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8668A-432C-4850-8B7F-D8942D74F66E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2B48C7-12FB-4DBE-8D79-B311C7399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A7A4EB-B8C0-43C0-B114-07E9C3C5D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078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55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3A8C6F1-2D16-4397-BD80-47E984924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EDE456-BA09-4B07-B009-63FA878AE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98B75A-F911-4694-BC05-30E0E88450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E71F2-A24B-4494-A2C2-1C603E028050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5F0D41-A887-425F-B851-D86FB59E7C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AE2A3A-6992-42CB-A31F-DCF6AE97B9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784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www.lernbiene.de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icone-gif.com/gif/nature/arbres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lernbienne.de/" TargetMode="External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lernbienne.de/" TargetMode="External"/><Relationship Id="rId4" Type="http://schemas.openxmlformats.org/officeDocument/2006/relationships/image" Target="../media/image1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hyperlink" Target="https://commons.wikimedia.org/w/index.php?curid=222713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D957DEF-DF7A-4621-9E69-D65F5ED6976F}"/>
              </a:ext>
            </a:extLst>
          </p:cNvPr>
          <p:cNvSpPr txBox="1"/>
          <p:nvPr/>
        </p:nvSpPr>
        <p:spPr>
          <a:xfrm>
            <a:off x="6422571" y="1674674"/>
            <a:ext cx="53394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LES ARBRES</a:t>
            </a:r>
          </a:p>
          <a:p>
            <a:pPr algn="ctr"/>
            <a:r>
              <a:rPr lang="fr-FR" sz="54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LA FORET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08FBFB1-F467-A52D-4EF8-B58C35451200}"/>
              </a:ext>
            </a:extLst>
          </p:cNvPr>
          <p:cNvSpPr txBox="1"/>
          <p:nvPr/>
        </p:nvSpPr>
        <p:spPr>
          <a:xfrm>
            <a:off x="7602458" y="5192198"/>
            <a:ext cx="3998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Fiches de travail traduites de l’allemand: 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www.lernbiene.de</a:t>
            </a:r>
            <a:endParaRPr lang="fr-FR" dirty="0"/>
          </a:p>
          <a:p>
            <a:r>
              <a:rPr lang="fr-FR" dirty="0" err="1"/>
              <a:t>Screenshots</a:t>
            </a:r>
            <a:r>
              <a:rPr lang="fr-FR" dirty="0"/>
              <a:t> Antenne 2 (envoyé spécial)</a:t>
            </a:r>
          </a:p>
        </p:txBody>
      </p:sp>
      <p:pic>
        <p:nvPicPr>
          <p:cNvPr id="10" name="Image 9" descr="Une image contenant fleur, croquis, dessin, arbre&#10;&#10;Le contenu généré par l’IA peut être incorrect.">
            <a:extLst>
              <a:ext uri="{FF2B5EF4-FFF2-40B4-BE49-F238E27FC236}">
                <a16:creationId xmlns:a16="http://schemas.microsoft.com/office/drawing/2014/main" id="{E34E0570-A9CF-F986-8DAE-C12B0E1676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703" y="522252"/>
            <a:ext cx="4625161" cy="5316277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BCA05F4F-EDC1-2AB6-E320-1314845674B6}"/>
              </a:ext>
            </a:extLst>
          </p:cNvPr>
          <p:cNvSpPr txBox="1"/>
          <p:nvPr/>
        </p:nvSpPr>
        <p:spPr>
          <a:xfrm>
            <a:off x="2590357" y="5798371"/>
            <a:ext cx="24069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4"/>
              </a:rPr>
              <a:t>https://www.icone-gif.com/gif/nature/arbres/</a:t>
            </a:r>
            <a:endParaRPr lang="fr-FR" sz="900" dirty="0"/>
          </a:p>
          <a:p>
            <a:endParaRPr lang="fr-FR" sz="900" dirty="0"/>
          </a:p>
        </p:txBody>
      </p:sp>
      <p:sp>
        <p:nvSpPr>
          <p:cNvPr id="13" name="Espace réservé du pied de page 12">
            <a:extLst>
              <a:ext uri="{FF2B5EF4-FFF2-40B4-BE49-F238E27FC236}">
                <a16:creationId xmlns:a16="http://schemas.microsoft.com/office/drawing/2014/main" id="{4CB53628-7028-FB03-2898-1C4D22B44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0418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F5684F-4DE9-470C-8EFF-408D63BC0B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6865" y="560172"/>
            <a:ext cx="9152238" cy="994887"/>
          </a:xfrm>
        </p:spPr>
        <p:txBody>
          <a:bodyPr/>
          <a:lstStyle/>
          <a:p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SOMMAIRE / INHALT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501219F-7A1D-4A26-9898-21AABA8CABA0}"/>
              </a:ext>
            </a:extLst>
          </p:cNvPr>
          <p:cNvSpPr txBox="1"/>
          <p:nvPr/>
        </p:nvSpPr>
        <p:spPr>
          <a:xfrm>
            <a:off x="1359273" y="1621232"/>
            <a:ext cx="947345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1 Les parties de l’arbre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	Les feuilles (création d’un herbier)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2 L’arbre et les saisons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3 Les feuillus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Laubbäume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 et les conifères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Nadelbäume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4 La croissance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das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Wachstum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 de l’arbre 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5 La vie de l’arbre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6 Reconnaître les feuillus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7 Reconnaître les conifères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8 Les découvertes des chercheurs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9 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Lapbook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« la forêt »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10 Comment se nourrit l’arbre, la photosynthèse</a:t>
            </a:r>
            <a:endParaRPr lang="fr-FR" sz="2800" b="1" dirty="0">
              <a:solidFill>
                <a:schemeClr val="accent4">
                  <a:lumMod val="50000"/>
                </a:schemeClr>
              </a:solidFill>
              <a:sym typeface="Wingdings" panose="05000000000000000000" pitchFamily="2" charset="2"/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BD96C9B-8DBF-E60B-A49B-23C50DECC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72029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vert, tenant&#10;&#10;Description générée automatiquement">
            <a:extLst>
              <a:ext uri="{FF2B5EF4-FFF2-40B4-BE49-F238E27FC236}">
                <a16:creationId xmlns:a16="http://schemas.microsoft.com/office/drawing/2014/main" id="{B32E2290-904C-49C4-A3AB-75FEF324A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900" y="643729"/>
            <a:ext cx="4129768" cy="5414585"/>
          </a:xfrm>
          <a:prstGeom prst="rect">
            <a:avLst/>
          </a:prstGeom>
        </p:spPr>
      </p:pic>
      <p:sp>
        <p:nvSpPr>
          <p:cNvPr id="4" name="Bulle narrative : ronde 3">
            <a:extLst>
              <a:ext uri="{FF2B5EF4-FFF2-40B4-BE49-F238E27FC236}">
                <a16:creationId xmlns:a16="http://schemas.microsoft.com/office/drawing/2014/main" id="{0CB434F0-6C66-4D8C-8072-AD7BB20F6DA4}"/>
              </a:ext>
            </a:extLst>
          </p:cNvPr>
          <p:cNvSpPr/>
          <p:nvPr/>
        </p:nvSpPr>
        <p:spPr>
          <a:xfrm>
            <a:off x="7105059" y="1177477"/>
            <a:ext cx="3651920" cy="2425148"/>
          </a:xfrm>
          <a:prstGeom prst="wedgeEllipseCallout">
            <a:avLst>
              <a:gd name="adj1" fmla="val -109480"/>
              <a:gd name="adj2" fmla="val 3931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4000" dirty="0"/>
              <a:t>As-tu compris?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6740BC1-DCAE-9FF6-4C08-96650CC13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35545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C8F07521-6180-4025-92E9-5EEBF968C9A8}"/>
              </a:ext>
            </a:extLst>
          </p:cNvPr>
          <p:cNvSpPr txBox="1"/>
          <p:nvPr/>
        </p:nvSpPr>
        <p:spPr>
          <a:xfrm>
            <a:off x="469808" y="2397948"/>
            <a:ext cx="453383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1 feuille composée avec 9 folioles            ou                           9 feuilles simples ?</a:t>
            </a:r>
          </a:p>
          <a:p>
            <a:pPr algn="ctr"/>
            <a:endParaRPr lang="fr-FR" sz="3200" b="1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 2" descr="Une image contenant herbe, petit, arbre, assis&#10;&#10;Description générée automatiquement">
            <a:extLst>
              <a:ext uri="{FF2B5EF4-FFF2-40B4-BE49-F238E27FC236}">
                <a16:creationId xmlns:a16="http://schemas.microsoft.com/office/drawing/2014/main" id="{C7EE3BCA-84C8-4FAE-957F-E604459034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5" y="346449"/>
            <a:ext cx="6720636" cy="6366888"/>
          </a:xfrm>
          <a:prstGeom prst="rect">
            <a:avLst/>
          </a:prstGeom>
        </p:spPr>
      </p:pic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33BF2D37-E490-D59E-4AA9-1C36B55A2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045" y="6221122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0214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le narrative : ronde 3">
            <a:extLst>
              <a:ext uri="{FF2B5EF4-FFF2-40B4-BE49-F238E27FC236}">
                <a16:creationId xmlns:a16="http://schemas.microsoft.com/office/drawing/2014/main" id="{0CB434F0-6C66-4D8C-8072-AD7BB20F6DA4}"/>
              </a:ext>
            </a:extLst>
          </p:cNvPr>
          <p:cNvSpPr/>
          <p:nvPr/>
        </p:nvSpPr>
        <p:spPr>
          <a:xfrm>
            <a:off x="3845025" y="672001"/>
            <a:ext cx="5776054" cy="4661052"/>
          </a:xfrm>
          <a:prstGeom prst="wedgeEllipseCallout">
            <a:avLst>
              <a:gd name="adj1" fmla="val -109480"/>
              <a:gd name="adj2" fmla="val 3931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4000" dirty="0"/>
              <a:t>Il n’y a pas de bourgeons.</a:t>
            </a:r>
          </a:p>
          <a:p>
            <a:pPr algn="ctr"/>
            <a:r>
              <a:rPr lang="fr-FR" sz="4000" b="1" dirty="0"/>
              <a:t>C’est une feuille composée avec 9 folioles.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1E9B7F5-7FF9-D281-2B48-5EAD9A4AB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3644084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C8F07521-6180-4025-92E9-5EEBF968C9A8}"/>
              </a:ext>
            </a:extLst>
          </p:cNvPr>
          <p:cNvSpPr txBox="1"/>
          <p:nvPr/>
        </p:nvSpPr>
        <p:spPr>
          <a:xfrm>
            <a:off x="603980" y="2158844"/>
            <a:ext cx="453383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feuille composée            ou                           feuilles simples?</a:t>
            </a:r>
          </a:p>
          <a:p>
            <a:pPr algn="ctr"/>
            <a:endParaRPr lang="fr-FR" sz="3200" b="1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Image 5" descr="Une image contenant vert, extérieur, grand, arbre&#10;&#10;Description générée automatiquement">
            <a:extLst>
              <a:ext uri="{FF2B5EF4-FFF2-40B4-BE49-F238E27FC236}">
                <a16:creationId xmlns:a16="http://schemas.microsoft.com/office/drawing/2014/main" id="{E25E4E95-3821-4E7F-9EBB-3A00723052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889" y="400514"/>
            <a:ext cx="6056972" cy="6056972"/>
          </a:xfrm>
          <a:prstGeom prst="rect">
            <a:avLst/>
          </a:prstGeom>
        </p:spPr>
      </p:pic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F6E2794F-5FB5-A915-68F2-696CE6C6E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6288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le narrative : ronde 3">
            <a:extLst>
              <a:ext uri="{FF2B5EF4-FFF2-40B4-BE49-F238E27FC236}">
                <a16:creationId xmlns:a16="http://schemas.microsoft.com/office/drawing/2014/main" id="{0CB434F0-6C66-4D8C-8072-AD7BB20F6DA4}"/>
              </a:ext>
            </a:extLst>
          </p:cNvPr>
          <p:cNvSpPr/>
          <p:nvPr/>
        </p:nvSpPr>
        <p:spPr>
          <a:xfrm>
            <a:off x="3845025" y="672001"/>
            <a:ext cx="5776054" cy="4661052"/>
          </a:xfrm>
          <a:prstGeom prst="wedgeEllipseCallout">
            <a:avLst>
              <a:gd name="adj1" fmla="val -109480"/>
              <a:gd name="adj2" fmla="val 3931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4000" dirty="0"/>
              <a:t>Il y a un bourgeon pour chaque feuille.</a:t>
            </a:r>
          </a:p>
          <a:p>
            <a:pPr algn="ctr"/>
            <a:r>
              <a:rPr lang="fr-FR" sz="4000" b="1" dirty="0"/>
              <a:t>Ce sont des feuilles simples.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AB2A9F97-F4A2-ACA7-E6FB-2BE96E67B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68220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C8F07521-6180-4025-92E9-5EEBF968C9A8}"/>
              </a:ext>
            </a:extLst>
          </p:cNvPr>
          <p:cNvSpPr txBox="1"/>
          <p:nvPr/>
        </p:nvSpPr>
        <p:spPr>
          <a:xfrm>
            <a:off x="2094466" y="805491"/>
            <a:ext cx="84018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1 feuille composée avec 15 folioles            ou 15 feuilles simples ?</a:t>
            </a:r>
          </a:p>
          <a:p>
            <a:pPr algn="ctr"/>
            <a:endParaRPr lang="fr-FR" sz="3200" b="1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F8FDAC47-F044-4360-F458-91C72E5D5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pic>
        <p:nvPicPr>
          <p:cNvPr id="7" name="Image 6" descr="Une image contenant fleur, plante&#10;&#10;Le contenu généré par l’IA peut être incorrect.">
            <a:extLst>
              <a:ext uri="{FF2B5EF4-FFF2-40B4-BE49-F238E27FC236}">
                <a16:creationId xmlns:a16="http://schemas.microsoft.com/office/drawing/2014/main" id="{9660B885-7F5E-0A8A-D5CB-4F3533E36E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717" y="2000652"/>
            <a:ext cx="5715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83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le narrative : ronde 3">
            <a:extLst>
              <a:ext uri="{FF2B5EF4-FFF2-40B4-BE49-F238E27FC236}">
                <a16:creationId xmlns:a16="http://schemas.microsoft.com/office/drawing/2014/main" id="{0CB434F0-6C66-4D8C-8072-AD7BB20F6DA4}"/>
              </a:ext>
            </a:extLst>
          </p:cNvPr>
          <p:cNvSpPr/>
          <p:nvPr/>
        </p:nvSpPr>
        <p:spPr>
          <a:xfrm>
            <a:off x="3845025" y="672001"/>
            <a:ext cx="5776054" cy="4661052"/>
          </a:xfrm>
          <a:prstGeom prst="wedgeEllipseCallout">
            <a:avLst>
              <a:gd name="adj1" fmla="val -109480"/>
              <a:gd name="adj2" fmla="val 3931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4000" dirty="0"/>
              <a:t>Il n’y a pas de bourgeons.</a:t>
            </a:r>
          </a:p>
          <a:p>
            <a:pPr algn="ctr"/>
            <a:r>
              <a:rPr lang="fr-FR" sz="4000" b="1" dirty="0"/>
              <a:t>C’est une feuille composée avec 15 folioles.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360E91A9-D402-4B3E-9B09-5CE5493F6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64016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570A36B-91C9-43EB-9DAF-ED58FAEE80BD}"/>
              </a:ext>
            </a:extLst>
          </p:cNvPr>
          <p:cNvSpPr txBox="1"/>
          <p:nvPr/>
        </p:nvSpPr>
        <p:spPr>
          <a:xfrm>
            <a:off x="2282092" y="508000"/>
            <a:ext cx="73855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FORME DES FEUILLES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8ADCA848-C4BD-4EFE-8098-495DB4D563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1" r="68104" b="63575"/>
          <a:stretch/>
        </p:blipFill>
        <p:spPr>
          <a:xfrm>
            <a:off x="1737952" y="1178665"/>
            <a:ext cx="1944992" cy="2500922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72D6D58F-1DA8-4E33-992B-CCA1A2711B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767" y="1147484"/>
            <a:ext cx="2156465" cy="2407217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5EDE9575-03B9-4377-BD19-5D4289542D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295" r="8941" b="63988"/>
          <a:stretch/>
        </p:blipFill>
        <p:spPr>
          <a:xfrm>
            <a:off x="8509055" y="1178665"/>
            <a:ext cx="1508369" cy="2469740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2B5CE89B-B399-4DFB-8B70-C2480F81ED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08" t="41026" r="53089" b="29345"/>
          <a:stretch/>
        </p:blipFill>
        <p:spPr>
          <a:xfrm>
            <a:off x="3540369" y="4173415"/>
            <a:ext cx="2156465" cy="2032000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11FF6C4C-F667-4FB7-B052-395358CE4E2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328"/>
          <a:stretch/>
        </p:blipFill>
        <p:spPr>
          <a:xfrm>
            <a:off x="6495168" y="3912591"/>
            <a:ext cx="2099440" cy="2292824"/>
          </a:xfrm>
          <a:prstGeom prst="rect">
            <a:avLst/>
          </a:prstGeom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339AEBE-FB50-A445-B9A2-4E376937F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0CCA005-D4F9-C09E-D130-51F94A6B21CD}"/>
              </a:ext>
            </a:extLst>
          </p:cNvPr>
          <p:cNvSpPr txBox="1"/>
          <p:nvPr/>
        </p:nvSpPr>
        <p:spPr>
          <a:xfrm>
            <a:off x="0" y="6421924"/>
            <a:ext cx="3519950" cy="233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texte traduit de l’allemand et transformé, images : </a:t>
            </a: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www.lernbienne.de</a:t>
            </a:r>
            <a:endParaRPr lang="fr-FR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7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1AEF88AD-A589-48A7-8B4E-66385DCB8CAA}"/>
              </a:ext>
            </a:extLst>
          </p:cNvPr>
          <p:cNvSpPr txBox="1"/>
          <p:nvPr/>
        </p:nvSpPr>
        <p:spPr>
          <a:xfrm>
            <a:off x="2282092" y="508000"/>
            <a:ext cx="73855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BORD DES FEUILLES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C0C0143-BD8C-4102-B7F8-39AF7C27EF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2901"/>
          <a:stretch/>
        </p:blipFill>
        <p:spPr>
          <a:xfrm>
            <a:off x="621064" y="1306350"/>
            <a:ext cx="2022692" cy="362006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20DD1A8-B59A-4084-BECC-2DE88E3534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604" r="2122"/>
          <a:stretch/>
        </p:blipFill>
        <p:spPr>
          <a:xfrm>
            <a:off x="3014723" y="1376687"/>
            <a:ext cx="2086707" cy="3620069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E606E4A1-A153-415C-89C7-1C65469CA3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7369" b="2750"/>
          <a:stretch/>
        </p:blipFill>
        <p:spPr>
          <a:xfrm>
            <a:off x="5472397" y="1382549"/>
            <a:ext cx="1805878" cy="3620069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67201B14-E1DD-4C93-848D-C85279EAD26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325" r="34043" b="2750"/>
          <a:stretch/>
        </p:blipFill>
        <p:spPr>
          <a:xfrm>
            <a:off x="7649242" y="1376687"/>
            <a:ext cx="1750647" cy="3620069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E80C6359-8B46-4A29-AFBC-62077DB0D90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0359" b="3066"/>
          <a:stretch/>
        </p:blipFill>
        <p:spPr>
          <a:xfrm>
            <a:off x="9757766" y="1376686"/>
            <a:ext cx="1813170" cy="3620069"/>
          </a:xfrm>
          <a:prstGeom prst="rect">
            <a:avLst/>
          </a:prstGeom>
        </p:spPr>
      </p:pic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339A6E3B-A1A1-C815-AA22-917B99EB7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8F0FFE3-69AD-A550-1AF6-C809A8E01FF2}"/>
              </a:ext>
            </a:extLst>
          </p:cNvPr>
          <p:cNvSpPr txBox="1"/>
          <p:nvPr/>
        </p:nvSpPr>
        <p:spPr>
          <a:xfrm>
            <a:off x="0" y="6421924"/>
            <a:ext cx="3519950" cy="233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texte traduit de l’allemand et transformé, images : </a:t>
            </a: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www.lernbienne.de</a:t>
            </a:r>
            <a:endParaRPr lang="fr-FR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0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128D379-6C87-4BAF-AD88-D9064B612FB3}"/>
              </a:ext>
            </a:extLst>
          </p:cNvPr>
          <p:cNvSpPr txBox="1"/>
          <p:nvPr/>
        </p:nvSpPr>
        <p:spPr>
          <a:xfrm>
            <a:off x="530378" y="261113"/>
            <a:ext cx="104655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Décrire (</a:t>
            </a:r>
            <a:r>
              <a:rPr lang="fr-FR" sz="4000" b="1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beschreiben</a:t>
            </a:r>
            <a:r>
              <a:rPr lang="fr-FR" sz="40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) une feuille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B7C58DC-A096-4361-835E-092297CB692F}"/>
              </a:ext>
            </a:extLst>
          </p:cNvPr>
          <p:cNvSpPr txBox="1"/>
          <p:nvPr/>
        </p:nvSpPr>
        <p:spPr>
          <a:xfrm rot="10800000" flipV="1">
            <a:off x="667555" y="5744011"/>
            <a:ext cx="542844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 err="1"/>
              <a:t>taken</a:t>
            </a:r>
            <a:r>
              <a:rPr lang="fr-FR" sz="1000" dirty="0"/>
              <a:t> by Michael Becker, CC BY-SA 3.0, </a:t>
            </a:r>
            <a:r>
              <a:rPr lang="fr-FR" sz="1000" dirty="0">
                <a:hlinkClick r:id="rId2"/>
              </a:rPr>
              <a:t>https://commons.wikimedia.org/w/index.php?curid=222713</a:t>
            </a:r>
            <a:endParaRPr lang="fr-FR" sz="1000" dirty="0"/>
          </a:p>
        </p:txBody>
      </p:sp>
      <p:pic>
        <p:nvPicPr>
          <p:cNvPr id="6" name="Image 5" descr="Une image contenant herbe, plante, arbre, petit&#10;&#10;Description générée automatiquement">
            <a:extLst>
              <a:ext uri="{FF2B5EF4-FFF2-40B4-BE49-F238E27FC236}">
                <a16:creationId xmlns:a16="http://schemas.microsoft.com/office/drawing/2014/main" id="{0061896F-10FA-4F20-A851-AA18E8FE82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65" y="1588824"/>
            <a:ext cx="5547632" cy="410445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5DC6868-FCAE-4C2D-86B8-74E6E38CA7BC}"/>
              </a:ext>
            </a:extLst>
          </p:cNvPr>
          <p:cNvSpPr/>
          <p:nvPr/>
        </p:nvSpPr>
        <p:spPr>
          <a:xfrm>
            <a:off x="6096000" y="1172647"/>
            <a:ext cx="5830276" cy="52011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fr-FR" sz="3600" b="1" dirty="0"/>
              <a:t>Feuille composée (</a:t>
            </a:r>
            <a:r>
              <a:rPr lang="fr-FR" sz="3600" b="1" dirty="0" err="1"/>
              <a:t>gefiedert</a:t>
            </a:r>
            <a:r>
              <a:rPr lang="fr-FR" sz="3600" b="1" dirty="0"/>
              <a:t>)</a:t>
            </a:r>
          </a:p>
          <a:p>
            <a:endParaRPr lang="fr-FR" sz="1200" b="1" dirty="0"/>
          </a:p>
          <a:p>
            <a:r>
              <a:rPr lang="fr-FR" sz="3600" b="1" dirty="0"/>
              <a:t>Forme des folioles:</a:t>
            </a:r>
          </a:p>
          <a:p>
            <a:r>
              <a:rPr lang="fr-FR" sz="3600" dirty="0"/>
              <a:t>forme d’œuf pointu</a:t>
            </a:r>
          </a:p>
          <a:p>
            <a:r>
              <a:rPr lang="fr-FR" sz="3600" dirty="0" err="1"/>
              <a:t>eiformig</a:t>
            </a:r>
            <a:r>
              <a:rPr lang="fr-FR" sz="3600" dirty="0"/>
              <a:t> </a:t>
            </a:r>
            <a:r>
              <a:rPr lang="fr-FR" sz="3600" dirty="0" err="1"/>
              <a:t>spitzig</a:t>
            </a:r>
            <a:endParaRPr lang="fr-FR" sz="3600" dirty="0"/>
          </a:p>
          <a:p>
            <a:endParaRPr lang="fr-FR" sz="1200" dirty="0"/>
          </a:p>
          <a:p>
            <a:r>
              <a:rPr lang="fr-FR" sz="3600" b="1" dirty="0"/>
              <a:t>Bord des folioles:</a:t>
            </a:r>
          </a:p>
          <a:p>
            <a:r>
              <a:rPr lang="fr-FR" sz="3600" dirty="0"/>
              <a:t>denté en scie</a:t>
            </a:r>
          </a:p>
          <a:p>
            <a:r>
              <a:rPr lang="fr-FR" sz="3600" dirty="0" err="1"/>
              <a:t>gesägt</a:t>
            </a:r>
            <a:endParaRPr lang="fr-FR" sz="3600" dirty="0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F89460E-2439-E4DB-EF33-224021B4D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5089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assis, vert&#10;&#10;Description générée automatiquement">
            <a:extLst>
              <a:ext uri="{FF2B5EF4-FFF2-40B4-BE49-F238E27FC236}">
                <a16:creationId xmlns:a16="http://schemas.microsoft.com/office/drawing/2014/main" id="{1BB8684C-1429-4821-BCE1-F255E6F639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30" y="340823"/>
            <a:ext cx="4491893" cy="617635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5B0A186-003F-4F9E-9AE9-93C1F25F344C}"/>
              </a:ext>
            </a:extLst>
          </p:cNvPr>
          <p:cNvSpPr/>
          <p:nvPr/>
        </p:nvSpPr>
        <p:spPr>
          <a:xfrm>
            <a:off x="5000822" y="365760"/>
            <a:ext cx="7128656" cy="60809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fr-FR" sz="3600" b="1" dirty="0"/>
              <a:t>Feuilles simples (</a:t>
            </a:r>
            <a:r>
              <a:rPr lang="fr-FR" sz="3600" b="1" dirty="0" err="1"/>
              <a:t>ungeteilte</a:t>
            </a:r>
            <a:r>
              <a:rPr lang="fr-FR" sz="3600" b="1" dirty="0"/>
              <a:t> </a:t>
            </a:r>
            <a:r>
              <a:rPr lang="fr-FR" sz="3600" b="1" dirty="0" err="1"/>
              <a:t>Blätter</a:t>
            </a:r>
            <a:r>
              <a:rPr lang="fr-FR" sz="3600" b="1" dirty="0"/>
              <a:t>)</a:t>
            </a:r>
          </a:p>
          <a:p>
            <a:endParaRPr lang="fr-FR" sz="1200" b="1" dirty="0"/>
          </a:p>
          <a:p>
            <a:r>
              <a:rPr lang="fr-FR" sz="3600" b="1" dirty="0"/>
              <a:t>Forme des feuilles:</a:t>
            </a:r>
          </a:p>
          <a:p>
            <a:r>
              <a:rPr lang="fr-FR" sz="3600" dirty="0"/>
              <a:t>forme de </a:t>
            </a:r>
            <a:r>
              <a:rPr lang="fr-FR" sz="3600" dirty="0" err="1"/>
              <a:t>coeur</a:t>
            </a:r>
            <a:endParaRPr lang="fr-FR" sz="3600" dirty="0"/>
          </a:p>
          <a:p>
            <a:r>
              <a:rPr lang="fr-FR" sz="3600" dirty="0" err="1"/>
              <a:t>herzformig</a:t>
            </a:r>
            <a:endParaRPr lang="fr-FR" sz="3600" dirty="0"/>
          </a:p>
          <a:p>
            <a:endParaRPr lang="fr-FR" sz="1200" dirty="0"/>
          </a:p>
          <a:p>
            <a:r>
              <a:rPr lang="fr-FR" sz="3600" b="1" dirty="0"/>
              <a:t>Bord des feuilles:</a:t>
            </a:r>
          </a:p>
          <a:p>
            <a:r>
              <a:rPr lang="fr-FR" sz="3600" dirty="0"/>
              <a:t>denté</a:t>
            </a:r>
          </a:p>
          <a:p>
            <a:r>
              <a:rPr lang="fr-FR" sz="3600" dirty="0" err="1"/>
              <a:t>gezähnt</a:t>
            </a:r>
            <a:endParaRPr lang="fr-FR" sz="3600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92D41083-D365-4603-5B86-4A27379FC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94655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fruit, assis, arbre, vert&#10;&#10;Description générée automatiquement">
            <a:extLst>
              <a:ext uri="{FF2B5EF4-FFF2-40B4-BE49-F238E27FC236}">
                <a16:creationId xmlns:a16="http://schemas.microsoft.com/office/drawing/2014/main" id="{59BAC517-65A3-4343-A348-45C87EE45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709" y="102508"/>
            <a:ext cx="4116684" cy="626199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3615293-4489-41EE-8FFB-EDA8FEFA3CC4}"/>
              </a:ext>
            </a:extLst>
          </p:cNvPr>
          <p:cNvSpPr/>
          <p:nvPr/>
        </p:nvSpPr>
        <p:spPr>
          <a:xfrm>
            <a:off x="4937760" y="252248"/>
            <a:ext cx="7141268" cy="61122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fr-FR" sz="3600" b="1" dirty="0"/>
              <a:t>Feuilles simples (</a:t>
            </a:r>
            <a:r>
              <a:rPr lang="fr-FR" sz="3600" b="1" dirty="0" err="1"/>
              <a:t>ungeteilte</a:t>
            </a:r>
            <a:r>
              <a:rPr lang="fr-FR" sz="3600" b="1" dirty="0"/>
              <a:t> </a:t>
            </a:r>
            <a:r>
              <a:rPr lang="fr-FR" sz="3600" b="1" dirty="0" err="1"/>
              <a:t>Blätter</a:t>
            </a:r>
            <a:r>
              <a:rPr lang="fr-FR" sz="3600" b="1" dirty="0"/>
              <a:t>)</a:t>
            </a:r>
          </a:p>
          <a:p>
            <a:endParaRPr lang="fr-FR" sz="1200" b="1" dirty="0"/>
          </a:p>
          <a:p>
            <a:r>
              <a:rPr lang="fr-FR" sz="3600" b="1" dirty="0"/>
              <a:t>Forme des feuilles:</a:t>
            </a:r>
          </a:p>
          <a:p>
            <a:r>
              <a:rPr lang="fr-FR" sz="3600" dirty="0"/>
              <a:t>forme d’œuf pointu</a:t>
            </a:r>
          </a:p>
          <a:p>
            <a:r>
              <a:rPr lang="fr-FR" sz="3600" dirty="0" err="1"/>
              <a:t>Eiformig</a:t>
            </a:r>
            <a:r>
              <a:rPr lang="fr-FR" sz="3600" dirty="0"/>
              <a:t> </a:t>
            </a:r>
            <a:r>
              <a:rPr lang="fr-FR" sz="3600" dirty="0" err="1"/>
              <a:t>spitzig</a:t>
            </a:r>
            <a:endParaRPr lang="fr-FR" sz="3600" dirty="0"/>
          </a:p>
          <a:p>
            <a:endParaRPr lang="fr-FR" sz="1200" dirty="0"/>
          </a:p>
          <a:p>
            <a:r>
              <a:rPr lang="fr-FR" sz="3600" b="1" dirty="0"/>
              <a:t>Bord des feuilles:</a:t>
            </a:r>
          </a:p>
          <a:p>
            <a:r>
              <a:rPr lang="fr-FR" sz="3600" dirty="0"/>
              <a:t>Denté en scie</a:t>
            </a:r>
          </a:p>
          <a:p>
            <a:r>
              <a:rPr lang="fr-FR" sz="3600" dirty="0" err="1"/>
              <a:t>gesägt</a:t>
            </a:r>
            <a:endParaRPr lang="fr-FR" sz="3600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839A7D7B-9068-767C-BB76-1AAA9CFCC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77706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plante, arbre, assis&#10;&#10;Description générée automatiquement">
            <a:extLst>
              <a:ext uri="{FF2B5EF4-FFF2-40B4-BE49-F238E27FC236}">
                <a16:creationId xmlns:a16="http://schemas.microsoft.com/office/drawing/2014/main" id="{2BAD838E-81EE-450F-9205-D19AF83021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13" y="336572"/>
            <a:ext cx="4113171" cy="618485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673D63D-DFAC-449C-90F7-A11DFE6353A3}"/>
              </a:ext>
            </a:extLst>
          </p:cNvPr>
          <p:cNvSpPr/>
          <p:nvPr/>
        </p:nvSpPr>
        <p:spPr>
          <a:xfrm>
            <a:off x="4937760" y="252248"/>
            <a:ext cx="7141268" cy="61122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fr-FR" sz="3600" b="1" dirty="0"/>
              <a:t>Feuilles composées (</a:t>
            </a:r>
            <a:r>
              <a:rPr lang="fr-FR" sz="3600" b="1" dirty="0" err="1"/>
              <a:t>gefiederte</a:t>
            </a:r>
            <a:r>
              <a:rPr lang="fr-FR" sz="3600" b="1" dirty="0"/>
              <a:t> </a:t>
            </a:r>
            <a:r>
              <a:rPr lang="fr-FR" sz="3600" b="1" dirty="0" err="1"/>
              <a:t>Blätter</a:t>
            </a:r>
            <a:r>
              <a:rPr lang="fr-FR" sz="3600" b="1" dirty="0"/>
              <a:t>)</a:t>
            </a:r>
          </a:p>
          <a:p>
            <a:endParaRPr lang="fr-FR" sz="1200" b="1" dirty="0"/>
          </a:p>
          <a:p>
            <a:r>
              <a:rPr lang="fr-FR" sz="3600" b="1" dirty="0"/>
              <a:t>Forme des feuilles:</a:t>
            </a:r>
          </a:p>
          <a:p>
            <a:r>
              <a:rPr lang="fr-FR" sz="3600" dirty="0"/>
              <a:t>Palmées digitées</a:t>
            </a:r>
          </a:p>
          <a:p>
            <a:r>
              <a:rPr lang="fr-FR" sz="3600" dirty="0" err="1"/>
              <a:t>Handformig</a:t>
            </a:r>
            <a:r>
              <a:rPr lang="fr-FR" sz="3600" dirty="0"/>
              <a:t> </a:t>
            </a:r>
            <a:r>
              <a:rPr lang="fr-FR" sz="3600" dirty="0" err="1"/>
              <a:t>gefingert</a:t>
            </a:r>
            <a:endParaRPr lang="fr-FR" sz="3600" dirty="0"/>
          </a:p>
          <a:p>
            <a:endParaRPr lang="fr-FR" sz="1200" dirty="0"/>
          </a:p>
          <a:p>
            <a:r>
              <a:rPr lang="fr-FR" sz="3600" b="1" dirty="0"/>
              <a:t>Bord des feuilles:</a:t>
            </a:r>
          </a:p>
          <a:p>
            <a:r>
              <a:rPr lang="fr-FR" sz="3600" dirty="0"/>
              <a:t>Denté en scie</a:t>
            </a:r>
          </a:p>
          <a:p>
            <a:r>
              <a:rPr lang="fr-FR" sz="3600" dirty="0" err="1"/>
              <a:t>gesägt</a:t>
            </a:r>
            <a:endParaRPr lang="fr-FR" sz="3600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5F08123-E99A-5285-7313-D938F658D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320978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05A0D442E05874DBE15EF67B86AACB8" ma:contentTypeVersion="8" ma:contentTypeDescription="Ein neues Dokument erstellen." ma:contentTypeScope="" ma:versionID="756c61fe040f2cd858296baf20efe9ef">
  <xsd:schema xmlns:xsd="http://www.w3.org/2001/XMLSchema" xmlns:xs="http://www.w3.org/2001/XMLSchema" xmlns:p="http://schemas.microsoft.com/office/2006/metadata/properties" xmlns:ns2="d19153b7-85cb-4ebe-81ab-70afa456cf4e" targetNamespace="http://schemas.microsoft.com/office/2006/metadata/properties" ma:root="true" ma:fieldsID="382cc31b96737b0f700630457d08be9f" ns2:_="">
    <xsd:import namespace="d19153b7-85cb-4ebe-81ab-70afa456cf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153b7-85cb-4ebe-81ab-70afa456cf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5C54809-8F98-4375-B27A-4D423A9F379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D535DE1-2F01-4B26-9718-7C9945D3F8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153b7-85cb-4ebe-81ab-70afa456cf4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873F993-643B-47E7-8353-D7CFAA516FB0}">
  <ds:schemaRefs>
    <ds:schemaRef ds:uri="http://schemas.microsoft.com/office/2006/metadata/properties"/>
    <ds:schemaRef ds:uri="http://schemas.microsoft.com/office/infopath/2007/PartnerControls"/>
  </ds:schemaRefs>
</ds:datastoreItem>
</file>

<file path=docMetadata/LabelInfo.xml><?xml version="1.0" encoding="utf-8"?>
<clbl:labelList xmlns:clbl="http://schemas.microsoft.com/office/2020/mipLabelMetadata">
  <clbl:label id="{c2830bad-22b2-42bc-aa5d-ef8782b5981b}" enabled="0" method="" siteId="{c2830bad-22b2-42bc-aa5d-ef8782b5981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Base</Template>
  <TotalTime>1822</TotalTime>
  <Words>371</Words>
  <Application>Microsoft Office PowerPoint</Application>
  <PresentationFormat>Grand écran</PresentationFormat>
  <Paragraphs>84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2" baseType="lpstr">
      <vt:lpstr>Aptos</vt:lpstr>
      <vt:lpstr>Arial</vt:lpstr>
      <vt:lpstr>Arial Black</vt:lpstr>
      <vt:lpstr>Calibri</vt:lpstr>
      <vt:lpstr>Calibri Light</vt:lpstr>
      <vt:lpstr>Wingdings</vt:lpstr>
      <vt:lpstr>Thème Office</vt:lpstr>
      <vt:lpstr>Présentation PowerPoint</vt:lpstr>
      <vt:lpstr>SOMMAIRE / INHALT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Marie-Antoinette AGBESSI</dc:creator>
  <cp:lastModifiedBy>Gwendoline Lovey</cp:lastModifiedBy>
  <cp:revision>422</cp:revision>
  <dcterms:created xsi:type="dcterms:W3CDTF">2020-05-23T13:29:55Z</dcterms:created>
  <dcterms:modified xsi:type="dcterms:W3CDTF">2026-08-28T20:47:04Z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0x010100005A0D442E05874DBE15EF67B86AACB8</vt:lpwstr>
  </property>
</Properties>
</file>