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57" r:id="rId5"/>
    <p:sldId id="262" r:id="rId6"/>
    <p:sldId id="296" r:id="rId7"/>
    <p:sldId id="293" r:id="rId8"/>
    <p:sldId id="272" r:id="rId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D6285731-BEC8-47A9-8A85-0096D2BD0DB3}">
          <p14:sldIdLst>
            <p14:sldId id="257"/>
            <p14:sldId id="262"/>
          </p14:sldIdLst>
        </p14:section>
        <p14:section name="Section sans titre" id="{A119B73E-ADCC-4DB3-872C-A5F1691A10F8}">
          <p14:sldIdLst/>
        </p14:section>
        <p14:section name="Section sans titre" id="{838FBB0A-BF05-4EA5-9D7E-923CD22ED1ED}">
          <p14:sldIdLst>
            <p14:sldId id="296"/>
            <p14:sldId id="293"/>
            <p14:sldId id="27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-Antoinette AGBESSI" initials="MA" lastIdx="1" clrIdx="0">
    <p:extLst>
      <p:ext uri="{19B8F6BF-5375-455C-9EA6-DF929625EA0E}">
        <p15:presenceInfo xmlns:p15="http://schemas.microsoft.com/office/powerpoint/2012/main" userId="0e85b31049c2365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66FF"/>
    <a:srgbClr val="3399FF"/>
    <a:srgbClr val="00FFFF"/>
    <a:srgbClr val="0000CC"/>
    <a:srgbClr val="4997ED"/>
    <a:srgbClr val="339933"/>
    <a:srgbClr val="668BC8"/>
    <a:srgbClr val="33CC33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0A2745-588D-4FFE-80E1-880D170EFDFA}" v="1" dt="2025-01-14T12:11:58.9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28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05DF8-75B4-44F4-9233-71CBDB263CD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478A6-A87C-4398-A461-5E61E624E3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BF571D-84BC-4654-B2D0-489B42D99F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804398-94B9-45F8-A015-F9A9DE3F56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10E5F0-A676-45E7-8DAB-F6C70E5BA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17394-109B-4651-81A8-236B85F169EB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0C765B-3012-4BE9-9949-5E285DA7C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40287A-A1E3-4590-A997-574449B84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385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D012A-3814-4C4E-9266-01D9160DE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575FB9-A488-4306-AD00-BC4AEB82E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2E7B24-EA67-43AD-828E-F95687534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6960B-1E71-451F-B06A-8F386093EE06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443CBE-DA4F-4E33-A0E1-0F293B3E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7C1350-7708-49E0-9953-70C12D84E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934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D4363-A30D-456D-BAED-545B79367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211710-608B-4B51-A108-5E19871B37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B0A758-E18D-4F8C-98F4-F9BDC44F1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6721-8E82-4EB3-873C-374A2095EF4F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344CD9-184B-41FF-8276-CE4C219B2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484383-3524-4820-83A6-DDA1C9D4B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549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D4492E-CCB2-41B1-B6A5-9BAB86D9C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7436B9-14AC-4201-A80D-029B01D197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6CB293-C352-4D25-BF4D-6524DB617C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A120CD-C4B3-4C8C-B5A6-276630FA9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DFAAA-BC29-4AC5-9E06-32EF5BDC05A4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35525B-ED53-4FF1-833F-DF0E167EA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0EB14D-03AC-4915-B8CA-67C067548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12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1A9F2-8882-4F73-9C58-DEDA0DC22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45631-091E-4E6E-8F28-E1916A0A0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43D554-4E72-49BC-9C98-66A0FC639D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88BEB6E-7B7F-494E-AED6-C0AF6D3121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4C62251-A754-4B9C-944A-FE4B27F99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552D5B-E478-4FE9-8A0C-E1C4E6D95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03758-A0D6-4657-9A58-7DB24EF57A39}" type="datetime1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BD6080-6D60-4924-8446-EDB2FB724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CDE26F9-B7A9-4CFD-A313-F0E0DFF04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263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D99838-1854-476E-B6E0-6BC02464C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813F15F-B107-4F4F-A825-B65624941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3CC09-7AF1-4ACC-8DDE-17128F627B32}" type="datetime1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E4E267C-3B2B-49E9-A901-DDF276464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B7A1E3-5B1C-4531-AC5E-E6452C2FE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658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4FE1588-530C-420F-B16F-1343BD5CF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C740-ED4F-458A-A2C1-EBAE67785814}" type="datetime1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6A6B38-2A22-4EB6-A642-6C270AAE2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3220EF4-B16F-407C-9B69-73527C046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613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C61187-4D59-4EEA-8A6D-2BC1E0028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2C1C1F-77C6-4D2A-A7B7-26E03A02B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0A92A3-1111-4C5C-BD21-CBF79E5602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7AE280-29FA-41CD-83BA-180F8552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29302-18A6-4F75-AE27-6489AFD4AA5B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2C15CF-0008-46C1-973B-230AA7486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2ABBFC-FEEF-4045-A7B2-1D2A6BF9B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54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75251-7706-45B8-9ACA-82F2D6BAC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602DBD5-41D1-45B8-B040-D1C062A60D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B94BAA2-2571-48FB-8E93-538DBD9DBA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4D9FA3-E153-4D73-826E-402DD7604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7D2D-3C16-4E8C-87AD-551DB7C30983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991145-B94C-4BBD-B4E9-C1E755E3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DE019B-11D8-4F0A-8D74-6846FD1C9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91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87E1E-6527-42A2-9057-2A5D17BAA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F7DC3F-9A54-47B4-AD8B-BA310B60D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18FA36-5646-4B2A-ACA8-18129EF80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C6AB1-87FC-43ED-BE1C-030230029FA1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066233-4F9D-4BDE-9AC7-891BBBEFE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3C07E4-A3D8-4980-9D7B-16388FAD5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652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CCE781-12E9-43D2-8489-45CC67A7A0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4C71B5-F92C-46A5-BDF5-065FE96F1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1A78DF-C7AF-43A6-967E-DF30B2BC1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8668A-432C-4850-8B7F-D8942D74F66E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2B48C7-12FB-4DBE-8D79-B311C7399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A7A4EB-B8C0-43C0-B114-07E9C3C5D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078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55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3A8C6F1-2D16-4397-BD80-47E98492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EDE456-BA09-4B07-B009-63FA878AE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98B75A-F911-4694-BC05-30E0E8845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E71F2-A24B-4494-A2C2-1C603E028050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5F0D41-A887-425F-B851-D86FB59E7C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AE2A3A-6992-42CB-A31F-DCF6AE97B9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784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lernbiene.de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icone-gif.com/gif/nature/arbres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rnbienne.de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HrbFGjT6D8" TargetMode="External"/><Relationship Id="rId2" Type="http://schemas.openxmlformats.org/officeDocument/2006/relationships/hyperlink" Target="https://www.youtube.com/watch?v=XE4jebF3j1o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lumni.fr/video/comment-se-developpe-un-arb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D957DEF-DF7A-4621-9E69-D65F5ED6976F}"/>
              </a:ext>
            </a:extLst>
          </p:cNvPr>
          <p:cNvSpPr txBox="1"/>
          <p:nvPr/>
        </p:nvSpPr>
        <p:spPr>
          <a:xfrm>
            <a:off x="6422571" y="1674674"/>
            <a:ext cx="53394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LES ARBRES</a:t>
            </a:r>
          </a:p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LA FORET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08FBFB1-F467-A52D-4EF8-B58C35451200}"/>
              </a:ext>
            </a:extLst>
          </p:cNvPr>
          <p:cNvSpPr txBox="1"/>
          <p:nvPr/>
        </p:nvSpPr>
        <p:spPr>
          <a:xfrm>
            <a:off x="7602458" y="5192198"/>
            <a:ext cx="3998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Fiches de travail traduites de l’allemand: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www.lernbiene.de</a:t>
            </a:r>
            <a:endParaRPr lang="fr-FR" dirty="0"/>
          </a:p>
          <a:p>
            <a:r>
              <a:rPr lang="fr-FR" dirty="0" err="1"/>
              <a:t>Screenshots</a:t>
            </a:r>
            <a:r>
              <a:rPr lang="fr-FR" dirty="0"/>
              <a:t> Antenne 2 (envoyé spécial)</a:t>
            </a:r>
          </a:p>
        </p:txBody>
      </p:sp>
      <p:pic>
        <p:nvPicPr>
          <p:cNvPr id="10" name="Image 9" descr="Une image contenant fleur, croquis, dessin, arbre&#10;&#10;Le contenu généré par l’IA peut être incorrect.">
            <a:extLst>
              <a:ext uri="{FF2B5EF4-FFF2-40B4-BE49-F238E27FC236}">
                <a16:creationId xmlns:a16="http://schemas.microsoft.com/office/drawing/2014/main" id="{E34E0570-A9CF-F986-8DAE-C12B0E1676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03" y="522252"/>
            <a:ext cx="4625161" cy="5316277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CA05F4F-EDC1-2AB6-E320-1314845674B6}"/>
              </a:ext>
            </a:extLst>
          </p:cNvPr>
          <p:cNvSpPr txBox="1"/>
          <p:nvPr/>
        </p:nvSpPr>
        <p:spPr>
          <a:xfrm>
            <a:off x="2590357" y="5798371"/>
            <a:ext cx="24069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4"/>
              </a:rPr>
              <a:t>https://www.icone-gif.com/gif/nature/arbres/</a:t>
            </a:r>
            <a:endParaRPr lang="fr-FR" sz="900" dirty="0"/>
          </a:p>
          <a:p>
            <a:endParaRPr lang="fr-FR" sz="900" dirty="0"/>
          </a:p>
        </p:txBody>
      </p:sp>
      <p:sp>
        <p:nvSpPr>
          <p:cNvPr id="13" name="Espace réservé du pied de page 12">
            <a:extLst>
              <a:ext uri="{FF2B5EF4-FFF2-40B4-BE49-F238E27FC236}">
                <a16:creationId xmlns:a16="http://schemas.microsoft.com/office/drawing/2014/main" id="{4CB53628-7028-FB03-2898-1C4D22B44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418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5684F-4DE9-470C-8EFF-408D63BC0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865" y="560172"/>
            <a:ext cx="9152238" cy="994887"/>
          </a:xfrm>
        </p:spPr>
        <p:txBody>
          <a:bodyPr/>
          <a:lstStyle/>
          <a:p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SOMMAIRE / INHALT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501219F-7A1D-4A26-9898-21AABA8CABA0}"/>
              </a:ext>
            </a:extLst>
          </p:cNvPr>
          <p:cNvSpPr txBox="1"/>
          <p:nvPr/>
        </p:nvSpPr>
        <p:spPr>
          <a:xfrm>
            <a:off x="1359273" y="1621232"/>
            <a:ext cx="947345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 Les parties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	Les feuilles (création d’un herbier)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2 L’arbre et les saisons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3 Les feuillus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Laubbäume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et les conifères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Nadelbäume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4 La croissance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das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Wachstum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de l’arbre 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5 La vie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6 Reconnaître les feuillus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7 Reconnaître les conifères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8 Les découvertes des chercheurs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9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Lapbook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« la forêt »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10 Comment se nourrit l’arbre, la photosynthèse</a:t>
            </a:r>
            <a:endParaRPr lang="fr-FR" sz="2800" b="1" dirty="0">
              <a:solidFill>
                <a:schemeClr val="accent4">
                  <a:lumMod val="50000"/>
                </a:schemeClr>
              </a:solidFill>
              <a:sym typeface="Wingdings" panose="05000000000000000000" pitchFamily="2" charset="2"/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BD96C9B-8DBF-E60B-A49B-23C50DEC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72029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605480" y="2514286"/>
            <a:ext cx="10581171" cy="13940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5. LA  VIE D’UN ARBRE</a:t>
            </a:r>
          </a:p>
          <a:p>
            <a:pPr algn="ctr"/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Das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leben </a:t>
            </a:r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eines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Baumes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4B9A352-237F-7F48-76C3-AA35E5D11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22150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04FA46F-A7B6-4DBF-A771-4F26FC8135A5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8" r="8068"/>
          <a:stretch/>
        </p:blipFill>
        <p:spPr bwMode="auto">
          <a:xfrm>
            <a:off x="-17253" y="90100"/>
            <a:ext cx="5227608" cy="303266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56EA9F4E-6272-4519-9352-A835A7C15D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484647"/>
              </p:ext>
            </p:extLst>
          </p:nvPr>
        </p:nvGraphicFramePr>
        <p:xfrm>
          <a:off x="5055326" y="888228"/>
          <a:ext cx="7044660" cy="54864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52000">
                  <a:extLst>
                    <a:ext uri="{9D8B030D-6E8A-4147-A177-3AD203B41FA5}">
                      <a16:colId xmlns:a16="http://schemas.microsoft.com/office/drawing/2014/main" val="4025820993"/>
                    </a:ext>
                  </a:extLst>
                </a:gridCol>
                <a:gridCol w="6092660">
                  <a:extLst>
                    <a:ext uri="{9D8B030D-6E8A-4147-A177-3AD203B41FA5}">
                      <a16:colId xmlns:a16="http://schemas.microsoft.com/office/drawing/2014/main" val="366411426"/>
                    </a:ext>
                  </a:extLst>
                </a:gridCol>
              </a:tblGrid>
              <a:tr h="10746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911" marR="62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r>
                        <a:rPr lang="fr-FR" sz="2000" dirty="0">
                          <a:effectLst/>
                        </a:rPr>
                        <a:t>On a coupé une branche ou il y avait un feu. Tu peux voir la cicatrice parce qu’il y a une fente dans une cerne.</a:t>
                      </a:r>
                    </a:p>
                  </a:txBody>
                  <a:tcPr marL="62911" marR="62911" marT="0" marB="0" anchor="ctr"/>
                </a:tc>
                <a:extLst>
                  <a:ext uri="{0D108BD9-81ED-4DB2-BD59-A6C34878D82A}">
                    <a16:rowId xmlns:a16="http://schemas.microsoft.com/office/drawing/2014/main" val="4119021824"/>
                  </a:ext>
                </a:extLst>
              </a:tr>
              <a:tr h="9641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effectLst/>
                      </a:endParaRPr>
                    </a:p>
                  </a:txBody>
                  <a:tcPr marL="62911" marR="62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</a:rPr>
                        <a:t>Une graine pousse. L’arbre commence sa vie.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911" marR="62911" marT="0" marB="0" anchor="ctr"/>
                </a:tc>
                <a:extLst>
                  <a:ext uri="{0D108BD9-81ED-4DB2-BD59-A6C34878D82A}">
                    <a16:rowId xmlns:a16="http://schemas.microsoft.com/office/drawing/2014/main" val="2261603575"/>
                  </a:ext>
                </a:extLst>
              </a:tr>
              <a:tr h="14382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911" marR="62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r>
                        <a:rPr lang="fr-FR" sz="2000" b="1" dirty="0">
                          <a:effectLst/>
                        </a:rPr>
                        <a:t>Lorsque l’arbre était encore jeune, quelque chose de lourd l’a poussé. Il se penche. De l’autre côté, les cernes sont plus grandes. L’arbre a fabriqué du bois pour se protéger et pousser droit.</a:t>
                      </a:r>
                    </a:p>
                  </a:txBody>
                  <a:tcPr marL="62911" marR="62911" marT="0" marB="0" anchor="ctr"/>
                </a:tc>
                <a:extLst>
                  <a:ext uri="{0D108BD9-81ED-4DB2-BD59-A6C34878D82A}">
                    <a16:rowId xmlns:a16="http://schemas.microsoft.com/office/drawing/2014/main" val="3152350032"/>
                  </a:ext>
                </a:extLst>
              </a:tr>
              <a:tr h="93476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>
                          <a:effectLst/>
                        </a:rPr>
                        <a:t> </a:t>
                      </a:r>
                      <a:endParaRPr lang="fr-FR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>
                          <a:effectLst/>
                        </a:rPr>
                        <a:t> </a:t>
                      </a:r>
                      <a:endParaRPr lang="fr-FR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>
                          <a:effectLst/>
                        </a:rPr>
                        <a:t> </a:t>
                      </a:r>
                      <a:endParaRPr lang="fr-FR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>
                          <a:effectLst/>
                        </a:rPr>
                        <a:t> </a:t>
                      </a:r>
                      <a:endParaRPr lang="fr-F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911" marR="62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r>
                        <a:rPr lang="fr-FR" sz="2000" b="1" dirty="0">
                          <a:effectLst/>
                        </a:rPr>
                        <a:t>Les cernes se ressemblent.  L’arbre a pu pousser normalement.</a:t>
                      </a:r>
                    </a:p>
                  </a:txBody>
                  <a:tcPr marL="62911" marR="62911" marT="0" marB="0" anchor="ctr"/>
                </a:tc>
                <a:extLst>
                  <a:ext uri="{0D108BD9-81ED-4DB2-BD59-A6C34878D82A}">
                    <a16:rowId xmlns:a16="http://schemas.microsoft.com/office/drawing/2014/main" val="1820590855"/>
                  </a:ext>
                </a:extLst>
              </a:tr>
              <a:tr h="10746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</a:rPr>
                        <a:t> 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911" marR="62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</a:rPr>
                        <a:t>Ces cernes sont très fines. Pendant ces années, il y avait de la sécheresse. L’arbre n’avait pas assez d’eau pour grandir. </a:t>
                      </a:r>
                      <a:endParaRPr lang="fr-F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911" marR="62911" marT="0" marB="0" anchor="ctr"/>
                </a:tc>
                <a:extLst>
                  <a:ext uri="{0D108BD9-81ED-4DB2-BD59-A6C34878D82A}">
                    <a16:rowId xmlns:a16="http://schemas.microsoft.com/office/drawing/2014/main" val="2678303909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CC1B63B-4CFF-48CE-925E-9480ACF32D4B}"/>
              </a:ext>
            </a:extLst>
          </p:cNvPr>
          <p:cNvSpPr/>
          <p:nvPr/>
        </p:nvSpPr>
        <p:spPr>
          <a:xfrm>
            <a:off x="852195" y="3451749"/>
            <a:ext cx="845975" cy="7091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4000" dirty="0"/>
              <a:t>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18560C-249A-4E2F-B9E2-D1396DF81FBB}"/>
              </a:ext>
            </a:extLst>
          </p:cNvPr>
          <p:cNvSpPr/>
          <p:nvPr/>
        </p:nvSpPr>
        <p:spPr>
          <a:xfrm>
            <a:off x="2081345" y="3451750"/>
            <a:ext cx="845975" cy="7091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4000" dirty="0"/>
              <a:t>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A78E9B7-645B-41B9-AA60-4BAB9610F57C}"/>
              </a:ext>
            </a:extLst>
          </p:cNvPr>
          <p:cNvSpPr/>
          <p:nvPr/>
        </p:nvSpPr>
        <p:spPr>
          <a:xfrm>
            <a:off x="3356842" y="3451751"/>
            <a:ext cx="845975" cy="7091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4000" dirty="0"/>
              <a:t>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70B845-DCC5-456D-8AD0-1CD3B60F0B65}"/>
              </a:ext>
            </a:extLst>
          </p:cNvPr>
          <p:cNvSpPr/>
          <p:nvPr/>
        </p:nvSpPr>
        <p:spPr>
          <a:xfrm>
            <a:off x="1465371" y="4489862"/>
            <a:ext cx="867747" cy="7091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4000" dirty="0"/>
              <a:t>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43237E-11E7-42EE-85BB-8F16461087CE}"/>
              </a:ext>
            </a:extLst>
          </p:cNvPr>
          <p:cNvSpPr/>
          <p:nvPr/>
        </p:nvSpPr>
        <p:spPr>
          <a:xfrm>
            <a:off x="2826474" y="4489862"/>
            <a:ext cx="867747" cy="7091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4000" dirty="0"/>
              <a:t>5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BDD94CD-0DFC-B268-9428-8BD15C631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EEC5ED8-0B6A-37D3-F476-A866535E69EC}"/>
              </a:ext>
            </a:extLst>
          </p:cNvPr>
          <p:cNvSpPr txBox="1"/>
          <p:nvPr/>
        </p:nvSpPr>
        <p:spPr>
          <a:xfrm>
            <a:off x="171452" y="6503210"/>
            <a:ext cx="3307617" cy="218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texte traduit de l’allemand et transformé, images : </a:t>
            </a:r>
            <a:r>
              <a:rPr lang="fr-FR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www.lernbienne.de</a:t>
            </a:r>
            <a:endParaRPr lang="fr-FR" sz="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78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91 -0.00231 L 0.00091 -0.00231 L 0.00651 -0.00694 C 0.00755 -0.00787 0.00846 -0.00903 0.0095 -0.00972 C 0.01237 -0.01157 0.02005 -0.01574 0.02279 -0.0169 C 0.02604 -0.01829 0.0293 -0.01875 0.03242 -0.0206 C 0.03542 -0.02222 0.03828 -0.025 0.04115 -0.02685 C 0.04401 -0.02894 0.047 -0.03032 0.04987 -0.03241 C 0.05312 -0.03472 0.05625 -0.03819 0.0595 -0.04051 C 0.07135 -0.04907 0.08164 -0.05347 0.09414 -0.06042 C 0.09766 -0.0625 0.10091 -0.06505 0.10443 -0.0669 C 0.11732 -0.07384 0.11992 -0.07338 0.13503 -0.07963 C 0.15924 -0.08958 0.13945 -0.08171 0.15742 -0.09144 C 0.16016 -0.09282 0.16302 -0.09306 0.16562 -0.09491 C 0.17695 -0.10324 0.19987 -0.12361 0.20898 -0.1375 C 0.21406 -0.14537 0.21862 -0.15463 0.22435 -0.16111 C 0.23021 -0.16806 0.23672 -0.17384 0.24219 -0.18218 C 0.24414 -0.18519 0.24661 -0.1875 0.24831 -0.1912 C 0.25286 -0.20162 0.2582 -0.21204 0.26055 -0.22477 C 0.27057 -0.2787 0.2599 -0.22338 0.26615 -0.25185 C 0.26667 -0.25463 0.26693 -0.25741 0.26771 -0.26019 C 0.26849 -0.26296 0.26979 -0.26551 0.2707 -0.26829 C 0.27187 -0.27176 0.27279 -0.27546 0.27383 -0.27917 C 0.27448 -0.28426 0.27474 -0.28958 0.27578 -0.29468 C 0.27682 -0.29907 0.27865 -0.30301 0.27995 -0.30718 C 0.28203 -0.31435 0.28346 -0.32222 0.28607 -0.32894 C 0.28698 -0.33171 0.28815 -0.33426 0.28906 -0.33727 C 0.29596 -0.3581 0.28815 -0.33704 0.29362 -0.35162 C 0.29531 -0.36065 0.29596 -0.36366 0.29726 -0.37269 C 0.29792 -0.37801 0.29922 -0.38889 0.29922 -0.38889 C 0.29909 -0.3956 0.29909 -0.40231 0.29883 -0.4088 C 0.29857 -0.41319 0.29779 -0.41273 0.29674 -0.41713 C 0.29466 -0.42523 0.29648 -0.41944 0.29518 -0.42616 C 0.29388 -0.43264 0.29414 -0.43148 0.29219 -0.43611 C 0.2918 -0.43889 0.29141 -0.44144 0.29115 -0.44421 C 0.29101 -0.44491 0.29036 -0.45509 0.2901 -0.45602 C 0.28984 -0.45718 0.28945 -0.45787 0.28906 -0.4588 C 0.28919 -0.46111 0.28932 -0.46366 0.28958 -0.46597 C 0.28971 -0.46736 0.28971 -0.46875 0.2901 -0.46968 C 0.29062 -0.4706 0.29141 -0.47083 0.29219 -0.47153 C 0.29232 -0.47245 0.29232 -0.47338 0.29271 -0.47431 C 0.2931 -0.47523 0.29388 -0.47569 0.29414 -0.47685 C 0.29453 -0.47824 0.29453 -0.47986 0.29466 -0.48148 C 0.29492 -0.48333 0.29596 -0.48727 0.29622 -0.48866 C 0.29518 -0.48935 0.29414 -0.49051 0.2931 -0.48866 C 0.29284 -0.48796 0.29232 -0.48657 0.29271 -0.48588 C 0.29297 -0.48542 0.29375 -0.48657 0.29414 -0.48681 C 0.29648 -0.48866 0.29596 -0.48843 0.29779 -0.49144 C 0.29844 -0.49491 0.29831 -0.49329 0.29831 -0.49676 L 0.29831 -0.49676 " pathEditMode="relative" ptsTypes="AAAAAAAAAAAAAAAAAAAAAAAAAAAAAAAAAAAAAAAAAAAAAAAAAA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0.00116 L 0.00364 0.00116 C 0.01953 -0.00417 0.02396 -0.00579 0.04596 -0.01157 L 0.10455 -0.02616 C 0.1457 -0.03495 0.14323 -0.03333 0.17656 -0.04329 C 0.18008 -0.04444 0.18372 -0.0456 0.18724 -0.04699 C 0.19987 -0.05255 0.21263 -0.05671 0.225 -0.06435 C 0.23776 -0.07222 0.25078 -0.0787 0.26328 -0.08773 C 0.27422 -0.09583 0.30091 -0.11921 0.31367 -0.13403 C 0.32031 -0.14167 0.32591 -0.15255 0.33307 -0.15856 L 0.34375 -0.16759 C 0.34401 -0.16875 0.34453 -0.17014 0.34427 -0.1713 C 0.34414 -0.17245 0.34323 -0.17292 0.34284 -0.17407 C 0.34245 -0.17477 0.34245 -0.17569 0.34232 -0.17662 C 0.34336 -0.17824 0.34427 -0.17986 0.34531 -0.18125 C 0.34648 -0.18287 0.3483 -0.18333 0.34896 -0.18565 C 0.35013 -0.19143 0.34987 -0.19792 0.35039 -0.20393 C 0.35143 -0.21389 0.35273 -0.21528 0.34987 -0.21018 C 0.34961 -0.20833 0.34948 -0.20648 0.34896 -0.20486 C 0.3483 -0.20301 0.34713 -0.20185 0.34635 -0.20023 C 0.34596 -0.19954 0.3457 -0.19838 0.34531 -0.19745 C 0.34883 -0.19444 0.34648 -0.19514 0.34791 -0.1993 C 0.34804 -0.2 0.34857 -0.2 0.34896 -0.20023 L 0.34896 -0.20023 " pathEditMode="relative" ptsTypes="AAAAAAAAAAAAAAAAAAAAAAAA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2 0.02176 L 0.00026 0.00556 C 0.00117 0.00347 0.00169 -0.00162 0.00325 -0.00092 C 0.0082 0.00162 0.01146 0.01134 0.01654 0.01366 L 0.01862 0.01458 C 0.02292 0.01991 0.03242 0.03241 0.0375 0.03449 C 0.08737 0.05556 0.06432 0.05 0.10638 0.05556 L 0.13333 0.05278 C 0.13463 0.05255 0.13581 0.05232 0.13698 0.05185 C 0.14023 0.05023 0.14349 0.04861 0.14661 0.0463 C 0.15143 0.04283 0.16185 0.03056 0.16654 0.02917 C 0.19635 0.02037 0.18112 0.02361 0.2125 0.02014 C 0.21419 0.01945 0.21588 0.01921 0.21758 0.01829 C 0.21836 0.01783 0.21888 0.0162 0.21966 0.01551 C 0.22057 0.01435 0.22161 0.01366 0.22265 0.01273 C 0.22383 0.01158 0.225 0.01019 0.2263 0.00926 C 0.22708 0.00833 0.22799 0.0081 0.22877 0.00741 C 0.23893 -0.00347 0.2332 0.00023 0.23802 -0.00255 C 0.24505 -0.01273 0.23763 -0.00139 0.24154 -0.00903 C 0.24297 -0.0118 0.24466 -0.01435 0.24609 -0.01713 C 0.24648 -0.01875 0.24948 -0.0287 0.24661 -0.03079 C 0.2457 -0.03148 0.24492 -0.02824 0.24414 -0.02708 C 0.24362 -0.02639 0.2431 -0.02592 0.24258 -0.02523 C 0.24427 -0.02454 0.24479 -0.02338 0.24609 -0.02616 C 0.24648 -0.02708 0.24661 -0.02893 0.24661 -0.02893 L 0.24661 -0.02893 " pathEditMode="relative" ptsTypes="AAAAAAAAAAAAAAAAAAAAAAAAAA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12 0.00394 L 0.00612 0.00394 C 0.00755 0.00486 0.00911 0.00556 0.01067 0.00648 C 0.01523 0.00972 0.00989 0.00741 0.01523 0.00926 C 0.01836 0.01481 0.01484 0.00949 0.01979 0.01389 C 0.02513 0.01852 0.01771 0.01505 0.02539 0.01921 C 0.02643 0.01991 0.02747 0.01991 0.02851 0.02014 C 0.03008 0.02083 0.03164 0.0213 0.03307 0.02199 C 0.03502 0.02315 0.03685 0.02477 0.03867 0.02569 C 0.04245 0.02778 0.04375 0.02755 0.04739 0.02847 C 0.06028 0.03171 0.04883 0.02917 0.05807 0.03125 C 0.07083 0.02986 0.08424 0.03472 0.09635 0.02755 C 0.10143 0.02454 0.09844 0.02593 0.1056 0.02477 C 0.11341 0.02014 0.10742 0.02315 0.12344 0.02106 L 0.1388 0.01921 C 0.14101 0.01875 0.1431 0.01759 0.14544 0.01759 C 0.18333 0.01505 0.16849 0.02315 0.18268 0.01481 C 0.18724 0.01505 0.19179 0.01505 0.19648 0.01574 C 0.197 0.01574 0.19544 0.01667 0.19492 0.01667 C 0.19401 0.01667 0.19323 0.01597 0.19232 0.01574 C 0.19166 0.01481 0.19088 0.01412 0.19036 0.01296 C 0.18997 0.01227 0.1901 0.01111 0.18984 0.01019 C 0.18958 0.00926 0.18919 0.00833 0.1888 0.00741 C 0.18763 0.00532 0.18515 0.00116 0.18515 0.00116 C 0.18502 0 0.18502 -0.00139 0.18463 -0.00255 C 0.1845 -0.00347 0.18372 -0.00417 0.18372 -0.00532 C 0.18359 -0.00625 0.18398 -0.00718 0.18424 -0.00787 C 0.18463 -0.00718 0.18515 -0.00602 0.18567 -0.00532 C 0.1862 -0.00463 0.18698 -0.00509 0.18724 -0.0044 C 0.1875 -0.0037 0.18685 -0.00324 0.18672 -0.00255 L 0.18672 -0.00255 " pathEditMode="relative" ptsTypes="AAAAAAAAAAAAAAAAAAAAAAAAAAAAAAA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1 0.00741 L -0.00131 0.00741 C -0.00118 0.01597 -0.00118 0.03287 0.00013 0.04259 C 0.00039 0.04468 0.0013 0.0463 0.00169 0.04815 C 0.00221 0.05046 0.00273 0.05301 0.00325 0.05533 C 0.00338 0.05625 0.00351 0.05718 0.00377 0.0581 C 0.00416 0.05972 0.00481 0.06111 0.0052 0.06273 C 0.00716 0.06921 0.00898 0.07593 0.0108 0.08264 C 0.01237 0.08773 0.01432 0.09259 0.01549 0.09815 C 0.02304 0.13658 0.01328 0.08866 0.02304 0.13079 C 0.02578 0.1419 0.02604 0.14838 0.02916 0.1588 C 0.03033 0.16273 0.03229 0.16574 0.03333 0.16968 C 0.03463 0.17454 0.03515 0.18009 0.03632 0.18519 C 0.03802 0.1919 0.04023 0.19838 0.04192 0.20509 C 0.04362 0.21158 0.04466 0.21875 0.04661 0.225 C 0.05416 0.2507 0.0552 0.24954 0.0664 0.26945 L 0.0664 0.26945 C 0.07773 0.29977 0.06497 0.26458 0.07721 0.30139 C 0.07838 0.30509 0.07994 0.30857 0.08125 0.31227 C 0.08424 0.32107 0.08541 0.3294 0.09088 0.33588 C 0.10677 0.35463 0.08671 0.33171 0.10416 0.34838 C 0.11627 0.36019 0.10494 0.35255 0.11484 0.35857 C 0.11601 0.36019 0.11718 0.36227 0.11849 0.36389 C 0.11927 0.36505 0.12018 0.36551 0.12096 0.36667 C 0.12213 0.36806 0.12304 0.36968 0.12408 0.37107 C 0.12461 0.37176 0.12513 0.37222 0.12565 0.37292 C 0.12656 0.37431 0.12734 0.37593 0.12812 0.37755 C 0.12916 0.37963 0.13033 0.38287 0.13177 0.38472 C 0.13255 0.38588 0.13333 0.38658 0.13424 0.3875 C 0.13489 0.3882 0.13567 0.38843 0.13632 0.38935 C 0.13958 0.39352 0.13593 0.3912 0.13984 0.39306 C 0.14036 0.39283 0.14895 0.39144 0.15013 0.3912 C 0.15221 0.39028 0.15455 0.38704 0.15625 0.38472 C 0.15729 0.3831 0.15846 0.38148 0.15924 0.3794 C 0.16185 0.37176 0.15963 0.37778 0.16237 0.37107 C 0.16263 0.37037 0.16289 0.36921 0.16328 0.36852 C 0.1638 0.36736 0.16445 0.36667 0.16484 0.36574 C 0.16614 0.36296 0.16849 0.35764 0.16849 0.35764 C 0.1681 0.35278 0.16796 0.34769 0.16744 0.34306 C 0.16679 0.3375 0.16432 0.3331 0.16276 0.32847 C 0.16158 0.32477 0.16158 0.32384 0.15976 0.3213 C 0.15911 0.32037 0.15599 0.31713 0.15573 0.31667 C 0.1552 0.31551 0.15481 0.31412 0.15416 0.3132 C 0.15377 0.3125 0.15299 0.31273 0.1526 0.31227 C 0.14935 0.30764 0.15468 0.31065 0.14908 0.30857 C 0.15052 0.3007 0.15026 0.30347 0.14908 0.28773 C 0.14895 0.28658 0.1483 0.28588 0.14804 0.28495 C 0.14713 0.27894 0.14791 0.28357 0.14648 0.27685 C 0.14635 0.27593 0.14635 0.27477 0.14596 0.27408 C 0.14557 0.27315 0.14492 0.27292 0.1444 0.27222 C 0.14401 0.27014 0.14401 0.26829 0.14244 0.26783 C 0.14192 0.26759 0.1414 0.26829 0.14088 0.26852 C 0.13984 0.27454 0.14062 0.26829 0.14088 0.27408 C 0.14114 0.28033 0.1401 0.28727 0.1414 0.29306 C 0.14179 0.29514 0.14375 0.29306 0.14492 0.29306 L 0.14492 0.29306 " pathEditMode="relative" ptsTypes="AAAAAAAAAAAAAAAAAAAAAAAAAAAAAAAAAAAAAAAAAAAAAAAAAAAAAA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9" grpId="0" animBg="1"/>
      <p:bldP spid="9" grpId="1" animBg="1"/>
      <p:bldP spid="11" grpId="0" animBg="1"/>
      <p:bldP spid="11" grpId="1" animBg="1"/>
      <p:bldP spid="13" grpId="0" animBg="1"/>
      <p:bldP spid="13" grpId="1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1707450" y="1670380"/>
            <a:ext cx="9152238" cy="139325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LA CROISSANCE </a:t>
            </a:r>
          </a:p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</a:t>
            </a:r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das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Wachstum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)</a:t>
            </a:r>
          </a:p>
        </p:txBody>
      </p:sp>
      <p:sp>
        <p:nvSpPr>
          <p:cNvPr id="3" name="Flèche : droite 2">
            <a:hlinkClick r:id="rId2"/>
            <a:extLst>
              <a:ext uri="{FF2B5EF4-FFF2-40B4-BE49-F238E27FC236}">
                <a16:creationId xmlns:a16="http://schemas.microsoft.com/office/drawing/2014/main" id="{BE85AB26-C72F-47E8-8CF6-81C335B4ABEF}"/>
              </a:ext>
            </a:extLst>
          </p:cNvPr>
          <p:cNvSpPr/>
          <p:nvPr/>
        </p:nvSpPr>
        <p:spPr>
          <a:xfrm>
            <a:off x="5615870" y="3251347"/>
            <a:ext cx="1667774" cy="9374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Flèche : droite 3">
            <a:hlinkClick r:id="rId3"/>
            <a:extLst>
              <a:ext uri="{FF2B5EF4-FFF2-40B4-BE49-F238E27FC236}">
                <a16:creationId xmlns:a16="http://schemas.microsoft.com/office/drawing/2014/main" id="{DA5D7A53-B878-4C08-8315-ADE7C4EA0E9A}"/>
              </a:ext>
            </a:extLst>
          </p:cNvPr>
          <p:cNvSpPr/>
          <p:nvPr/>
        </p:nvSpPr>
        <p:spPr>
          <a:xfrm>
            <a:off x="5615870" y="4376467"/>
            <a:ext cx="1368724" cy="7361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lèche : droite 4">
            <a:hlinkClick r:id="rId4"/>
            <a:extLst>
              <a:ext uri="{FF2B5EF4-FFF2-40B4-BE49-F238E27FC236}">
                <a16:creationId xmlns:a16="http://schemas.microsoft.com/office/drawing/2014/main" id="{9E2FD726-FD61-45FF-9132-07DC9523BF55}"/>
              </a:ext>
            </a:extLst>
          </p:cNvPr>
          <p:cNvSpPr/>
          <p:nvPr/>
        </p:nvSpPr>
        <p:spPr>
          <a:xfrm>
            <a:off x="5656126" y="5300304"/>
            <a:ext cx="1288211" cy="7131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6E01128-77BB-C5A3-BC3A-286C698C3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17239006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8" ma:contentTypeDescription="Ein neues Dokument erstellen." ma:contentTypeScope="" ma:versionID="756c61fe040f2cd858296baf20efe9ef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382cc31b96737b0f700630457d08be9f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D535DE1-2F01-4B26-9718-7C9945D3F8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73F993-643B-47E7-8353-D7CFAA516FB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95C54809-8F98-4375-B27A-4D423A9F379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Base</Template>
  <TotalTime>1821</TotalTime>
  <Words>287</Words>
  <Application>Microsoft Office PowerPoint</Application>
  <PresentationFormat>Grand écran</PresentationFormat>
  <Paragraphs>53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2" baseType="lpstr">
      <vt:lpstr>Aptos</vt:lpstr>
      <vt:lpstr>Arial</vt:lpstr>
      <vt:lpstr>Arial Black</vt:lpstr>
      <vt:lpstr>Calibri</vt:lpstr>
      <vt:lpstr>Calibri Light</vt:lpstr>
      <vt:lpstr>Wingdings</vt:lpstr>
      <vt:lpstr>Thème Office</vt:lpstr>
      <vt:lpstr>Présentation PowerPoint</vt:lpstr>
      <vt:lpstr>SOMMAIRE / INHALT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Marie-Antoinette AGBESSI</dc:creator>
  <cp:lastModifiedBy>Gwendoline Lovey</cp:lastModifiedBy>
  <cp:revision>425</cp:revision>
  <dcterms:created xsi:type="dcterms:W3CDTF">2020-05-23T13:29:55Z</dcterms:created>
  <dcterms:modified xsi:type="dcterms:W3CDTF">2026-08-28T20:47:30Z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