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0"/>
  </p:notesMasterIdLst>
  <p:sldIdLst>
    <p:sldId id="257" r:id="rId5"/>
    <p:sldId id="262" r:id="rId6"/>
    <p:sldId id="297" r:id="rId7"/>
    <p:sldId id="298" r:id="rId8"/>
    <p:sldId id="378" r:id="rId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par défaut" id="{D6285731-BEC8-47A9-8A85-0096D2BD0DB3}">
          <p14:sldIdLst>
            <p14:sldId id="257"/>
          </p14:sldIdLst>
        </p14:section>
        <p14:section name="Section sans titre" id="{A119B73E-ADCC-4DB3-872C-A5F1691A10F8}">
          <p14:sldIdLst>
            <p14:sldId id="262"/>
          </p14:sldIdLst>
        </p14:section>
        <p14:section name="Section sans titre" id="{838FBB0A-BF05-4EA5-9D7E-923CD22ED1ED}">
          <p14:sldIdLst>
            <p14:sldId id="297"/>
            <p14:sldId id="298"/>
            <p14:sldId id="37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ie-Antoinette AGBESSI" initials="MA" lastIdx="1" clrIdx="0">
    <p:extLst>
      <p:ext uri="{19B8F6BF-5375-455C-9EA6-DF929625EA0E}">
        <p15:presenceInfo xmlns:p15="http://schemas.microsoft.com/office/powerpoint/2012/main" userId="0e85b31049c23650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0066FF"/>
    <a:srgbClr val="3399FF"/>
    <a:srgbClr val="00FFFF"/>
    <a:srgbClr val="0000CC"/>
    <a:srgbClr val="4997ED"/>
    <a:srgbClr val="339933"/>
    <a:srgbClr val="668BC8"/>
    <a:srgbClr val="33CC33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424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284" y="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22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commentAuthors" Target="commentAuthors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D05DF8-75B4-44F4-9233-71CBDB263CD7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3478A6-A87C-4398-A461-5E61E624E3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2893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BF571D-84BC-4654-B2D0-489B42D99F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2804398-94B9-45F8-A015-F9A9DE3F56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210E5F0-A676-45E7-8DAB-F6C70E5BA9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17394-109B-4651-81A8-236B85F169EB}" type="datetime1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20C765B-3012-4BE9-9949-5E285DA7C2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40287A-A1E3-4590-A997-574449B843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3852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2D012A-3814-4C4E-9266-01D9160DEC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A575FB9-A488-4306-AD00-BC4AEB82EA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72E7B24-EA67-43AD-828E-F956875343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6960B-1E71-451F-B06A-8F386093EE06}" type="datetime1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2443CBE-DA4F-4E33-A0E1-0F293B3EAF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E7C1350-7708-49E0-9953-70C12D84EC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79345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9D4363-A30D-456D-BAED-545B793679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C211710-608B-4B51-A108-5E19871B37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EB0A758-E18D-4F8C-98F4-F9BDC44F1D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76721-8E82-4EB3-873C-374A2095EF4F}" type="datetime1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7344CD9-184B-41FF-8276-CE4C219B21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F484383-3524-4820-83A6-DDA1C9D4B9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55496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D4492E-CCB2-41B1-B6A5-9BAB86D9C9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87436B9-14AC-4201-A80D-029B01D1974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36CB293-C352-4D25-BF4D-6524DB617C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5A120CD-C4B3-4C8C-B5A6-276630FA91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DFAAA-BC29-4AC5-9E06-32EF5BDC05A4}" type="datetime1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235525B-ED53-4FF1-833F-DF0E167EA3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80EB14D-03AC-4915-B8CA-67C0675480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1275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41A9F2-8882-4F73-9C58-DEDA0DC220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0B45631-091E-4E6E-8F28-E1916A0A04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A43D554-4E72-49BC-9C98-66A0FC639D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B88BEB6E-7B7F-494E-AED6-C0AF6D31210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4C62251-A754-4B9C-944A-FE4B27F99AD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81552D5B-E478-4FE9-8A0C-E1C4E6D95A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03758-A0D6-4657-9A58-7DB24EF57A39}" type="datetime1">
              <a:rPr lang="fr-FR" smtClean="0"/>
              <a:t>28/08/2026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ABD6080-6D60-4924-8446-EDB2FB7245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CDE26F9-B7A9-4CFD-A313-F0E0DFF04C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42636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D99838-1854-476E-B6E0-6BC02464CD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1813F15F-B107-4F4F-A825-B65624941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3CC09-7AF1-4ACC-8DDE-17128F627B32}" type="datetime1">
              <a:rPr lang="fr-FR" smtClean="0"/>
              <a:t>28/08/2026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E4E267C-3B2B-49E9-A901-DDF2764641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0B7A1E3-5B1C-4531-AC5E-E6452C2FE5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76582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4FE1588-530C-420F-B16F-1343BD5CFB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5C740-ED4F-458A-A2C1-EBAE67785814}" type="datetime1">
              <a:rPr lang="fr-FR" smtClean="0"/>
              <a:t>28/08/2026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36A6B38-2A22-4EB6-A642-6C270AAE27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3220EF4-B16F-407C-9B69-73527C0461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66139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C61187-4D59-4EEA-8A6D-2BC1E00284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F2C1C1F-77C6-4D2A-A7B7-26E03A02B8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E0A92A3-1111-4C5C-BD21-CBF79E5602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67AE280-29FA-41CD-83BA-180F8552F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29302-18A6-4F75-AE27-6489AFD4AA5B}" type="datetime1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72C15CF-0008-46C1-973B-230AA7486F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42ABBFC-FEEF-4045-A7B2-1D2A6BF9B9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65476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B75251-7706-45B8-9ACA-82F2D6BACD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602DBD5-41D1-45B8-B040-D1C062A60DF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B94BAA2-2571-48FB-8E93-538DBD9DBA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24D9FA3-E153-4D73-826E-402DD7604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7D2D-3C16-4E8C-87AD-551DB7C30983}" type="datetime1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5991145-B94C-4BBD-B4E9-C1E755E3DE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6DE019B-11D8-4F0A-8D74-6846FD1C95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911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887E1E-6527-42A2-9057-2A5D17BAA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FF7DC3F-9A54-47B4-AD8B-BA310B60D4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E18FA36-5646-4B2A-ACA8-18129EF806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C6AB1-87FC-43ED-BE1C-030230029FA1}" type="datetime1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A066233-4F9D-4BDE-9AC7-891BBBEFEA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93C07E4-A3D8-4980-9D7B-16388FAD5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56527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2CCE781-12E9-43D2-8489-45CC67A7A0D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34C71B5-F92C-46A5-BDF5-065FE96F1A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81A78DF-C7AF-43A6-967E-DF30B2BC1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8668A-432C-4850-8B7F-D8942D74F66E}" type="datetime1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32B48C7-12FB-4DBE-8D79-B311C73993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9A7A4EB-B8C0-43C0-B114-07E9C3C5D5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0782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67000"/>
              </a:schemeClr>
            </a:gs>
            <a:gs pos="55000">
              <a:schemeClr val="accent6">
                <a:lumMod val="97000"/>
                <a:lumOff val="3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path path="rect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33A8C6F1-2D16-4397-BD80-47E984924D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BEDE456-BA09-4B07-B009-63FA878AEF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398B75A-F911-4694-BC05-30E0E88450E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2E71F2-A24B-4494-A2C2-1C603E028050}" type="datetime1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95F0D41-A887-425F-B851-D86FB59E7CE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8AE2A3A-6992-42CB-A31F-DCF6AE97B9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87843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hyperlink" Target="http://www.lernbiene.de/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icone-gif.com/gif/nature/arbres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3.emf"/><Relationship Id="rId7" Type="http://schemas.openxmlformats.org/officeDocument/2006/relationships/hyperlink" Target="https://fr.wikipedia.org/wiki/Sapin_noble" TargetMode="External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ouleursbois.com/techniques/les-bois/1762-meleze-d-europe" TargetMode="External"/><Relationship Id="rId5" Type="http://schemas.openxmlformats.org/officeDocument/2006/relationships/hyperlink" Target="https://fr.wikipedia.org/wiki/Pin_sylvestre" TargetMode="External"/><Relationship Id="rId4" Type="http://schemas.openxmlformats.org/officeDocument/2006/relationships/hyperlink" Target="https://fr.wikipedia.org/wiki/Picea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nilim.fr/parcours-biodiversite/activites/reconnaissance-delements-des-plantes/reconnaissance-des-cones/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5D957DEF-DF7A-4621-9E69-D65F5ED6976F}"/>
              </a:ext>
            </a:extLst>
          </p:cNvPr>
          <p:cNvSpPr txBox="1"/>
          <p:nvPr/>
        </p:nvSpPr>
        <p:spPr>
          <a:xfrm>
            <a:off x="6422571" y="1674674"/>
            <a:ext cx="533944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5400" b="1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LES ARBRES</a:t>
            </a:r>
          </a:p>
          <a:p>
            <a:pPr algn="ctr"/>
            <a:r>
              <a:rPr lang="fr-FR" sz="5400" b="1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LA FORET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708FBFB1-F467-A52D-4EF8-B58C35451200}"/>
              </a:ext>
            </a:extLst>
          </p:cNvPr>
          <p:cNvSpPr txBox="1"/>
          <p:nvPr/>
        </p:nvSpPr>
        <p:spPr>
          <a:xfrm>
            <a:off x="7602458" y="5192198"/>
            <a:ext cx="39983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Fiches de travail traduites de l’allemand: </a:t>
            </a:r>
            <a:r>
              <a:rPr lang="fr-F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www.lernbiene.de</a:t>
            </a:r>
            <a:endParaRPr lang="fr-FR" dirty="0"/>
          </a:p>
          <a:p>
            <a:r>
              <a:rPr lang="fr-FR" dirty="0" err="1"/>
              <a:t>Screenshots</a:t>
            </a:r>
            <a:r>
              <a:rPr lang="fr-FR" dirty="0"/>
              <a:t> Antenne 2 (envoyé spécial)</a:t>
            </a:r>
          </a:p>
        </p:txBody>
      </p:sp>
      <p:pic>
        <p:nvPicPr>
          <p:cNvPr id="10" name="Image 9" descr="Une image contenant fleur, croquis, dessin, arbre&#10;&#10;Le contenu généré par l’IA peut être incorrect.">
            <a:extLst>
              <a:ext uri="{FF2B5EF4-FFF2-40B4-BE49-F238E27FC236}">
                <a16:creationId xmlns:a16="http://schemas.microsoft.com/office/drawing/2014/main" id="{E34E0570-A9CF-F986-8DAE-C12B0E1676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9703" y="522252"/>
            <a:ext cx="4625161" cy="5316277"/>
          </a:xfrm>
          <a:prstGeom prst="rect">
            <a:avLst/>
          </a:prstGeom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BCA05F4F-EDC1-2AB6-E320-1314845674B6}"/>
              </a:ext>
            </a:extLst>
          </p:cNvPr>
          <p:cNvSpPr txBox="1"/>
          <p:nvPr/>
        </p:nvSpPr>
        <p:spPr>
          <a:xfrm>
            <a:off x="2590357" y="5798371"/>
            <a:ext cx="240694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900" dirty="0">
                <a:hlinkClick r:id="rId4"/>
              </a:rPr>
              <a:t>https://www.icone-gif.com/gif/nature/arbres/</a:t>
            </a:r>
            <a:endParaRPr lang="fr-FR" sz="900" dirty="0"/>
          </a:p>
          <a:p>
            <a:endParaRPr lang="fr-FR" sz="900" dirty="0"/>
          </a:p>
        </p:txBody>
      </p:sp>
      <p:sp>
        <p:nvSpPr>
          <p:cNvPr id="13" name="Espace réservé du pied de page 12">
            <a:extLst>
              <a:ext uri="{FF2B5EF4-FFF2-40B4-BE49-F238E27FC236}">
                <a16:creationId xmlns:a16="http://schemas.microsoft.com/office/drawing/2014/main" id="{4CB53628-7028-FB03-2898-1C4D22B44F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04182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F5684F-4DE9-470C-8EFF-408D63BC0B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6865" y="560172"/>
            <a:ext cx="9152238" cy="994887"/>
          </a:xfrm>
        </p:spPr>
        <p:txBody>
          <a:bodyPr/>
          <a:lstStyle/>
          <a:p>
            <a:r>
              <a:rPr lang="fr-FR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SOMMAIRE / INHALT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A501219F-7A1D-4A26-9898-21AABA8CABA0}"/>
              </a:ext>
            </a:extLst>
          </p:cNvPr>
          <p:cNvSpPr txBox="1"/>
          <p:nvPr/>
        </p:nvSpPr>
        <p:spPr>
          <a:xfrm>
            <a:off x="1359273" y="1621232"/>
            <a:ext cx="947345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1 Les parties de l’arbre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 	Les feuilles (création d’un herbier)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2 L’arbre et les saisons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3 Les feuillus (</a:t>
            </a:r>
            <a:r>
              <a:rPr lang="fr-FR" sz="2800" b="1" dirty="0" err="1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Laubbäume</a:t>
            </a: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) et les conifères (</a:t>
            </a:r>
            <a:r>
              <a:rPr lang="fr-FR" sz="2800" b="1" dirty="0" err="1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Nadelbäume</a:t>
            </a: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)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4 La croissance (</a:t>
            </a:r>
            <a:r>
              <a:rPr lang="fr-FR" sz="2800" b="1" dirty="0" err="1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das</a:t>
            </a: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 </a:t>
            </a:r>
            <a:r>
              <a:rPr lang="fr-FR" sz="2800" b="1" dirty="0" err="1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Wachstum</a:t>
            </a: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) de l’arbre 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5 La vie de l’arbre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6 Reconnaître les feuillus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7 Reconnaître les conifères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8 Les découvertes des chercheurs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9 </a:t>
            </a:r>
            <a:r>
              <a:rPr lang="fr-FR" sz="2800" b="1" dirty="0" err="1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Lapbook</a:t>
            </a: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 « la forêt »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10 Comment se nourrit l’arbre, la photosynthèse</a:t>
            </a:r>
            <a:endParaRPr lang="fr-FR" sz="2800" b="1" dirty="0">
              <a:solidFill>
                <a:schemeClr val="accent4">
                  <a:lumMod val="50000"/>
                </a:schemeClr>
              </a:solidFill>
              <a:sym typeface="Wingdings" panose="05000000000000000000" pitchFamily="2" charset="2"/>
            </a:endParaRP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BD96C9B-8DBF-E60B-A49B-23C50DECC0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2720294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8887B9-C8C3-43DC-A2F6-4B74FCDD96A6}"/>
              </a:ext>
            </a:extLst>
          </p:cNvPr>
          <p:cNvSpPr txBox="1">
            <a:spLocks/>
          </p:cNvSpPr>
          <p:nvPr/>
        </p:nvSpPr>
        <p:spPr>
          <a:xfrm>
            <a:off x="322052" y="1615082"/>
            <a:ext cx="11363048" cy="222079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fr-FR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algn="ctr"/>
            <a:r>
              <a:rPr lang="fr-FR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7</a:t>
            </a:r>
            <a:r>
              <a:rPr lang="fr-FR" b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. </a:t>
            </a:r>
            <a:r>
              <a:rPr lang="fr-FR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RECONNAITRE LES CONIFERES</a:t>
            </a:r>
          </a:p>
          <a:p>
            <a:pPr algn="ctr"/>
            <a:r>
              <a:rPr lang="fr-FR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Nadelbäume</a:t>
            </a:r>
            <a:r>
              <a:rPr lang="fr-FR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fr-FR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erkennen</a:t>
            </a:r>
            <a:endParaRPr lang="fr-FR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C7CEECF-A383-9F8E-6076-294AB3A86F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3975612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EB373EC-A465-4A5C-B0F9-AF16B7DC8C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1061" y="0"/>
            <a:ext cx="6000470" cy="6858000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1659DEA1-2AE0-4913-A922-EB04F0417A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8664" y="682746"/>
            <a:ext cx="5612867" cy="6175254"/>
          </a:xfrm>
          <a:prstGeom prst="rect">
            <a:avLst/>
          </a:prstGeom>
        </p:spPr>
      </p:pic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AE5DDAC3-5936-B8F5-460C-7E079D5AB2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-1019035" y="6332193"/>
            <a:ext cx="4114800" cy="365125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842B2875-59DD-83D3-6BBC-87BD44824012}"/>
              </a:ext>
            </a:extLst>
          </p:cNvPr>
          <p:cNvSpPr txBox="1"/>
          <p:nvPr/>
        </p:nvSpPr>
        <p:spPr>
          <a:xfrm>
            <a:off x="8101095" y="5613513"/>
            <a:ext cx="3869536" cy="11554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fr-FR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Source des images : personnelles et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fr-FR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l’épicéa :  </a:t>
            </a:r>
            <a:r>
              <a:rPr lang="fr-FR" sz="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https://fr.wikipedia.org/wiki/Picea</a:t>
            </a:r>
            <a:r>
              <a:rPr lang="fr-FR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	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fr-FR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 pin : </a:t>
            </a:r>
            <a:r>
              <a:rPr lang="fr-FR" sz="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https://fr.wikipedia.org/wiki/Pin_sylvestre</a:t>
            </a:r>
            <a:endParaRPr lang="fr-FR" sz="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fr-FR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 mélèze: </a:t>
            </a:r>
            <a:r>
              <a:rPr lang="fr-FR" sz="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6"/>
              </a:rPr>
              <a:t>https://www.couleursbois.com/techniques/les-bois/1762-meleze-d-europe</a:t>
            </a:r>
            <a:endParaRPr lang="fr-FR" sz="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fr-FR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 sapin : </a:t>
            </a:r>
            <a:r>
              <a:rPr lang="fr-FR" sz="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7"/>
              </a:rPr>
              <a:t>https://fr.wikipedia.org/wiki/Sapin_noble</a:t>
            </a:r>
            <a:endParaRPr lang="fr-FR" sz="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E424F49-14BD-CD59-1047-77F0FA972AA1}"/>
              </a:ext>
            </a:extLst>
          </p:cNvPr>
          <p:cNvSpPr/>
          <p:nvPr/>
        </p:nvSpPr>
        <p:spPr>
          <a:xfrm>
            <a:off x="3837904" y="1320085"/>
            <a:ext cx="1275009" cy="17064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 descr="Description de cette image, également commentée ci-après">
            <a:extLst>
              <a:ext uri="{FF2B5EF4-FFF2-40B4-BE49-F238E27FC236}">
                <a16:creationId xmlns:a16="http://schemas.microsoft.com/office/drawing/2014/main" id="{96DCE02D-82A3-1D4E-B4F3-A96757386AC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1198" y="1085085"/>
            <a:ext cx="1328420" cy="18802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02986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42A30571-9CE8-AB08-4637-789DD8A7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56A1736B-274A-6F7E-EA63-90DB0862D6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360" y="202893"/>
            <a:ext cx="4286885" cy="571182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F4BAAA40-CC81-6815-0EAC-D782D047F191}"/>
              </a:ext>
            </a:extLst>
          </p:cNvPr>
          <p:cNvSpPr txBox="1"/>
          <p:nvPr/>
        </p:nvSpPr>
        <p:spPr>
          <a:xfrm>
            <a:off x="3710727" y="6026402"/>
            <a:ext cx="6321915" cy="2182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Source de </a:t>
            </a:r>
            <a:r>
              <a:rPr lang="fr-FR" sz="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 images: </a:t>
            </a:r>
            <a:r>
              <a:rPr lang="fr-FR" sz="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:</a:t>
            </a:r>
            <a:r>
              <a:rPr lang="fr-FR" sz="800" b="1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https://www.unilim.fr/parcours-biodiversite/activites/reconnaissance-delements-des-plantes/reconnaissance-des-cones/</a:t>
            </a:r>
            <a:endParaRPr lang="fr-FR" sz="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14E56133-425E-11DF-C070-10D50F5A24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619" y="258875"/>
            <a:ext cx="4836795" cy="571182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AB23961-AE3B-5D16-E058-3D8FEBDBFD21}"/>
              </a:ext>
            </a:extLst>
          </p:cNvPr>
          <p:cNvSpPr txBox="1"/>
          <p:nvPr/>
        </p:nvSpPr>
        <p:spPr>
          <a:xfrm>
            <a:off x="8023538" y="702634"/>
            <a:ext cx="14795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cône de sapin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E9F84FCC-C3BD-7BD9-EBFB-F33789123022}"/>
              </a:ext>
            </a:extLst>
          </p:cNvPr>
          <p:cNvSpPr txBox="1"/>
          <p:nvPr/>
        </p:nvSpPr>
        <p:spPr>
          <a:xfrm>
            <a:off x="2479607" y="702634"/>
            <a:ext cx="12791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cône de pin</a:t>
            </a:r>
          </a:p>
        </p:txBody>
      </p:sp>
    </p:spTree>
    <p:extLst>
      <p:ext uri="{BB962C8B-B14F-4D97-AF65-F5344CB8AC3E}">
        <p14:creationId xmlns:p14="http://schemas.microsoft.com/office/powerpoint/2010/main" val="284591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005A0D442E05874DBE15EF67B86AACB8" ma:contentTypeVersion="8" ma:contentTypeDescription="Ein neues Dokument erstellen." ma:contentTypeScope="" ma:versionID="756c61fe040f2cd858296baf20efe9ef">
  <xsd:schema xmlns:xsd="http://www.w3.org/2001/XMLSchema" xmlns:xs="http://www.w3.org/2001/XMLSchema" xmlns:p="http://schemas.microsoft.com/office/2006/metadata/properties" xmlns:ns2="d19153b7-85cb-4ebe-81ab-70afa456cf4e" targetNamespace="http://schemas.microsoft.com/office/2006/metadata/properties" ma:root="true" ma:fieldsID="382cc31b96737b0f700630457d08be9f" ns2:_="">
    <xsd:import namespace="d19153b7-85cb-4ebe-81ab-70afa456cf4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9153b7-85cb-4ebe-81ab-70afa456cf4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873F993-643B-47E7-8353-D7CFAA516FB0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6D535DE1-2F01-4B26-9718-7C9945D3F8B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9153b7-85cb-4ebe-81ab-70afa456cf4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5C54809-8F98-4375-B27A-4D423A9F3793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c2830bad-22b2-42bc-aa5d-ef8782b5981b}" enabled="0" method="" siteId="{c2830bad-22b2-42bc-aa5d-ef8782b5981b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Base</Template>
  <TotalTime>1824</TotalTime>
  <Words>226</Words>
  <Application>Microsoft Office PowerPoint</Application>
  <PresentationFormat>Grand écran</PresentationFormat>
  <Paragraphs>33</Paragraphs>
  <Slides>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12" baseType="lpstr">
      <vt:lpstr>Aptos</vt:lpstr>
      <vt:lpstr>Arial</vt:lpstr>
      <vt:lpstr>Arial Black</vt:lpstr>
      <vt:lpstr>Calibri</vt:lpstr>
      <vt:lpstr>Calibri Light</vt:lpstr>
      <vt:lpstr>Wingdings</vt:lpstr>
      <vt:lpstr>Thème Office</vt:lpstr>
      <vt:lpstr>Présentation PowerPoint</vt:lpstr>
      <vt:lpstr>SOMMAIRE / INHALT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Marie-Antoinette AGBESSI</dc:creator>
  <cp:lastModifiedBy>Gwendoline Lovey</cp:lastModifiedBy>
  <cp:revision>427</cp:revision>
  <dcterms:created xsi:type="dcterms:W3CDTF">2020-05-23T13:29:55Z</dcterms:created>
  <dcterms:modified xsi:type="dcterms:W3CDTF">2026-08-28T20:47:10Z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0x010100005A0D442E05874DBE15EF67B86AACB8</vt:lpwstr>
  </property>
</Properties>
</file>