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34" r:id="rId2"/>
    <p:sldId id="409" r:id="rId3"/>
    <p:sldId id="426" r:id="rId4"/>
    <p:sldId id="420" r:id="rId5"/>
    <p:sldId id="414" r:id="rId6"/>
    <p:sldId id="412" r:id="rId7"/>
    <p:sldId id="418" r:id="rId8"/>
    <p:sldId id="422" r:id="rId9"/>
    <p:sldId id="427" r:id="rId10"/>
    <p:sldId id="428" r:id="rId11"/>
    <p:sldId id="429" r:id="rId12"/>
    <p:sldId id="430" r:id="rId13"/>
    <p:sldId id="433" r:id="rId14"/>
    <p:sldId id="431" r:id="rId15"/>
    <p:sldId id="435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4155">
          <p15:clr>
            <a:srgbClr val="A4A3A4"/>
          </p15:clr>
        </p15:guide>
        <p15:guide id="5" orient="horz" pos="255">
          <p15:clr>
            <a:srgbClr val="A4A3A4"/>
          </p15:clr>
        </p15:guide>
        <p15:guide id="6" pos="2880">
          <p15:clr>
            <a:srgbClr val="A4A3A4"/>
          </p15:clr>
        </p15:guide>
        <p15:guide id="7" pos="249">
          <p15:clr>
            <a:srgbClr val="A4A3A4"/>
          </p15:clr>
        </p15:guide>
        <p15:guide id="8" pos="5511">
          <p15:clr>
            <a:srgbClr val="A4A3A4"/>
          </p15:clr>
        </p15:guide>
        <p15:guide id="9" pos="4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9"/>
    <a:srgbClr val="1FA1B2"/>
    <a:srgbClr val="73B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4643"/>
  </p:normalViewPr>
  <p:slideViewPr>
    <p:cSldViewPr showGuides="1">
      <p:cViewPr varScale="1">
        <p:scale>
          <a:sx n="115" d="100"/>
          <a:sy n="115" d="100"/>
        </p:scale>
        <p:origin x="2024" y="200"/>
      </p:cViewPr>
      <p:guideLst>
        <p:guide orient="horz" pos="2160"/>
        <p:guide orient="horz" pos="890"/>
        <p:guide orient="horz" pos="3838"/>
        <p:guide orient="horz" pos="4155"/>
        <p:guide orient="horz" pos="255"/>
        <p:guide pos="2880"/>
        <p:guide pos="249"/>
        <p:guide pos="5511"/>
        <p:guide pos="4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-4204" y="-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EQUALS (N=68)</c:v>
                </c:pt>
              </c:strCache>
            </c:strRef>
          </c:tx>
          <c:spPr>
            <a:solidFill>
              <a:srgbClr val="E20019"/>
            </a:solidFill>
            <a:ln w="38100">
              <a:noFill/>
            </a:ln>
            <a:effectLst/>
          </c:spPr>
          <c:invertIfNegative val="0"/>
          <c:cat>
            <c:strRef>
              <c:f>Tabelle1!$A$2:$A$15</c:f>
              <c:strCache>
                <c:ptCount val="14"/>
                <c:pt idx="0">
                  <c:v>8j.</c:v>
                </c:pt>
                <c:pt idx="1">
                  <c:v>9j.</c:v>
                </c:pt>
                <c:pt idx="2">
                  <c:v>10j.</c:v>
                </c:pt>
                <c:pt idx="3">
                  <c:v>11j.</c:v>
                </c:pt>
                <c:pt idx="4">
                  <c:v>12j.</c:v>
                </c:pt>
                <c:pt idx="5">
                  <c:v>13j.</c:v>
                </c:pt>
                <c:pt idx="6">
                  <c:v>14j.</c:v>
                </c:pt>
                <c:pt idx="7">
                  <c:v>15j.</c:v>
                </c:pt>
                <c:pt idx="8">
                  <c:v>16j.</c:v>
                </c:pt>
                <c:pt idx="9">
                  <c:v>17j.</c:v>
                </c:pt>
                <c:pt idx="10">
                  <c:v>18j.</c:v>
                </c:pt>
                <c:pt idx="11">
                  <c:v>19j.</c:v>
                </c:pt>
                <c:pt idx="12">
                  <c:v>20j.</c:v>
                </c:pt>
                <c:pt idx="13">
                  <c:v>21j.</c:v>
                </c:pt>
              </c:strCache>
            </c:strRef>
          </c:cat>
          <c:val>
            <c:numRef>
              <c:f>Tabelle1!$B$2:$B$15</c:f>
              <c:numCache>
                <c:formatCode>0.0%</c:formatCode>
                <c:ptCount val="14"/>
                <c:pt idx="0">
                  <c:v>-1.4705882352941176E-2</c:v>
                </c:pt>
                <c:pt idx="1">
                  <c:v>-1.4705882352941176E-2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-2.9411764705882353E-2</c:v>
                </c:pt>
                <c:pt idx="6">
                  <c:v>-0.14705882352941177</c:v>
                </c:pt>
                <c:pt idx="7">
                  <c:v>-0.19117647058823528</c:v>
                </c:pt>
                <c:pt idx="8">
                  <c:v>-0.22058823529411764</c:v>
                </c:pt>
                <c:pt idx="9">
                  <c:v>-0.13235294117647059</c:v>
                </c:pt>
                <c:pt idx="10">
                  <c:v>-0.13235294117647059</c:v>
                </c:pt>
                <c:pt idx="11">
                  <c:v>-5.8823529411764705E-2</c:v>
                </c:pt>
                <c:pt idx="12">
                  <c:v>-5.8823529411764705E-2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C3-9C4A-9671-9D2CB47C7ED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Offene Umfrage (N=170)</c:v>
                </c:pt>
              </c:strCache>
            </c:strRef>
          </c:tx>
          <c:spPr>
            <a:solidFill>
              <a:schemeClr val="accent5"/>
            </a:solidFill>
            <a:ln w="38100">
              <a:noFill/>
            </a:ln>
            <a:effectLst/>
          </c:spPr>
          <c:invertIfNegative val="0"/>
          <c:cat>
            <c:strRef>
              <c:f>Tabelle1!$A$2:$A$15</c:f>
              <c:strCache>
                <c:ptCount val="14"/>
                <c:pt idx="0">
                  <c:v>8j.</c:v>
                </c:pt>
                <c:pt idx="1">
                  <c:v>9j.</c:v>
                </c:pt>
                <c:pt idx="2">
                  <c:v>10j.</c:v>
                </c:pt>
                <c:pt idx="3">
                  <c:v>11j.</c:v>
                </c:pt>
                <c:pt idx="4">
                  <c:v>12j.</c:v>
                </c:pt>
                <c:pt idx="5">
                  <c:v>13j.</c:v>
                </c:pt>
                <c:pt idx="6">
                  <c:v>14j.</c:v>
                </c:pt>
                <c:pt idx="7">
                  <c:v>15j.</c:v>
                </c:pt>
                <c:pt idx="8">
                  <c:v>16j.</c:v>
                </c:pt>
                <c:pt idx="9">
                  <c:v>17j.</c:v>
                </c:pt>
                <c:pt idx="10">
                  <c:v>18j.</c:v>
                </c:pt>
                <c:pt idx="11">
                  <c:v>19j.</c:v>
                </c:pt>
                <c:pt idx="12">
                  <c:v>20j.</c:v>
                </c:pt>
                <c:pt idx="13">
                  <c:v>21j.</c:v>
                </c:pt>
              </c:strCache>
            </c:strRef>
          </c:cat>
          <c:val>
            <c:numRef>
              <c:f>Tabelle1!$C$2:$C$15</c:f>
              <c:numCache>
                <c:formatCode>0.0%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0.15294117647058825</c:v>
                </c:pt>
                <c:pt idx="7">
                  <c:v>0.25294117647058822</c:v>
                </c:pt>
                <c:pt idx="8">
                  <c:v>0.18235294117647058</c:v>
                </c:pt>
                <c:pt idx="9">
                  <c:v>0.18823529411764706</c:v>
                </c:pt>
                <c:pt idx="10">
                  <c:v>0.12352941176470589</c:v>
                </c:pt>
                <c:pt idx="11">
                  <c:v>6.4705882352941183E-2</c:v>
                </c:pt>
                <c:pt idx="12">
                  <c:v>2.3529411764705882E-2</c:v>
                </c:pt>
                <c:pt idx="13">
                  <c:v>1.1764705882352941E-2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C3-9C4A-9671-9D2CB47C7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2810207"/>
        <c:axId val="1188068047"/>
      </c:barChart>
      <c:catAx>
        <c:axId val="1142810207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188068047"/>
        <c:crossesAt val="0"/>
        <c:auto val="1"/>
        <c:lblAlgn val="ctr"/>
        <c:lblOffset val="100"/>
        <c:noMultiLvlLbl val="1"/>
      </c:catAx>
      <c:valAx>
        <c:axId val="1188068047"/>
        <c:scaling>
          <c:orientation val="minMax"/>
          <c:max val="0.26"/>
          <c:min val="-0.26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,##0%;#,##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142810207"/>
        <c:crosses val="max"/>
        <c:crossBetween val="between"/>
        <c:majorUnit val="2.0000000000000004E-2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756878166739982"/>
          <c:y val="1.3360053440213761E-2"/>
          <c:w val="0.45000116718591476"/>
          <c:h val="5.1994803254803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Stichprobe nach Institutionstyp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B62-2940-B9F0-E13030CC359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B62-2940-B9F0-E13030CC359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B62-2940-B9F0-E13030CC359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B62-2940-B9F0-E13030CC359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B62-2940-B9F0-E13030CC359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B62-2940-B9F0-E13030CC359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B62-2940-B9F0-E13030CC359F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62-2940-B9F0-E13030CC359F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62-2940-B9F0-E13030CC359F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62-2940-B9F0-E13030CC359F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62-2940-B9F0-E13030CC359F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62-2940-B9F0-E13030CC359F}"/>
                </c:ext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62-2940-B9F0-E13030CC359F}"/>
                </c:ext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62-2940-B9F0-E13030CC359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spc="0" baseline="0">
                    <a:solidFill>
                      <a:sysClr val="windowText" lastClr="000000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Erziehungsheime</c:v>
                </c:pt>
                <c:pt idx="1">
                  <c:v>Sozialpädagogisch begleitete Wohngemeinschaften</c:v>
                </c:pt>
                <c:pt idx="2">
                  <c:v>Kinderheime</c:v>
                </c:pt>
                <c:pt idx="3">
                  <c:v>Schulheime</c:v>
                </c:pt>
                <c:pt idx="4">
                  <c:v>Beobachtungsstationen/ Krisenintervention</c:v>
                </c:pt>
                <c:pt idx="5">
                  <c:v>Therapieheime</c:v>
                </c:pt>
                <c:pt idx="6">
                  <c:v>Massnahmezentren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75</c:v>
                </c:pt>
                <c:pt idx="1">
                  <c:v>46</c:v>
                </c:pt>
                <c:pt idx="2">
                  <c:v>43</c:v>
                </c:pt>
                <c:pt idx="3">
                  <c:v>23</c:v>
                </c:pt>
                <c:pt idx="4">
                  <c:v>23</c:v>
                </c:pt>
                <c:pt idx="5">
                  <c:v>15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62-2940-B9F0-E13030CC3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086392"/>
        <c:axId val="188086008"/>
      </c:barChart>
      <c:valAx>
        <c:axId val="188086008"/>
        <c:scaling>
          <c:orientation val="minMax"/>
          <c:max val="83"/>
          <c:min val="0"/>
        </c:scaling>
        <c:delete val="1"/>
        <c:axPos val="t"/>
        <c:majorGridlines>
          <c:spPr>
            <a:ln w="9525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8086392"/>
        <c:crosses val="autoZero"/>
        <c:crossBetween val="between"/>
      </c:valAx>
      <c:catAx>
        <c:axId val="188086392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de-DE"/>
          </a:p>
        </c:txPr>
        <c:crossAx val="188086008"/>
        <c:crosses val="autoZero"/>
        <c:auto val="1"/>
        <c:lblAlgn val="ctr"/>
        <c:lblOffset val="100"/>
        <c:noMultiLvlLbl val="0"/>
      </c:cat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b="0">
          <a:solidFill>
            <a:sysClr val="windowText" lastClr="000000"/>
          </a:solidFill>
          <a:latin typeface="Georgia" panose="02040502050405020303" pitchFamily="18" charset="0"/>
          <a:cs typeface="Times New Roman" panose="02020603050405020304" pitchFamily="18" charset="0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Spalte2</c:v>
                </c:pt>
              </c:strCache>
            </c:strRef>
          </c:tx>
          <c:spPr>
            <a:solidFill>
              <a:schemeClr val="accent6"/>
            </a:solidFill>
            <a:ln w="38100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A9-A540-AE02-4EA788EEC1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A9-A540-AE02-4EA788EEC1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A9-A540-AE02-4EA788EEC1A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A9-A540-AE02-4EA788EEC1A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A9-A540-AE02-4EA788EEC1A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A9-A540-AE02-4EA788EEC1A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1A9-A540-AE02-4EA788EEC1A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A9-A540-AE02-4EA788EEC1A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1A9-A540-AE02-4EA788EEC1A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1A9-A540-AE02-4EA788EEC1A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1A9-A540-AE02-4EA788EEC1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Sorgen, dass eine nahestehende Person, an Corona schwer erkranken könnte.</c:v>
                </c:pt>
                <c:pt idx="1">
                  <c:v>Sorgen, dass sich die Krise negativ auf die berufliche / schulische Zukunft auswirkt.</c:v>
                </c:pt>
                <c:pt idx="2">
                  <c:v>Sorgen, dass die Familie in finanzielle Schwierigkeiten geraten könnte.</c:v>
                </c:pt>
                <c:pt idx="3">
                  <c:v>Sorgen, dass die Krise die Familie psychisch belastet.</c:v>
                </c:pt>
                <c:pt idx="4">
                  <c:v>Sorge, dass es in der Familie bis hin zur häuslichen / körperlichen Gewalt eskalieren könnte.</c:v>
                </c:pt>
              </c:strCache>
            </c:strRef>
          </c:cat>
          <c:val>
            <c:numRef>
              <c:f>Tabelle1!$B$2:$B$6</c:f>
              <c:numCache>
                <c:formatCode>0.0%</c:formatCode>
                <c:ptCount val="5"/>
                <c:pt idx="0">
                  <c:v>0.48299999999999998</c:v>
                </c:pt>
                <c:pt idx="1">
                  <c:v>0.433</c:v>
                </c:pt>
                <c:pt idx="2">
                  <c:v>0.32799999999999996</c:v>
                </c:pt>
                <c:pt idx="3">
                  <c:v>0.252</c:v>
                </c:pt>
                <c:pt idx="4">
                  <c:v>8.8000000000000009E-2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1A9-A540-AE02-4EA788EEC1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30"/>
        <c:axId val="1142810207"/>
        <c:axId val="1188068047"/>
      </c:barChart>
      <c:catAx>
        <c:axId val="1142810207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1905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188068047"/>
        <c:crossesAt val="0"/>
        <c:auto val="1"/>
        <c:lblAlgn val="ctr"/>
        <c:lblOffset val="100"/>
        <c:noMultiLvlLbl val="1"/>
      </c:catAx>
      <c:valAx>
        <c:axId val="1188068047"/>
        <c:scaling>
          <c:orientation val="minMax"/>
          <c:max val="0.70000000000000007"/>
          <c:min val="0"/>
        </c:scaling>
        <c:delete val="1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,##0%;#,##0%" sourceLinked="0"/>
        <c:majorTickMark val="none"/>
        <c:minorTickMark val="none"/>
        <c:tickLblPos val="nextTo"/>
        <c:crossAx val="1142810207"/>
        <c:crosses val="max"/>
        <c:crossBetween val="between"/>
        <c:majorUnit val="0.1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de-DE" sz="1200">
                <a:solidFill>
                  <a:schemeClr val="tx1"/>
                </a:solidFill>
              </a:rPr>
              <a:t>Ich glaube, dass ich mit der Krise gut umgehen kann.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EQUALS (N=68)</c:v>
                </c:pt>
              </c:strCache>
            </c:strRef>
          </c:tx>
          <c:spPr>
            <a:solidFill>
              <a:srgbClr val="E30119"/>
            </a:solidFill>
            <a:ln w="381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14-244F-8521-DB19BCDE21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14-244F-8521-DB19BCDE218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14-244F-8521-DB19BCDE21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14-244F-8521-DB19BCDE218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14-244F-8521-DB19BCDE21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Nein</c:v>
                </c:pt>
                <c:pt idx="1">
                  <c:v>Eher nein</c:v>
                </c:pt>
                <c:pt idx="2">
                  <c:v>Teils teils</c:v>
                </c:pt>
                <c:pt idx="3">
                  <c:v>Eher ja</c:v>
                </c:pt>
                <c:pt idx="4">
                  <c:v>Ja</c:v>
                </c:pt>
              </c:strCache>
            </c:strRef>
          </c:cat>
          <c:val>
            <c:numRef>
              <c:f>Tabelle1!$B$2:$B$6</c:f>
              <c:numCache>
                <c:formatCode>0.0%</c:formatCode>
                <c:ptCount val="5"/>
                <c:pt idx="0">
                  <c:v>5.9000000000000004E-2</c:v>
                </c:pt>
                <c:pt idx="1">
                  <c:v>7.0999999999999994E-2</c:v>
                </c:pt>
                <c:pt idx="2">
                  <c:v>0.31900000000000001</c:v>
                </c:pt>
                <c:pt idx="3">
                  <c:v>0.28600000000000003</c:v>
                </c:pt>
                <c:pt idx="4">
                  <c:v>0.26500000000000001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114-244F-8521-DB19BCDE2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67491599"/>
        <c:axId val="1641897855"/>
      </c:barChart>
      <c:catAx>
        <c:axId val="1367491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641897855"/>
        <c:crosses val="autoZero"/>
        <c:auto val="1"/>
        <c:lblAlgn val="ctr"/>
        <c:lblOffset val="100"/>
        <c:noMultiLvlLbl val="0"/>
      </c:catAx>
      <c:valAx>
        <c:axId val="1641897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367491599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Georgia" panose="02040502050405020303" pitchFamily="18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de-DE" sz="1200" dirty="0">
                <a:solidFill>
                  <a:schemeClr val="tx1"/>
                </a:solidFill>
              </a:rPr>
              <a:t>Im Vergleich zu Gleichaltrigen, welche nicht in einer Institution sind,</a:t>
            </a:r>
            <a:r>
              <a:rPr lang="de-DE" sz="1200" baseline="0" dirty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habe ich es</a:t>
            </a:r>
            <a:r>
              <a:rPr lang="de-DE" sz="1200" baseline="0" dirty="0">
                <a:solidFill>
                  <a:schemeClr val="tx1"/>
                </a:solidFill>
              </a:rPr>
              <a:t> ….</a:t>
            </a:r>
            <a:endParaRPr lang="de-DE" sz="1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EQUALS (N=68)</c:v>
                </c:pt>
              </c:strCache>
            </c:strRef>
          </c:tx>
          <c:spPr>
            <a:solidFill>
              <a:srgbClr val="E30119"/>
            </a:solidFill>
            <a:ln w="381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95-9344-BA49-B7412D5A0D6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95-9344-BA49-B7412D5A0D6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95-9344-BA49-B7412D5A0D6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95-9344-BA49-B7412D5A0D6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595-9344-BA49-B7412D5A0D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schwieriger</c:v>
                </c:pt>
                <c:pt idx="1">
                  <c:v>eher schwieriger</c:v>
                </c:pt>
                <c:pt idx="2">
                  <c:v>gleich schwer</c:v>
                </c:pt>
                <c:pt idx="3">
                  <c:v>eher einfacher</c:v>
                </c:pt>
                <c:pt idx="4">
                  <c:v>einfacher</c:v>
                </c:pt>
              </c:strCache>
            </c:strRef>
          </c:cat>
          <c:val>
            <c:numRef>
              <c:f>Tabelle1!$B$2:$B$6</c:f>
              <c:numCache>
                <c:formatCode>0.0%</c:formatCode>
                <c:ptCount val="5"/>
                <c:pt idx="0">
                  <c:v>0.13</c:v>
                </c:pt>
                <c:pt idx="1">
                  <c:v>0.122</c:v>
                </c:pt>
                <c:pt idx="2">
                  <c:v>0.40799999999999997</c:v>
                </c:pt>
                <c:pt idx="3">
                  <c:v>0.214</c:v>
                </c:pt>
                <c:pt idx="4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95-9344-BA49-B7412D5A0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67491599"/>
        <c:axId val="1641897855"/>
      </c:barChart>
      <c:catAx>
        <c:axId val="1367491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641897855"/>
        <c:crosses val="autoZero"/>
        <c:auto val="1"/>
        <c:lblAlgn val="ctr"/>
        <c:lblOffset val="100"/>
        <c:noMultiLvlLbl val="0"/>
      </c:catAx>
      <c:valAx>
        <c:axId val="1641897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367491599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Georgia" panose="02040502050405020303" pitchFamily="18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de-DE" sz="1200" b="0" i="0" u="none" strike="noStrike" baseline="0" dirty="0">
                <a:effectLst/>
              </a:rPr>
              <a:t>Die Mitarbeitenden der Institution leisten wegen und in der </a:t>
            </a:r>
            <a:r>
              <a:rPr lang="de-DE" sz="1200" b="0" i="0" u="none" strike="noStrike" baseline="0" dirty="0" err="1">
                <a:effectLst/>
              </a:rPr>
              <a:t>Coroana</a:t>
            </a:r>
            <a:r>
              <a:rPr lang="de-DE" sz="1200" b="0" i="0" u="none" strike="noStrike" baseline="0" dirty="0">
                <a:effectLst/>
              </a:rPr>
              <a:t>-Krise … als sonst.</a:t>
            </a:r>
            <a:r>
              <a:rPr lang="de-DE" sz="1200" b="0" i="0" u="none" strike="noStrike" baseline="0" dirty="0"/>
              <a:t> </a:t>
            </a:r>
            <a:endParaRPr lang="de-DE" sz="1200" b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EQUALS (N=68)</c:v>
                </c:pt>
              </c:strCache>
            </c:strRef>
          </c:tx>
          <c:spPr>
            <a:solidFill>
              <a:srgbClr val="E30119"/>
            </a:solidFill>
            <a:ln w="381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95-9344-BA49-B7412D5A0D6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95-9344-BA49-B7412D5A0D6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95-9344-BA49-B7412D5A0D6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95-9344-BA49-B7412D5A0D6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595-9344-BA49-B7412D5A0D6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30F-8B45-B412-00B7EC5D9ED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30F-8B45-B412-00B7EC5D9E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viel weniger</c:v>
                </c:pt>
                <c:pt idx="1">
                  <c:v>weniger</c:v>
                </c:pt>
                <c:pt idx="2">
                  <c:v>eher weniger</c:v>
                </c:pt>
                <c:pt idx="3">
                  <c:v>gleich viel</c:v>
                </c:pt>
                <c:pt idx="4">
                  <c:v>eher mehr</c:v>
                </c:pt>
                <c:pt idx="5">
                  <c:v>mehr</c:v>
                </c:pt>
                <c:pt idx="6">
                  <c:v>viel mehr</c:v>
                </c:pt>
              </c:strCache>
            </c:strRef>
          </c:cat>
          <c:val>
            <c:numRef>
              <c:f>Tabelle1!$B$2:$B$8</c:f>
              <c:numCache>
                <c:formatCode>0.0%</c:formatCode>
                <c:ptCount val="7"/>
                <c:pt idx="0">
                  <c:v>4.2000000000000003E-2</c:v>
                </c:pt>
                <c:pt idx="1">
                  <c:v>2.5000000000000001E-2</c:v>
                </c:pt>
                <c:pt idx="2">
                  <c:v>9.1999999999999998E-2</c:v>
                </c:pt>
                <c:pt idx="3">
                  <c:v>0.31900000000000001</c:v>
                </c:pt>
                <c:pt idx="4">
                  <c:v>0.218</c:v>
                </c:pt>
                <c:pt idx="5">
                  <c:v>0.17600000000000002</c:v>
                </c:pt>
                <c:pt idx="6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95-9344-BA49-B7412D5A0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67491599"/>
        <c:axId val="1641897855"/>
      </c:barChart>
      <c:catAx>
        <c:axId val="1367491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641897855"/>
        <c:crosses val="autoZero"/>
        <c:auto val="1"/>
        <c:lblAlgn val="ctr"/>
        <c:lblOffset val="100"/>
        <c:noMultiLvlLbl val="0"/>
      </c:catAx>
      <c:valAx>
        <c:axId val="1641897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367491599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Georgia" panose="02040502050405020303" pitchFamily="18" charset="0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de-DE" sz="1200" b="0" i="0" u="none" strike="noStrike" baseline="0" dirty="0">
                <a:effectLst/>
              </a:rPr>
              <a:t>Aus meiner Sicht gehen die Mitarbeitenden der Institution mit der Krise ... um.</a:t>
            </a:r>
            <a:r>
              <a:rPr lang="de-DE" sz="1200" b="0" i="0" u="none" strike="noStrike" baseline="0" dirty="0"/>
              <a:t> </a:t>
            </a:r>
            <a:endParaRPr lang="de-DE" sz="1200" b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EQUALS (N=68)</c:v>
                </c:pt>
              </c:strCache>
            </c:strRef>
          </c:tx>
          <c:spPr>
            <a:solidFill>
              <a:srgbClr val="E30119"/>
            </a:solidFill>
            <a:ln w="381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14-244F-8521-DB19BCDE218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14-244F-8521-DB19BCDE218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14-244F-8521-DB19BCDE21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14-244F-8521-DB19BCDE218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14-244F-8521-DB19BCDE218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846-D34B-94A8-357DD3025DD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846-D34B-94A8-357DD3025D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Tabelle1!$A$2:$A$8</c:f>
              <c:strCache>
                <c:ptCount val="7"/>
                <c:pt idx="0">
                  <c:v>sehr schlecht</c:v>
                </c:pt>
                <c:pt idx="1">
                  <c:v>schlecht</c:v>
                </c:pt>
                <c:pt idx="2">
                  <c:v>eher schlecht</c:v>
                </c:pt>
                <c:pt idx="3">
                  <c:v>mittelmässig</c:v>
                </c:pt>
                <c:pt idx="4">
                  <c:v>eher gut</c:v>
                </c:pt>
                <c:pt idx="5">
                  <c:v>gut</c:v>
                </c:pt>
                <c:pt idx="6">
                  <c:v>sehr gut</c:v>
                </c:pt>
              </c:strCache>
            </c:strRef>
          </c:cat>
          <c:val>
            <c:numRef>
              <c:f>Tabelle1!$B$2:$B$8</c:f>
              <c:numCache>
                <c:formatCode>0.0%</c:formatCode>
                <c:ptCount val="7"/>
                <c:pt idx="0">
                  <c:v>3.4000000000000002E-2</c:v>
                </c:pt>
                <c:pt idx="1">
                  <c:v>2.1000000000000001E-2</c:v>
                </c:pt>
                <c:pt idx="2">
                  <c:v>6.3E-2</c:v>
                </c:pt>
                <c:pt idx="3">
                  <c:v>0.21</c:v>
                </c:pt>
                <c:pt idx="4">
                  <c:v>0.18899999999999997</c:v>
                </c:pt>
                <c:pt idx="5">
                  <c:v>0.252</c:v>
                </c:pt>
                <c:pt idx="6">
                  <c:v>0.23100000000000001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114-244F-8521-DB19BCDE2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67491599"/>
        <c:axId val="1641897855"/>
      </c:barChart>
      <c:catAx>
        <c:axId val="1367491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de-DE"/>
          </a:p>
        </c:txPr>
        <c:crossAx val="1641897855"/>
        <c:crosses val="autoZero"/>
        <c:auto val="1"/>
        <c:lblAlgn val="ctr"/>
        <c:lblOffset val="100"/>
        <c:noMultiLvlLbl val="0"/>
      </c:catAx>
      <c:valAx>
        <c:axId val="1641897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367491599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Georgia" panose="02040502050405020303" pitchFamily="18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827618-248F-6A4D-A8C7-616BAA18A656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EDD4DC-1BA0-3947-8768-FA836E55E65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  <a:effectLst/>
      </dgm:spPr>
      <dgm:t>
        <a:bodyPr/>
        <a:lstStyle/>
        <a:p>
          <a:pPr algn="ctr"/>
          <a:r>
            <a:rPr lang="de-DE" sz="1000" b="0" i="1" dirty="0">
              <a:solidFill>
                <a:schemeClr val="tx1"/>
              </a:solidFill>
              <a:latin typeface="Georgia" panose="02040502050405020303" pitchFamily="18" charset="0"/>
            </a:rPr>
            <a:t>Insgesamt habe ich das Gefühl, dass ich mit der aktuellen Situation gut umgehen kann. </a:t>
          </a:r>
          <a:endParaRPr lang="de-DE" sz="800" b="0" i="1" dirty="0">
            <a:solidFill>
              <a:schemeClr val="tx1"/>
            </a:solidFill>
          </a:endParaRPr>
        </a:p>
      </dgm:t>
    </dgm:pt>
    <dgm:pt modelId="{82335337-DC1C-DA44-9A04-1CF3A9C4AD80}" type="parTrans" cxnId="{F7882E7A-D1CE-2C4A-8A97-121EDE2FAFE2}">
      <dgm:prSet/>
      <dgm:spPr/>
      <dgm:t>
        <a:bodyPr/>
        <a:lstStyle/>
        <a:p>
          <a:pPr algn="ctr"/>
          <a:endParaRPr lang="de-DE" sz="1200"/>
        </a:p>
      </dgm:t>
    </dgm:pt>
    <dgm:pt modelId="{B1FC90B9-C644-6044-A4E7-A21917D04613}" type="sibTrans" cxnId="{F7882E7A-D1CE-2C4A-8A97-121EDE2FAFE2}">
      <dgm:prSet/>
      <dgm:spPr/>
      <dgm:t>
        <a:bodyPr/>
        <a:lstStyle/>
        <a:p>
          <a:pPr algn="ctr"/>
          <a:endParaRPr lang="de-DE" sz="1200"/>
        </a:p>
      </dgm:t>
    </dgm:pt>
    <dgm:pt modelId="{B66A90C5-A0C2-7D4E-AE19-30FD3B789356}">
      <dgm:prSet phldrT="[Text]" custT="1"/>
      <dgm:spPr>
        <a:solidFill>
          <a:schemeClr val="bg1"/>
        </a:solidFill>
        <a:ln w="12700">
          <a:solidFill>
            <a:schemeClr val="bg1">
              <a:lumMod val="50000"/>
            </a:schemeClr>
          </a:solidFill>
        </a:ln>
        <a:effectLst/>
      </dgm:spPr>
      <dgm:t>
        <a:bodyPr/>
        <a:lstStyle/>
        <a:p>
          <a:pPr algn="ctr"/>
          <a:r>
            <a:rPr lang="de-CH" sz="1000" dirty="0">
              <a:solidFill>
                <a:schemeClr val="tx1"/>
              </a:solidFill>
              <a:latin typeface="Georgia" panose="02040502050405020303" pitchFamily="18" charset="0"/>
            </a:rPr>
            <a:t>1. Die Institution als sicherer Ort in Bezug auf Corona </a:t>
          </a:r>
          <a:endParaRPr lang="de-DE" sz="800" dirty="0">
            <a:solidFill>
              <a:schemeClr val="tx1"/>
            </a:solidFill>
          </a:endParaRPr>
        </a:p>
      </dgm:t>
    </dgm:pt>
    <dgm:pt modelId="{F71036B4-F66E-0843-855B-F5B0FB1CAFB0}" type="parTrans" cxnId="{A012BCD4-CB69-144B-9CFA-D9448A4A53CB}">
      <dgm:prSet custT="1"/>
      <dgm:spPr>
        <a:ln w="12700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de-DE" sz="200"/>
        </a:p>
      </dgm:t>
    </dgm:pt>
    <dgm:pt modelId="{B20A5CAF-B139-AA47-BED9-0E3D49964E4D}" type="sibTrans" cxnId="{A012BCD4-CB69-144B-9CFA-D9448A4A53CB}">
      <dgm:prSet/>
      <dgm:spPr/>
      <dgm:t>
        <a:bodyPr/>
        <a:lstStyle/>
        <a:p>
          <a:pPr algn="ctr"/>
          <a:endParaRPr lang="de-DE" sz="1200"/>
        </a:p>
      </dgm:t>
    </dgm:pt>
    <dgm:pt modelId="{5054202D-C48A-8E47-A82E-D7549DB181FF}">
      <dgm:prSet custT="1"/>
      <dgm:spPr>
        <a:solidFill>
          <a:srgbClr val="FFFFFF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algn="ctr"/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2. Der </a:t>
          </a:r>
          <a:r>
            <a:rPr lang="de-CH" sz="1000" kern="1200" dirty="0">
              <a:solidFill>
                <a:srgbClr val="000000"/>
              </a:solidFill>
              <a:latin typeface="Georgia" panose="02040502050405020303" pitchFamily="18" charset="0"/>
              <a:ea typeface="+mn-ea"/>
              <a:cs typeface="+mn-cs"/>
            </a:rPr>
            <a:t>Krisensituation </a:t>
          </a: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positive Seiten abgewinnen können </a:t>
          </a:r>
          <a:endParaRPr lang="de-CH" sz="800" kern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57E1154-9521-A942-A2E0-344FF04AACBF}" type="parTrans" cxnId="{B08AB130-E6F3-204B-A24F-E2BC6C09BF98}">
      <dgm:prSet custT="1"/>
      <dgm:spPr>
        <a:ln w="12700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de-DE" sz="200"/>
        </a:p>
      </dgm:t>
    </dgm:pt>
    <dgm:pt modelId="{91F733B2-37ED-5048-A1FC-D24630BD232B}" type="sibTrans" cxnId="{B08AB130-E6F3-204B-A24F-E2BC6C09BF98}">
      <dgm:prSet/>
      <dgm:spPr/>
      <dgm:t>
        <a:bodyPr/>
        <a:lstStyle/>
        <a:p>
          <a:pPr algn="ctr"/>
          <a:endParaRPr lang="de-DE" sz="1200"/>
        </a:p>
      </dgm:t>
    </dgm:pt>
    <dgm:pt modelId="{75AE3B95-5D5E-8D46-B9F5-AF0D7B5FE512}">
      <dgm:prSet phldrT="[Text]" custT="1"/>
      <dgm:spPr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algn="ctr"/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3. Kontakt zu Freunden und anderen wichtigen </a:t>
          </a: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rPr>
            <a:t>Personen</a:t>
          </a:r>
          <a:endParaRPr lang="de-DE" sz="1000" kern="1200" dirty="0">
            <a:solidFill>
              <a:schemeClr val="tx1"/>
            </a:solidFill>
          </a:endParaRPr>
        </a:p>
      </dgm:t>
    </dgm:pt>
    <dgm:pt modelId="{AC2F8A41-F8AF-B141-AC6A-CC298172BD8B}" type="parTrans" cxnId="{6F9ECDF6-86A9-D64D-970C-F5C43F431388}">
      <dgm:prSet custT="1"/>
      <dgm:spPr>
        <a:ln w="12700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de-DE" sz="200"/>
        </a:p>
      </dgm:t>
    </dgm:pt>
    <dgm:pt modelId="{4F5B2B9C-56B4-854A-819C-F9D873F84E35}" type="sibTrans" cxnId="{6F9ECDF6-86A9-D64D-970C-F5C43F431388}">
      <dgm:prSet/>
      <dgm:spPr/>
      <dgm:t>
        <a:bodyPr/>
        <a:lstStyle/>
        <a:p>
          <a:pPr algn="ctr"/>
          <a:endParaRPr lang="de-DE" sz="1200"/>
        </a:p>
      </dgm:t>
    </dgm:pt>
    <dgm:pt modelId="{4F9A69E0-D82E-CF4D-B837-01C1A9113611}">
      <dgm:prSet phldrT="[Text]" custT="1"/>
      <dgm:spPr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rPr>
            <a:t>4. Kontakt zur Familie</a:t>
          </a:r>
          <a:endParaRPr lang="de-DE" sz="1000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+mn-cs"/>
          </a:endParaRPr>
        </a:p>
      </dgm:t>
    </dgm:pt>
    <dgm:pt modelId="{3CC7CF5E-D3F6-FA4C-B5F1-452C84FE90F7}" type="parTrans" cxnId="{D74F7A12-E602-034B-9385-6B82020C71DA}">
      <dgm:prSet custT="1"/>
      <dgm:spPr>
        <a:ln w="12700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de-DE" sz="200"/>
        </a:p>
      </dgm:t>
    </dgm:pt>
    <dgm:pt modelId="{4EF5C3F5-018B-AE43-9CC1-A0EFB5C6212A}" type="sibTrans" cxnId="{D74F7A12-E602-034B-9385-6B82020C71DA}">
      <dgm:prSet/>
      <dgm:spPr/>
      <dgm:t>
        <a:bodyPr/>
        <a:lstStyle/>
        <a:p>
          <a:pPr algn="ctr"/>
          <a:endParaRPr lang="de-DE" sz="1200"/>
        </a:p>
      </dgm:t>
    </dgm:pt>
    <dgm:pt modelId="{8E8053D2-497A-3246-B552-4AA10826F0A7}">
      <dgm:prSet phldrT="[Text]" custT="1"/>
      <dgm:spPr>
        <a:noFill/>
        <a:ln w="12700">
          <a:solidFill>
            <a:schemeClr val="bg1">
              <a:lumMod val="50000"/>
            </a:schemeClr>
          </a:solidFill>
        </a:ln>
        <a:effectLst/>
      </dgm:spPr>
      <dgm:t>
        <a:bodyPr/>
        <a:lstStyle/>
        <a:p>
          <a:pPr algn="ctr"/>
          <a:r>
            <a:rPr lang="de-CH" sz="1000" dirty="0">
              <a:solidFill>
                <a:schemeClr val="tx1"/>
              </a:solidFill>
              <a:latin typeface="Georgia" panose="02040502050405020303" pitchFamily="18" charset="0"/>
            </a:rPr>
            <a:t>5. Wohlbefinden vor der Krise</a:t>
          </a:r>
          <a:endParaRPr lang="de-DE" sz="1000" dirty="0">
            <a:solidFill>
              <a:schemeClr val="tx1"/>
            </a:solidFill>
          </a:endParaRPr>
        </a:p>
      </dgm:t>
    </dgm:pt>
    <dgm:pt modelId="{A7A01FB2-87E5-3548-AF2C-DBFB73C1A3A7}" type="parTrans" cxnId="{5E0D971C-F0BE-044A-88B6-3808FAD9687A}">
      <dgm:prSet custT="1"/>
      <dgm:spPr>
        <a:ln w="12700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de-DE" sz="200"/>
        </a:p>
      </dgm:t>
    </dgm:pt>
    <dgm:pt modelId="{39EF247B-B288-E744-BDB1-4812BD46B80F}" type="sibTrans" cxnId="{5E0D971C-F0BE-044A-88B6-3808FAD9687A}">
      <dgm:prSet/>
      <dgm:spPr/>
      <dgm:t>
        <a:bodyPr/>
        <a:lstStyle/>
        <a:p>
          <a:pPr algn="ctr"/>
          <a:endParaRPr lang="de-DE" sz="1200"/>
        </a:p>
      </dgm:t>
    </dgm:pt>
    <dgm:pt modelId="{6079121A-8B78-B74C-83C9-8032C879FE65}">
      <dgm:prSet phldrT="[Text]" custT="1"/>
      <dgm:spPr>
        <a:solidFill>
          <a:schemeClr val="bg1"/>
        </a:solidFill>
        <a:ln w="12700">
          <a:solidFill>
            <a:schemeClr val="bg1">
              <a:lumMod val="50000"/>
            </a:schemeClr>
          </a:solidFill>
        </a:ln>
        <a:effectLst/>
      </dgm:spPr>
      <dgm:t>
        <a:bodyPr/>
        <a:lstStyle/>
        <a:p>
          <a:pPr algn="ctr"/>
          <a:r>
            <a:rPr lang="de-CH" sz="800" i="0">
              <a:solidFill>
                <a:schemeClr val="tx1"/>
              </a:solidFill>
              <a:latin typeface="Georgia" panose="02040502050405020303" pitchFamily="18" charset="0"/>
            </a:rPr>
            <a:t>1. Umgang der Mitarbeitenden mit der Krise</a:t>
          </a:r>
          <a:endParaRPr lang="de-DE" sz="800" dirty="0">
            <a:solidFill>
              <a:schemeClr val="tx1"/>
            </a:solidFill>
          </a:endParaRPr>
        </a:p>
      </dgm:t>
    </dgm:pt>
    <dgm:pt modelId="{CEF55B2E-DCA8-154F-9F91-3E1D153D4BAB}" type="parTrans" cxnId="{DB74866A-E493-504E-B8F0-028CE9D10A57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de-DE"/>
        </a:p>
      </dgm:t>
    </dgm:pt>
    <dgm:pt modelId="{A9218DFD-3F88-C74E-B67A-56F4994B2728}" type="sibTrans" cxnId="{DB74866A-E493-504E-B8F0-028CE9D10A57}">
      <dgm:prSet/>
      <dgm:spPr/>
      <dgm:t>
        <a:bodyPr/>
        <a:lstStyle/>
        <a:p>
          <a:endParaRPr lang="de-DE"/>
        </a:p>
      </dgm:t>
    </dgm:pt>
    <dgm:pt modelId="{3104A0FC-BC13-7948-A620-6B89CCADC48C}">
      <dgm:prSet/>
      <dgm:spPr>
        <a:solidFill>
          <a:srgbClr val="FFFFFF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r>
            <a:rPr lang="de-CH" i="0" dirty="0">
              <a:solidFill>
                <a:schemeClr val="tx1"/>
              </a:solidFill>
              <a:latin typeface="Georgia" panose="02040502050405020303" pitchFamily="18" charset="0"/>
            </a:rPr>
            <a:t>2. Beziehung zu den </a:t>
          </a:r>
          <a:r>
            <a:rPr lang="de-CH" i="0" dirty="0" err="1">
              <a:solidFill>
                <a:schemeClr val="tx1"/>
              </a:solidFill>
              <a:latin typeface="Georgia" panose="02040502050405020303" pitchFamily="18" charset="0"/>
            </a:rPr>
            <a:t>Sozialpädagog_innen</a:t>
          </a:r>
          <a:r>
            <a:rPr lang="de-CH" i="0" dirty="0">
              <a:solidFill>
                <a:schemeClr val="tx1"/>
              </a:solidFill>
              <a:latin typeface="Georgia" panose="02040502050405020303" pitchFamily="18" charset="0"/>
            </a:rPr>
            <a:t> / </a:t>
          </a:r>
          <a:r>
            <a:rPr lang="de-CH" i="0" dirty="0" err="1">
              <a:solidFill>
                <a:schemeClr val="tx1"/>
              </a:solidFill>
              <a:latin typeface="Georgia" panose="02040502050405020303" pitchFamily="18" charset="0"/>
            </a:rPr>
            <a:t>Erzieher_innen</a:t>
          </a:r>
          <a:endParaRPr lang="de-CH" i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C6D326-3C4A-A74D-862E-445D9710DA92}" type="parTrans" cxnId="{AE0C05B2-E1AC-4347-ADE8-C8DD243D3F2D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de-DE"/>
        </a:p>
      </dgm:t>
    </dgm:pt>
    <dgm:pt modelId="{C01BDCF3-7A7F-BA42-9DEC-B46AA9879149}" type="sibTrans" cxnId="{AE0C05B2-E1AC-4347-ADE8-C8DD243D3F2D}">
      <dgm:prSet/>
      <dgm:spPr/>
      <dgm:t>
        <a:bodyPr/>
        <a:lstStyle/>
        <a:p>
          <a:endParaRPr lang="de-DE"/>
        </a:p>
      </dgm:t>
    </dgm:pt>
    <dgm:pt modelId="{55BB768F-F1E6-CF4D-B843-413518C57C09}">
      <dgm:prSet phldrT="[Text]"/>
      <dgm:spPr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r>
            <a:rPr lang="de-CH" i="0" dirty="0">
              <a:solidFill>
                <a:schemeClr val="tx1"/>
              </a:solidFill>
              <a:latin typeface="Georgia" panose="02040502050405020303" pitchFamily="18" charset="0"/>
            </a:rPr>
            <a:t>3. Stimmung und Zusammenhalt unter den </a:t>
          </a:r>
          <a:r>
            <a:rPr lang="de-CH" i="0" dirty="0" err="1">
              <a:solidFill>
                <a:schemeClr val="tx1"/>
              </a:solidFill>
              <a:latin typeface="Georgia" panose="02040502050405020303" pitchFamily="18" charset="0"/>
            </a:rPr>
            <a:t>Mitbewohner_innen</a:t>
          </a:r>
          <a:endParaRPr lang="de-DE" i="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C0D1E9F-A7D9-804B-A103-F112FBB94EFE}" type="parTrans" cxnId="{F130194C-A2A3-AF4E-8F42-61E234CFFCFB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de-DE"/>
        </a:p>
      </dgm:t>
    </dgm:pt>
    <dgm:pt modelId="{B27E3CEB-DB67-4048-9BC2-D0E46686DC57}" type="sibTrans" cxnId="{F130194C-A2A3-AF4E-8F42-61E234CFFCFB}">
      <dgm:prSet/>
      <dgm:spPr/>
      <dgm:t>
        <a:bodyPr/>
        <a:lstStyle/>
        <a:p>
          <a:endParaRPr lang="de-DE"/>
        </a:p>
      </dgm:t>
    </dgm:pt>
    <dgm:pt modelId="{CE3ADF1B-3B99-8D4F-97AB-DCD4EDE0844D}">
      <dgm:prSet phldrT="[Text]"/>
      <dgm:spPr>
        <a:noFill/>
        <a:ln w="12700">
          <a:solidFill>
            <a:schemeClr val="bg1">
              <a:lumMod val="50000"/>
            </a:schemeClr>
          </a:solidFill>
        </a:ln>
        <a:effectLst/>
      </dgm:spPr>
      <dgm:t>
        <a:bodyPr/>
        <a:lstStyle/>
        <a:p>
          <a:r>
            <a:rPr lang="de-DE" dirty="0">
              <a:solidFill>
                <a:schemeClr val="tx1"/>
              </a:solidFill>
              <a:latin typeface="Georgia" panose="02040502050405020303" pitchFamily="18" charset="0"/>
            </a:rPr>
            <a:t>4. Partizipation bei den besonderen Regeln</a:t>
          </a:r>
        </a:p>
      </dgm:t>
    </dgm:pt>
    <dgm:pt modelId="{87888E6B-4004-E14B-8E59-A8CA7F77814E}" type="parTrans" cxnId="{C8DFDEEF-EECE-2B4E-B267-E02AFB0C67DC}">
      <dgm:prSet/>
      <dgm:spPr>
        <a:ln w="12700"/>
      </dgm:spPr>
      <dgm:t>
        <a:bodyPr/>
        <a:lstStyle/>
        <a:p>
          <a:endParaRPr lang="de-DE"/>
        </a:p>
      </dgm:t>
    </dgm:pt>
    <dgm:pt modelId="{EB073BA5-84DD-E24B-86D0-7616324FA1EF}" type="sibTrans" cxnId="{C8DFDEEF-EECE-2B4E-B267-E02AFB0C67DC}">
      <dgm:prSet/>
      <dgm:spPr/>
      <dgm:t>
        <a:bodyPr/>
        <a:lstStyle/>
        <a:p>
          <a:endParaRPr lang="de-DE"/>
        </a:p>
      </dgm:t>
    </dgm:pt>
    <dgm:pt modelId="{9B9738DA-E5E0-F94C-B814-059C7719C0EA}" type="pres">
      <dgm:prSet presAssocID="{25827618-248F-6A4D-A8C7-616BAA18A656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</dgm:pt>
    <dgm:pt modelId="{EDCC59A2-97AC-4C40-BE88-05FBC4F3CEE7}" type="pres">
      <dgm:prSet presAssocID="{5EEDD4DC-1BA0-3947-8768-FA836E55E650}" presName="root1" presStyleCnt="0"/>
      <dgm:spPr/>
    </dgm:pt>
    <dgm:pt modelId="{7D3EDA84-DB15-254D-B0D2-43C2CD7FF71F}" type="pres">
      <dgm:prSet presAssocID="{5EEDD4DC-1BA0-3947-8768-FA836E55E650}" presName="LevelOneTextNode" presStyleLbl="node0" presStyleIdx="0" presStyleCnt="1" custScaleX="192475" custScaleY="166809" custLinFactNeighborX="94064">
        <dgm:presLayoutVars>
          <dgm:chPref val="3"/>
        </dgm:presLayoutVars>
      </dgm:prSet>
      <dgm:spPr>
        <a:prstGeom prst="round2DiagRect">
          <a:avLst/>
        </a:prstGeom>
      </dgm:spPr>
    </dgm:pt>
    <dgm:pt modelId="{179A0588-241B-8946-917E-39A369F524E3}" type="pres">
      <dgm:prSet presAssocID="{5EEDD4DC-1BA0-3947-8768-FA836E55E650}" presName="level2hierChild" presStyleCnt="0"/>
      <dgm:spPr/>
    </dgm:pt>
    <dgm:pt modelId="{5CEF526B-CB20-B845-93D1-0F87B67305E0}" type="pres">
      <dgm:prSet presAssocID="{F71036B4-F66E-0843-855B-F5B0FB1CAFB0}" presName="conn2-1" presStyleLbl="parChTrans1D2" presStyleIdx="0" presStyleCnt="5"/>
      <dgm:spPr/>
    </dgm:pt>
    <dgm:pt modelId="{9DBFD405-19C1-B044-844C-01636881BA0B}" type="pres">
      <dgm:prSet presAssocID="{F71036B4-F66E-0843-855B-F5B0FB1CAFB0}" presName="connTx" presStyleLbl="parChTrans1D2" presStyleIdx="0" presStyleCnt="5"/>
      <dgm:spPr/>
    </dgm:pt>
    <dgm:pt modelId="{A7CC3228-4AFA-1F44-B2AE-AE32327C5FFE}" type="pres">
      <dgm:prSet presAssocID="{B66A90C5-A0C2-7D4E-AE19-30FD3B789356}" presName="root2" presStyleCnt="0"/>
      <dgm:spPr/>
    </dgm:pt>
    <dgm:pt modelId="{03E760BB-CA60-944F-8993-43028CF5DBB7}" type="pres">
      <dgm:prSet presAssocID="{B66A90C5-A0C2-7D4E-AE19-30FD3B789356}" presName="LevelTwoTextNode" presStyleLbl="node2" presStyleIdx="0" presStyleCnt="5" custScaleX="441103" custScaleY="138743" custLinFactNeighborX="-966" custLinFactNeighborY="-828">
        <dgm:presLayoutVars>
          <dgm:chPref val="3"/>
        </dgm:presLayoutVars>
      </dgm:prSet>
      <dgm:spPr>
        <a:prstGeom prst="round2DiagRect">
          <a:avLst/>
        </a:prstGeom>
      </dgm:spPr>
    </dgm:pt>
    <dgm:pt modelId="{42A07829-45A5-9147-92A7-411E47341189}" type="pres">
      <dgm:prSet presAssocID="{B66A90C5-A0C2-7D4E-AE19-30FD3B789356}" presName="level3hierChild" presStyleCnt="0"/>
      <dgm:spPr/>
    </dgm:pt>
    <dgm:pt modelId="{6A52BB05-C063-0B4A-B9CE-5395202E289D}" type="pres">
      <dgm:prSet presAssocID="{CEF55B2E-DCA8-154F-9F91-3E1D153D4BAB}" presName="conn2-1" presStyleLbl="parChTrans1D3" presStyleIdx="0" presStyleCnt="4"/>
      <dgm:spPr/>
    </dgm:pt>
    <dgm:pt modelId="{8B077AA9-BF4B-D643-B473-2E4C5D3E1335}" type="pres">
      <dgm:prSet presAssocID="{CEF55B2E-DCA8-154F-9F91-3E1D153D4BAB}" presName="connTx" presStyleLbl="parChTrans1D3" presStyleIdx="0" presStyleCnt="4"/>
      <dgm:spPr/>
    </dgm:pt>
    <dgm:pt modelId="{E4C274BC-E55E-AA40-BA5B-51D8A03ED631}" type="pres">
      <dgm:prSet presAssocID="{6079121A-8B78-B74C-83C9-8032C879FE65}" presName="root2" presStyleCnt="0"/>
      <dgm:spPr/>
    </dgm:pt>
    <dgm:pt modelId="{0D10E087-8544-6541-8235-0B3CD6B130E0}" type="pres">
      <dgm:prSet presAssocID="{6079121A-8B78-B74C-83C9-8032C879FE65}" presName="LevelTwoTextNode" presStyleLbl="node3" presStyleIdx="0" presStyleCnt="4" custScaleX="364273" custScaleY="139024" custLinFactNeighborX="-79676" custLinFactNeighborY="-3516">
        <dgm:presLayoutVars>
          <dgm:chPref val="3"/>
        </dgm:presLayoutVars>
      </dgm:prSet>
      <dgm:spPr>
        <a:prstGeom prst="round2DiagRect">
          <a:avLst/>
        </a:prstGeom>
      </dgm:spPr>
    </dgm:pt>
    <dgm:pt modelId="{EE39E3D6-ED2B-1447-9FBA-EE2E11C2CF72}" type="pres">
      <dgm:prSet presAssocID="{6079121A-8B78-B74C-83C9-8032C879FE65}" presName="level3hierChild" presStyleCnt="0"/>
      <dgm:spPr/>
    </dgm:pt>
    <dgm:pt modelId="{141CC72F-5484-594F-BF6A-1E66B751C823}" type="pres">
      <dgm:prSet presAssocID="{FAC6D326-3C4A-A74D-862E-445D9710DA92}" presName="conn2-1" presStyleLbl="parChTrans1D3" presStyleIdx="1" presStyleCnt="4"/>
      <dgm:spPr/>
    </dgm:pt>
    <dgm:pt modelId="{00D1063F-AE9D-6E47-AA61-E965E903F07F}" type="pres">
      <dgm:prSet presAssocID="{FAC6D326-3C4A-A74D-862E-445D9710DA92}" presName="connTx" presStyleLbl="parChTrans1D3" presStyleIdx="1" presStyleCnt="4"/>
      <dgm:spPr/>
    </dgm:pt>
    <dgm:pt modelId="{E08D5307-F7BE-BF46-AC3D-2B8D71C0B43F}" type="pres">
      <dgm:prSet presAssocID="{3104A0FC-BC13-7948-A620-6B89CCADC48C}" presName="root2" presStyleCnt="0"/>
      <dgm:spPr/>
    </dgm:pt>
    <dgm:pt modelId="{AA94AEE4-BF18-F649-90E9-DC59F3115DDB}" type="pres">
      <dgm:prSet presAssocID="{3104A0FC-BC13-7948-A620-6B89CCADC48C}" presName="LevelTwoTextNode" presStyleLbl="node3" presStyleIdx="1" presStyleCnt="4" custScaleX="364273" custScaleY="139024" custLinFactNeighborX="-81570" custLinFactNeighborY="-3516">
        <dgm:presLayoutVars>
          <dgm:chPref val="3"/>
        </dgm:presLayoutVars>
      </dgm:prSet>
      <dgm:spPr>
        <a:prstGeom prst="round2DiagRect">
          <a:avLst/>
        </a:prstGeom>
      </dgm:spPr>
    </dgm:pt>
    <dgm:pt modelId="{1B6B8911-CACB-F14E-84BC-08BE57E8937B}" type="pres">
      <dgm:prSet presAssocID="{3104A0FC-BC13-7948-A620-6B89CCADC48C}" presName="level3hierChild" presStyleCnt="0"/>
      <dgm:spPr/>
    </dgm:pt>
    <dgm:pt modelId="{11DFFB3D-BFB1-BF42-AE0C-6F28893EEC20}" type="pres">
      <dgm:prSet presAssocID="{8C0D1E9F-A7D9-804B-A103-F112FBB94EFE}" presName="conn2-1" presStyleLbl="parChTrans1D3" presStyleIdx="2" presStyleCnt="4"/>
      <dgm:spPr/>
    </dgm:pt>
    <dgm:pt modelId="{EFE791AB-67BE-6B43-8AD8-923C67940B26}" type="pres">
      <dgm:prSet presAssocID="{8C0D1E9F-A7D9-804B-A103-F112FBB94EFE}" presName="connTx" presStyleLbl="parChTrans1D3" presStyleIdx="2" presStyleCnt="4"/>
      <dgm:spPr/>
    </dgm:pt>
    <dgm:pt modelId="{0CED9C92-48CB-994F-A664-B51BCB7FDC9C}" type="pres">
      <dgm:prSet presAssocID="{55BB768F-F1E6-CF4D-B843-413518C57C09}" presName="root2" presStyleCnt="0"/>
      <dgm:spPr/>
    </dgm:pt>
    <dgm:pt modelId="{CF9D1EDE-4F8B-9E42-8E2A-9CED4955CB83}" type="pres">
      <dgm:prSet presAssocID="{55BB768F-F1E6-CF4D-B843-413518C57C09}" presName="LevelTwoTextNode" presStyleLbl="node3" presStyleIdx="2" presStyleCnt="4" custScaleX="364273" custScaleY="139024" custLinFactNeighborX="-81570" custLinFactNeighborY="-3516">
        <dgm:presLayoutVars>
          <dgm:chPref val="3"/>
        </dgm:presLayoutVars>
      </dgm:prSet>
      <dgm:spPr>
        <a:prstGeom prst="round2DiagRect">
          <a:avLst/>
        </a:prstGeom>
      </dgm:spPr>
    </dgm:pt>
    <dgm:pt modelId="{21F40FDF-8F0F-3E45-AA8C-E187D4B43287}" type="pres">
      <dgm:prSet presAssocID="{55BB768F-F1E6-CF4D-B843-413518C57C09}" presName="level3hierChild" presStyleCnt="0"/>
      <dgm:spPr/>
    </dgm:pt>
    <dgm:pt modelId="{0E4E49E1-021E-EE42-9AFC-7E22A41D607F}" type="pres">
      <dgm:prSet presAssocID="{87888E6B-4004-E14B-8E59-A8CA7F77814E}" presName="conn2-1" presStyleLbl="parChTrans1D3" presStyleIdx="3" presStyleCnt="4"/>
      <dgm:spPr/>
    </dgm:pt>
    <dgm:pt modelId="{F7639B69-CF6B-2844-927F-06DA61F3C209}" type="pres">
      <dgm:prSet presAssocID="{87888E6B-4004-E14B-8E59-A8CA7F77814E}" presName="connTx" presStyleLbl="parChTrans1D3" presStyleIdx="3" presStyleCnt="4"/>
      <dgm:spPr/>
    </dgm:pt>
    <dgm:pt modelId="{0CFD7BB4-C388-1C45-A3C3-8D0E23CEABF4}" type="pres">
      <dgm:prSet presAssocID="{CE3ADF1B-3B99-8D4F-97AB-DCD4EDE0844D}" presName="root2" presStyleCnt="0"/>
      <dgm:spPr/>
    </dgm:pt>
    <dgm:pt modelId="{D54F53DA-C5AE-2043-A28E-24AE9F7EB2A8}" type="pres">
      <dgm:prSet presAssocID="{CE3ADF1B-3B99-8D4F-97AB-DCD4EDE0844D}" presName="LevelTwoTextNode" presStyleLbl="node3" presStyleIdx="3" presStyleCnt="4" custScaleX="364084" custScaleY="139024" custLinFactNeighborX="-87914" custLinFactNeighborY="-3161">
        <dgm:presLayoutVars>
          <dgm:chPref val="3"/>
        </dgm:presLayoutVars>
      </dgm:prSet>
      <dgm:spPr>
        <a:prstGeom prst="round2DiagRect">
          <a:avLst/>
        </a:prstGeom>
      </dgm:spPr>
    </dgm:pt>
    <dgm:pt modelId="{B4367C70-8212-DE43-B631-D2A1E3E20697}" type="pres">
      <dgm:prSet presAssocID="{CE3ADF1B-3B99-8D4F-97AB-DCD4EDE0844D}" presName="level3hierChild" presStyleCnt="0"/>
      <dgm:spPr/>
    </dgm:pt>
    <dgm:pt modelId="{5168A0B0-BD13-6F4B-AA3A-0E8DFB4BB5C6}" type="pres">
      <dgm:prSet presAssocID="{957E1154-9521-A942-A2E0-344FF04AACBF}" presName="conn2-1" presStyleLbl="parChTrans1D2" presStyleIdx="1" presStyleCnt="5"/>
      <dgm:spPr/>
    </dgm:pt>
    <dgm:pt modelId="{6969B643-01A0-6F44-9B01-9AB44158D48B}" type="pres">
      <dgm:prSet presAssocID="{957E1154-9521-A942-A2E0-344FF04AACBF}" presName="connTx" presStyleLbl="parChTrans1D2" presStyleIdx="1" presStyleCnt="5"/>
      <dgm:spPr/>
    </dgm:pt>
    <dgm:pt modelId="{5F3E7CBD-9F29-6D44-910F-F7277AE25D7D}" type="pres">
      <dgm:prSet presAssocID="{5054202D-C48A-8E47-A82E-D7549DB181FF}" presName="root2" presStyleCnt="0"/>
      <dgm:spPr/>
    </dgm:pt>
    <dgm:pt modelId="{1F1B0A10-5688-0646-A6CA-BED0013993BF}" type="pres">
      <dgm:prSet presAssocID="{5054202D-C48A-8E47-A82E-D7549DB181FF}" presName="LevelTwoTextNode" presStyleLbl="node2" presStyleIdx="1" presStyleCnt="5" custScaleX="441190" custScaleY="138743">
        <dgm:presLayoutVars>
          <dgm:chPref val="3"/>
        </dgm:presLayoutVars>
      </dgm:prSet>
      <dgm:spPr>
        <a:xfrm>
          <a:off x="5161" y="1246271"/>
          <a:ext cx="3048085" cy="508675"/>
        </a:xfrm>
        <a:prstGeom prst="round2DiagRect">
          <a:avLst/>
        </a:prstGeom>
      </dgm:spPr>
    </dgm:pt>
    <dgm:pt modelId="{B17B6031-2E37-7B48-A60B-3FE554B8B555}" type="pres">
      <dgm:prSet presAssocID="{5054202D-C48A-8E47-A82E-D7549DB181FF}" presName="level3hierChild" presStyleCnt="0"/>
      <dgm:spPr/>
    </dgm:pt>
    <dgm:pt modelId="{D0E5266F-2865-7A44-B38F-BE3404AEB5D5}" type="pres">
      <dgm:prSet presAssocID="{AC2F8A41-F8AF-B141-AC6A-CC298172BD8B}" presName="conn2-1" presStyleLbl="parChTrans1D2" presStyleIdx="2" presStyleCnt="5"/>
      <dgm:spPr/>
    </dgm:pt>
    <dgm:pt modelId="{BF6FB746-78D6-234A-90D8-E9B876114BAB}" type="pres">
      <dgm:prSet presAssocID="{AC2F8A41-F8AF-B141-AC6A-CC298172BD8B}" presName="connTx" presStyleLbl="parChTrans1D2" presStyleIdx="2" presStyleCnt="5"/>
      <dgm:spPr/>
    </dgm:pt>
    <dgm:pt modelId="{4F515A85-E457-C348-95A5-3C4F8BD9851C}" type="pres">
      <dgm:prSet presAssocID="{75AE3B95-5D5E-8D46-B9F5-AF0D7B5FE512}" presName="root2" presStyleCnt="0"/>
      <dgm:spPr/>
    </dgm:pt>
    <dgm:pt modelId="{D6B35532-546B-484E-BF16-C35EF859ABDD}" type="pres">
      <dgm:prSet presAssocID="{75AE3B95-5D5E-8D46-B9F5-AF0D7B5FE512}" presName="LevelTwoTextNode" presStyleLbl="node2" presStyleIdx="2" presStyleCnt="5" custScaleX="441103" custScaleY="138743">
        <dgm:presLayoutVars>
          <dgm:chPref val="3"/>
        </dgm:presLayoutVars>
      </dgm:prSet>
      <dgm:spPr>
        <a:xfrm>
          <a:off x="5796" y="1825013"/>
          <a:ext cx="3082234" cy="514475"/>
        </a:xfrm>
        <a:prstGeom prst="round2DiagRect">
          <a:avLst/>
        </a:prstGeom>
      </dgm:spPr>
    </dgm:pt>
    <dgm:pt modelId="{8D032266-9C38-1F44-9267-840B8D37712C}" type="pres">
      <dgm:prSet presAssocID="{75AE3B95-5D5E-8D46-B9F5-AF0D7B5FE512}" presName="level3hierChild" presStyleCnt="0"/>
      <dgm:spPr/>
    </dgm:pt>
    <dgm:pt modelId="{D5F81DC3-381E-7447-B76A-3AE559B8FB59}" type="pres">
      <dgm:prSet presAssocID="{3CC7CF5E-D3F6-FA4C-B5F1-452C84FE90F7}" presName="conn2-1" presStyleLbl="parChTrans1D2" presStyleIdx="3" presStyleCnt="5"/>
      <dgm:spPr/>
    </dgm:pt>
    <dgm:pt modelId="{F2D63E82-B04F-A944-8809-20BAE2C39922}" type="pres">
      <dgm:prSet presAssocID="{3CC7CF5E-D3F6-FA4C-B5F1-452C84FE90F7}" presName="connTx" presStyleLbl="parChTrans1D2" presStyleIdx="3" presStyleCnt="5"/>
      <dgm:spPr/>
    </dgm:pt>
    <dgm:pt modelId="{385FF56E-0071-B848-ADA6-292A7B9C442F}" type="pres">
      <dgm:prSet presAssocID="{4F9A69E0-D82E-CF4D-B837-01C1A9113611}" presName="root2" presStyleCnt="0"/>
      <dgm:spPr/>
    </dgm:pt>
    <dgm:pt modelId="{C26C8599-EB7A-014D-84CE-D28DFE74A102}" type="pres">
      <dgm:prSet presAssocID="{4F9A69E0-D82E-CF4D-B837-01C1A9113611}" presName="LevelTwoTextNode" presStyleLbl="node2" presStyleIdx="3" presStyleCnt="5" custScaleX="441103" custScaleY="138743">
        <dgm:presLayoutVars>
          <dgm:chPref val="3"/>
        </dgm:presLayoutVars>
      </dgm:prSet>
      <dgm:spPr>
        <a:xfrm>
          <a:off x="5796" y="2416660"/>
          <a:ext cx="3082234" cy="514475"/>
        </a:xfrm>
        <a:prstGeom prst="round2DiagRect">
          <a:avLst/>
        </a:prstGeom>
      </dgm:spPr>
    </dgm:pt>
    <dgm:pt modelId="{0EC5C469-7A75-1D45-9A08-076CB9B9E7D1}" type="pres">
      <dgm:prSet presAssocID="{4F9A69E0-D82E-CF4D-B837-01C1A9113611}" presName="level3hierChild" presStyleCnt="0"/>
      <dgm:spPr/>
    </dgm:pt>
    <dgm:pt modelId="{8BC59724-6406-DC41-B4A6-2E74250318FD}" type="pres">
      <dgm:prSet presAssocID="{A7A01FB2-87E5-3548-AF2C-DBFB73C1A3A7}" presName="conn2-1" presStyleLbl="parChTrans1D2" presStyleIdx="4" presStyleCnt="5"/>
      <dgm:spPr/>
    </dgm:pt>
    <dgm:pt modelId="{7586EA19-9DE1-294E-8796-7059B379A374}" type="pres">
      <dgm:prSet presAssocID="{A7A01FB2-87E5-3548-AF2C-DBFB73C1A3A7}" presName="connTx" presStyleLbl="parChTrans1D2" presStyleIdx="4" presStyleCnt="5"/>
      <dgm:spPr/>
    </dgm:pt>
    <dgm:pt modelId="{883F8770-04E2-7F46-AB40-DE859712FF65}" type="pres">
      <dgm:prSet presAssocID="{8E8053D2-497A-3246-B552-4AA10826F0A7}" presName="root2" presStyleCnt="0"/>
      <dgm:spPr/>
    </dgm:pt>
    <dgm:pt modelId="{75F47DCD-4D4F-A546-95B0-9A20D5F52CE1}" type="pres">
      <dgm:prSet presAssocID="{8E8053D2-497A-3246-B552-4AA10826F0A7}" presName="LevelTwoTextNode" presStyleLbl="node2" presStyleIdx="4" presStyleCnt="5" custScaleX="441103" custScaleY="138743">
        <dgm:presLayoutVars>
          <dgm:chPref val="3"/>
        </dgm:presLayoutVars>
      </dgm:prSet>
      <dgm:spPr>
        <a:prstGeom prst="round2DiagRect">
          <a:avLst/>
        </a:prstGeom>
      </dgm:spPr>
    </dgm:pt>
    <dgm:pt modelId="{17C0F2C5-5BCE-1140-A2E8-FA93FF347427}" type="pres">
      <dgm:prSet presAssocID="{8E8053D2-497A-3246-B552-4AA10826F0A7}" presName="level3hierChild" presStyleCnt="0"/>
      <dgm:spPr/>
    </dgm:pt>
  </dgm:ptLst>
  <dgm:cxnLst>
    <dgm:cxn modelId="{3908C204-6FD2-7844-9D01-0A95D34B9236}" type="presOf" srcId="{A7A01FB2-87E5-3548-AF2C-DBFB73C1A3A7}" destId="{8BC59724-6406-DC41-B4A6-2E74250318FD}" srcOrd="0" destOrd="0" presId="urn:microsoft.com/office/officeart/2005/8/layout/hierarchy2"/>
    <dgm:cxn modelId="{AFF85A09-AF99-1F49-9CC0-722F637B8266}" type="presOf" srcId="{FAC6D326-3C4A-A74D-862E-445D9710DA92}" destId="{141CC72F-5484-594F-BF6A-1E66B751C823}" srcOrd="0" destOrd="0" presId="urn:microsoft.com/office/officeart/2005/8/layout/hierarchy2"/>
    <dgm:cxn modelId="{D74F7A12-E602-034B-9385-6B82020C71DA}" srcId="{5EEDD4DC-1BA0-3947-8768-FA836E55E650}" destId="{4F9A69E0-D82E-CF4D-B837-01C1A9113611}" srcOrd="3" destOrd="0" parTransId="{3CC7CF5E-D3F6-FA4C-B5F1-452C84FE90F7}" sibTransId="{4EF5C3F5-018B-AE43-9CC1-A0EFB5C6212A}"/>
    <dgm:cxn modelId="{5E0D971C-F0BE-044A-88B6-3808FAD9687A}" srcId="{5EEDD4DC-1BA0-3947-8768-FA836E55E650}" destId="{8E8053D2-497A-3246-B552-4AA10826F0A7}" srcOrd="4" destOrd="0" parTransId="{A7A01FB2-87E5-3548-AF2C-DBFB73C1A3A7}" sibTransId="{39EF247B-B288-E744-BDB1-4812BD46B80F}"/>
    <dgm:cxn modelId="{3AAAF51E-95B8-F446-9A5D-CB6E6AC7C164}" type="presOf" srcId="{8E8053D2-497A-3246-B552-4AA10826F0A7}" destId="{75F47DCD-4D4F-A546-95B0-9A20D5F52CE1}" srcOrd="0" destOrd="0" presId="urn:microsoft.com/office/officeart/2005/8/layout/hierarchy2"/>
    <dgm:cxn modelId="{541B211F-150E-7B4B-8EEC-F63BB2BB750F}" type="presOf" srcId="{3CC7CF5E-D3F6-FA4C-B5F1-452C84FE90F7}" destId="{D5F81DC3-381E-7447-B76A-3AE559B8FB59}" srcOrd="0" destOrd="0" presId="urn:microsoft.com/office/officeart/2005/8/layout/hierarchy2"/>
    <dgm:cxn modelId="{4963AF2D-367D-0144-B6C7-957F1621BF8E}" type="presOf" srcId="{3CC7CF5E-D3F6-FA4C-B5F1-452C84FE90F7}" destId="{F2D63E82-B04F-A944-8809-20BAE2C39922}" srcOrd="1" destOrd="0" presId="urn:microsoft.com/office/officeart/2005/8/layout/hierarchy2"/>
    <dgm:cxn modelId="{B08AB130-E6F3-204B-A24F-E2BC6C09BF98}" srcId="{5EEDD4DC-1BA0-3947-8768-FA836E55E650}" destId="{5054202D-C48A-8E47-A82E-D7549DB181FF}" srcOrd="1" destOrd="0" parTransId="{957E1154-9521-A942-A2E0-344FF04AACBF}" sibTransId="{91F733B2-37ED-5048-A1FC-D24630BD232B}"/>
    <dgm:cxn modelId="{49BD7631-1CD5-3F4C-A79A-68779FF7AA0F}" type="presOf" srcId="{55BB768F-F1E6-CF4D-B843-413518C57C09}" destId="{CF9D1EDE-4F8B-9E42-8E2A-9CED4955CB83}" srcOrd="0" destOrd="0" presId="urn:microsoft.com/office/officeart/2005/8/layout/hierarchy2"/>
    <dgm:cxn modelId="{16C93540-FD52-F248-A942-B54C328E4B98}" type="presOf" srcId="{6079121A-8B78-B74C-83C9-8032C879FE65}" destId="{0D10E087-8544-6541-8235-0B3CD6B130E0}" srcOrd="0" destOrd="0" presId="urn:microsoft.com/office/officeart/2005/8/layout/hierarchy2"/>
    <dgm:cxn modelId="{62D28B43-7834-8345-AB3D-C0975D0E508A}" type="presOf" srcId="{87888E6B-4004-E14B-8E59-A8CA7F77814E}" destId="{0E4E49E1-021E-EE42-9AFC-7E22A41D607F}" srcOrd="0" destOrd="0" presId="urn:microsoft.com/office/officeart/2005/8/layout/hierarchy2"/>
    <dgm:cxn modelId="{F616B946-3736-CD43-AD4C-94B10048CC65}" type="presOf" srcId="{F71036B4-F66E-0843-855B-F5B0FB1CAFB0}" destId="{9DBFD405-19C1-B044-844C-01636881BA0B}" srcOrd="1" destOrd="0" presId="urn:microsoft.com/office/officeart/2005/8/layout/hierarchy2"/>
    <dgm:cxn modelId="{F130194C-A2A3-AF4E-8F42-61E234CFFCFB}" srcId="{B66A90C5-A0C2-7D4E-AE19-30FD3B789356}" destId="{55BB768F-F1E6-CF4D-B843-413518C57C09}" srcOrd="2" destOrd="0" parTransId="{8C0D1E9F-A7D9-804B-A103-F112FBB94EFE}" sibTransId="{B27E3CEB-DB67-4048-9BC2-D0E46686DC57}"/>
    <dgm:cxn modelId="{9C44C44C-E215-DC42-9A84-33A4FBE406BF}" type="presOf" srcId="{CE3ADF1B-3B99-8D4F-97AB-DCD4EDE0844D}" destId="{D54F53DA-C5AE-2043-A28E-24AE9F7EB2A8}" srcOrd="0" destOrd="0" presId="urn:microsoft.com/office/officeart/2005/8/layout/hierarchy2"/>
    <dgm:cxn modelId="{DB74866A-E493-504E-B8F0-028CE9D10A57}" srcId="{B66A90C5-A0C2-7D4E-AE19-30FD3B789356}" destId="{6079121A-8B78-B74C-83C9-8032C879FE65}" srcOrd="0" destOrd="0" parTransId="{CEF55B2E-DCA8-154F-9F91-3E1D153D4BAB}" sibTransId="{A9218DFD-3F88-C74E-B67A-56F4994B2728}"/>
    <dgm:cxn modelId="{82D5C96B-9E1D-1A46-BB50-75CD0EE5980B}" type="presOf" srcId="{FAC6D326-3C4A-A74D-862E-445D9710DA92}" destId="{00D1063F-AE9D-6E47-AA61-E965E903F07F}" srcOrd="1" destOrd="0" presId="urn:microsoft.com/office/officeart/2005/8/layout/hierarchy2"/>
    <dgm:cxn modelId="{0F8AA971-2671-4943-A14C-F7BFB02D93AB}" type="presOf" srcId="{4F9A69E0-D82E-CF4D-B837-01C1A9113611}" destId="{C26C8599-EB7A-014D-84CE-D28DFE74A102}" srcOrd="0" destOrd="0" presId="urn:microsoft.com/office/officeart/2005/8/layout/hierarchy2"/>
    <dgm:cxn modelId="{F7882E7A-D1CE-2C4A-8A97-121EDE2FAFE2}" srcId="{25827618-248F-6A4D-A8C7-616BAA18A656}" destId="{5EEDD4DC-1BA0-3947-8768-FA836E55E650}" srcOrd="0" destOrd="0" parTransId="{82335337-DC1C-DA44-9A04-1CF3A9C4AD80}" sibTransId="{B1FC90B9-C644-6044-A4E7-A21917D04613}"/>
    <dgm:cxn modelId="{47F96D80-A803-E241-9260-7C45FB898DF3}" type="presOf" srcId="{B66A90C5-A0C2-7D4E-AE19-30FD3B789356}" destId="{03E760BB-CA60-944F-8993-43028CF5DBB7}" srcOrd="0" destOrd="0" presId="urn:microsoft.com/office/officeart/2005/8/layout/hierarchy2"/>
    <dgm:cxn modelId="{D2B0B684-CD4E-EC4A-B67E-2277E1682B54}" type="presOf" srcId="{87888E6B-4004-E14B-8E59-A8CA7F77814E}" destId="{F7639B69-CF6B-2844-927F-06DA61F3C209}" srcOrd="1" destOrd="0" presId="urn:microsoft.com/office/officeart/2005/8/layout/hierarchy2"/>
    <dgm:cxn modelId="{CE051F8C-2604-3445-AA2C-B81D00040824}" type="presOf" srcId="{957E1154-9521-A942-A2E0-344FF04AACBF}" destId="{5168A0B0-BD13-6F4B-AA3A-0E8DFB4BB5C6}" srcOrd="0" destOrd="0" presId="urn:microsoft.com/office/officeart/2005/8/layout/hierarchy2"/>
    <dgm:cxn modelId="{B01C0196-78CC-0C42-B359-B16CAE35BAED}" type="presOf" srcId="{5054202D-C48A-8E47-A82E-D7549DB181FF}" destId="{1F1B0A10-5688-0646-A6CA-BED0013993BF}" srcOrd="0" destOrd="0" presId="urn:microsoft.com/office/officeart/2005/8/layout/hierarchy2"/>
    <dgm:cxn modelId="{6F14C998-182B-BA47-A782-AC0D28DBE0E8}" type="presOf" srcId="{A7A01FB2-87E5-3548-AF2C-DBFB73C1A3A7}" destId="{7586EA19-9DE1-294E-8796-7059B379A374}" srcOrd="1" destOrd="0" presId="urn:microsoft.com/office/officeart/2005/8/layout/hierarchy2"/>
    <dgm:cxn modelId="{B043C59D-C0C5-2744-BAD8-9AE4B5DD15CE}" type="presOf" srcId="{3104A0FC-BC13-7948-A620-6B89CCADC48C}" destId="{AA94AEE4-BF18-F649-90E9-DC59F3115DDB}" srcOrd="0" destOrd="0" presId="urn:microsoft.com/office/officeart/2005/8/layout/hierarchy2"/>
    <dgm:cxn modelId="{32D320A0-E81A-1248-A1B0-1D42016B65A6}" type="presOf" srcId="{8C0D1E9F-A7D9-804B-A103-F112FBB94EFE}" destId="{11DFFB3D-BFB1-BF42-AE0C-6F28893EEC20}" srcOrd="0" destOrd="0" presId="urn:microsoft.com/office/officeart/2005/8/layout/hierarchy2"/>
    <dgm:cxn modelId="{5D3846B0-94AF-3E4E-AC47-86D7B74AE932}" type="presOf" srcId="{F71036B4-F66E-0843-855B-F5B0FB1CAFB0}" destId="{5CEF526B-CB20-B845-93D1-0F87B67305E0}" srcOrd="0" destOrd="0" presId="urn:microsoft.com/office/officeart/2005/8/layout/hierarchy2"/>
    <dgm:cxn modelId="{AE0C05B2-E1AC-4347-ADE8-C8DD243D3F2D}" srcId="{B66A90C5-A0C2-7D4E-AE19-30FD3B789356}" destId="{3104A0FC-BC13-7948-A620-6B89CCADC48C}" srcOrd="1" destOrd="0" parTransId="{FAC6D326-3C4A-A74D-862E-445D9710DA92}" sibTransId="{C01BDCF3-7A7F-BA42-9DEC-B46AA9879149}"/>
    <dgm:cxn modelId="{6CCF11B7-815F-7B46-A732-936F272F9082}" type="presOf" srcId="{957E1154-9521-A942-A2E0-344FF04AACBF}" destId="{6969B643-01A0-6F44-9B01-9AB44158D48B}" srcOrd="1" destOrd="0" presId="urn:microsoft.com/office/officeart/2005/8/layout/hierarchy2"/>
    <dgm:cxn modelId="{926761B9-FAC7-264B-9F66-AA6CB7F7CF6B}" type="presOf" srcId="{AC2F8A41-F8AF-B141-AC6A-CC298172BD8B}" destId="{BF6FB746-78D6-234A-90D8-E9B876114BAB}" srcOrd="1" destOrd="0" presId="urn:microsoft.com/office/officeart/2005/8/layout/hierarchy2"/>
    <dgm:cxn modelId="{CF1590C9-8A20-D447-9DD0-98DA14BB7666}" type="presOf" srcId="{75AE3B95-5D5E-8D46-B9F5-AF0D7B5FE512}" destId="{D6B35532-546B-484E-BF16-C35EF859ABDD}" srcOrd="0" destOrd="0" presId="urn:microsoft.com/office/officeart/2005/8/layout/hierarchy2"/>
    <dgm:cxn modelId="{92263CCA-F915-2649-904D-FA0B8674CA08}" type="presOf" srcId="{AC2F8A41-F8AF-B141-AC6A-CC298172BD8B}" destId="{D0E5266F-2865-7A44-B38F-BE3404AEB5D5}" srcOrd="0" destOrd="0" presId="urn:microsoft.com/office/officeart/2005/8/layout/hierarchy2"/>
    <dgm:cxn modelId="{00904DD1-7168-2F42-813E-8A35DC99F7E1}" type="presOf" srcId="{25827618-248F-6A4D-A8C7-616BAA18A656}" destId="{9B9738DA-E5E0-F94C-B814-059C7719C0EA}" srcOrd="0" destOrd="0" presId="urn:microsoft.com/office/officeart/2005/8/layout/hierarchy2"/>
    <dgm:cxn modelId="{A012BCD4-CB69-144B-9CFA-D9448A4A53CB}" srcId="{5EEDD4DC-1BA0-3947-8768-FA836E55E650}" destId="{B66A90C5-A0C2-7D4E-AE19-30FD3B789356}" srcOrd="0" destOrd="0" parTransId="{F71036B4-F66E-0843-855B-F5B0FB1CAFB0}" sibTransId="{B20A5CAF-B139-AA47-BED9-0E3D49964E4D}"/>
    <dgm:cxn modelId="{B572A2D8-64EC-2E48-BDFF-1E30672C255B}" type="presOf" srcId="{CEF55B2E-DCA8-154F-9F91-3E1D153D4BAB}" destId="{6A52BB05-C063-0B4A-B9CE-5395202E289D}" srcOrd="0" destOrd="0" presId="urn:microsoft.com/office/officeart/2005/8/layout/hierarchy2"/>
    <dgm:cxn modelId="{CBDCF6E2-98A6-5641-8ABE-CDF6748A632F}" type="presOf" srcId="{8C0D1E9F-A7D9-804B-A103-F112FBB94EFE}" destId="{EFE791AB-67BE-6B43-8AD8-923C67940B26}" srcOrd="1" destOrd="0" presId="urn:microsoft.com/office/officeart/2005/8/layout/hierarchy2"/>
    <dgm:cxn modelId="{5BA397EB-8634-C547-A466-7884C5D2D804}" type="presOf" srcId="{5EEDD4DC-1BA0-3947-8768-FA836E55E650}" destId="{7D3EDA84-DB15-254D-B0D2-43C2CD7FF71F}" srcOrd="0" destOrd="0" presId="urn:microsoft.com/office/officeart/2005/8/layout/hierarchy2"/>
    <dgm:cxn modelId="{C8DFDEEF-EECE-2B4E-B267-E02AFB0C67DC}" srcId="{B66A90C5-A0C2-7D4E-AE19-30FD3B789356}" destId="{CE3ADF1B-3B99-8D4F-97AB-DCD4EDE0844D}" srcOrd="3" destOrd="0" parTransId="{87888E6B-4004-E14B-8E59-A8CA7F77814E}" sibTransId="{EB073BA5-84DD-E24B-86D0-7616324FA1EF}"/>
    <dgm:cxn modelId="{6F9ECDF6-86A9-D64D-970C-F5C43F431388}" srcId="{5EEDD4DC-1BA0-3947-8768-FA836E55E650}" destId="{75AE3B95-5D5E-8D46-B9F5-AF0D7B5FE512}" srcOrd="2" destOrd="0" parTransId="{AC2F8A41-F8AF-B141-AC6A-CC298172BD8B}" sibTransId="{4F5B2B9C-56B4-854A-819C-F9D873F84E35}"/>
    <dgm:cxn modelId="{A7831CF7-942F-1C44-8559-A109B06FE3E8}" type="presOf" srcId="{CEF55B2E-DCA8-154F-9F91-3E1D153D4BAB}" destId="{8B077AA9-BF4B-D643-B473-2E4C5D3E1335}" srcOrd="1" destOrd="0" presId="urn:microsoft.com/office/officeart/2005/8/layout/hierarchy2"/>
    <dgm:cxn modelId="{0187BB3B-7B8E-FB41-8471-C3045800115C}" type="presParOf" srcId="{9B9738DA-E5E0-F94C-B814-059C7719C0EA}" destId="{EDCC59A2-97AC-4C40-BE88-05FBC4F3CEE7}" srcOrd="0" destOrd="0" presId="urn:microsoft.com/office/officeart/2005/8/layout/hierarchy2"/>
    <dgm:cxn modelId="{4FA915AA-F21E-7546-A1C7-C053EBC26CEC}" type="presParOf" srcId="{EDCC59A2-97AC-4C40-BE88-05FBC4F3CEE7}" destId="{7D3EDA84-DB15-254D-B0D2-43C2CD7FF71F}" srcOrd="0" destOrd="0" presId="urn:microsoft.com/office/officeart/2005/8/layout/hierarchy2"/>
    <dgm:cxn modelId="{F9755922-0EF8-114A-B5CB-5E0C399D8493}" type="presParOf" srcId="{EDCC59A2-97AC-4C40-BE88-05FBC4F3CEE7}" destId="{179A0588-241B-8946-917E-39A369F524E3}" srcOrd="1" destOrd="0" presId="urn:microsoft.com/office/officeart/2005/8/layout/hierarchy2"/>
    <dgm:cxn modelId="{9F870DE9-D252-314D-AA0F-C9AC982F4886}" type="presParOf" srcId="{179A0588-241B-8946-917E-39A369F524E3}" destId="{5CEF526B-CB20-B845-93D1-0F87B67305E0}" srcOrd="0" destOrd="0" presId="urn:microsoft.com/office/officeart/2005/8/layout/hierarchy2"/>
    <dgm:cxn modelId="{2B9ACEA1-C41C-934C-A95E-05E6F9BFE74A}" type="presParOf" srcId="{5CEF526B-CB20-B845-93D1-0F87B67305E0}" destId="{9DBFD405-19C1-B044-844C-01636881BA0B}" srcOrd="0" destOrd="0" presId="urn:microsoft.com/office/officeart/2005/8/layout/hierarchy2"/>
    <dgm:cxn modelId="{C526115C-F181-E643-ADDC-1A4F6CF4C7AF}" type="presParOf" srcId="{179A0588-241B-8946-917E-39A369F524E3}" destId="{A7CC3228-4AFA-1F44-B2AE-AE32327C5FFE}" srcOrd="1" destOrd="0" presId="urn:microsoft.com/office/officeart/2005/8/layout/hierarchy2"/>
    <dgm:cxn modelId="{51000A46-00D7-8C46-9445-C2E76BD69EA0}" type="presParOf" srcId="{A7CC3228-4AFA-1F44-B2AE-AE32327C5FFE}" destId="{03E760BB-CA60-944F-8993-43028CF5DBB7}" srcOrd="0" destOrd="0" presId="urn:microsoft.com/office/officeart/2005/8/layout/hierarchy2"/>
    <dgm:cxn modelId="{BD2F3D94-367D-9344-86AE-31ACE2ED1EB0}" type="presParOf" srcId="{A7CC3228-4AFA-1F44-B2AE-AE32327C5FFE}" destId="{42A07829-45A5-9147-92A7-411E47341189}" srcOrd="1" destOrd="0" presId="urn:microsoft.com/office/officeart/2005/8/layout/hierarchy2"/>
    <dgm:cxn modelId="{A448F859-E6AC-2541-90E1-F9860D34DBC4}" type="presParOf" srcId="{42A07829-45A5-9147-92A7-411E47341189}" destId="{6A52BB05-C063-0B4A-B9CE-5395202E289D}" srcOrd="0" destOrd="0" presId="urn:microsoft.com/office/officeart/2005/8/layout/hierarchy2"/>
    <dgm:cxn modelId="{43A8C9F8-4FD8-8B43-A10C-6367C4FE2988}" type="presParOf" srcId="{6A52BB05-C063-0B4A-B9CE-5395202E289D}" destId="{8B077AA9-BF4B-D643-B473-2E4C5D3E1335}" srcOrd="0" destOrd="0" presId="urn:microsoft.com/office/officeart/2005/8/layout/hierarchy2"/>
    <dgm:cxn modelId="{F144E1D3-48D5-954A-A662-05AB95746E7A}" type="presParOf" srcId="{42A07829-45A5-9147-92A7-411E47341189}" destId="{E4C274BC-E55E-AA40-BA5B-51D8A03ED631}" srcOrd="1" destOrd="0" presId="urn:microsoft.com/office/officeart/2005/8/layout/hierarchy2"/>
    <dgm:cxn modelId="{18C91B1A-A67D-9547-BD5A-679C54DD8B08}" type="presParOf" srcId="{E4C274BC-E55E-AA40-BA5B-51D8A03ED631}" destId="{0D10E087-8544-6541-8235-0B3CD6B130E0}" srcOrd="0" destOrd="0" presId="urn:microsoft.com/office/officeart/2005/8/layout/hierarchy2"/>
    <dgm:cxn modelId="{2F0291A2-3BBB-0E4C-8421-03814697E79B}" type="presParOf" srcId="{E4C274BC-E55E-AA40-BA5B-51D8A03ED631}" destId="{EE39E3D6-ED2B-1447-9FBA-EE2E11C2CF72}" srcOrd="1" destOrd="0" presId="urn:microsoft.com/office/officeart/2005/8/layout/hierarchy2"/>
    <dgm:cxn modelId="{188538D9-DE28-1546-9A91-2EB0D7AC5501}" type="presParOf" srcId="{42A07829-45A5-9147-92A7-411E47341189}" destId="{141CC72F-5484-594F-BF6A-1E66B751C823}" srcOrd="2" destOrd="0" presId="urn:microsoft.com/office/officeart/2005/8/layout/hierarchy2"/>
    <dgm:cxn modelId="{F93E5C3F-B60B-0147-954B-4CB18ED468C4}" type="presParOf" srcId="{141CC72F-5484-594F-BF6A-1E66B751C823}" destId="{00D1063F-AE9D-6E47-AA61-E965E903F07F}" srcOrd="0" destOrd="0" presId="urn:microsoft.com/office/officeart/2005/8/layout/hierarchy2"/>
    <dgm:cxn modelId="{CF346620-A38C-B747-A3FD-C47994566BD5}" type="presParOf" srcId="{42A07829-45A5-9147-92A7-411E47341189}" destId="{E08D5307-F7BE-BF46-AC3D-2B8D71C0B43F}" srcOrd="3" destOrd="0" presId="urn:microsoft.com/office/officeart/2005/8/layout/hierarchy2"/>
    <dgm:cxn modelId="{C4C7FBFB-11E8-AF42-A17A-1824FEE0377A}" type="presParOf" srcId="{E08D5307-F7BE-BF46-AC3D-2B8D71C0B43F}" destId="{AA94AEE4-BF18-F649-90E9-DC59F3115DDB}" srcOrd="0" destOrd="0" presId="urn:microsoft.com/office/officeart/2005/8/layout/hierarchy2"/>
    <dgm:cxn modelId="{874AF2F8-5E0F-2C45-A5D2-315BD225DE2B}" type="presParOf" srcId="{E08D5307-F7BE-BF46-AC3D-2B8D71C0B43F}" destId="{1B6B8911-CACB-F14E-84BC-08BE57E8937B}" srcOrd="1" destOrd="0" presId="urn:microsoft.com/office/officeart/2005/8/layout/hierarchy2"/>
    <dgm:cxn modelId="{3EB101DA-E299-B44D-8914-99EE0DD8A1FF}" type="presParOf" srcId="{42A07829-45A5-9147-92A7-411E47341189}" destId="{11DFFB3D-BFB1-BF42-AE0C-6F28893EEC20}" srcOrd="4" destOrd="0" presId="urn:microsoft.com/office/officeart/2005/8/layout/hierarchy2"/>
    <dgm:cxn modelId="{27A4E6DF-D98A-3C4B-9139-F1609268AB6E}" type="presParOf" srcId="{11DFFB3D-BFB1-BF42-AE0C-6F28893EEC20}" destId="{EFE791AB-67BE-6B43-8AD8-923C67940B26}" srcOrd="0" destOrd="0" presId="urn:microsoft.com/office/officeart/2005/8/layout/hierarchy2"/>
    <dgm:cxn modelId="{BB4EA71F-DF52-5746-9A28-54AC75503975}" type="presParOf" srcId="{42A07829-45A5-9147-92A7-411E47341189}" destId="{0CED9C92-48CB-994F-A664-B51BCB7FDC9C}" srcOrd="5" destOrd="0" presId="urn:microsoft.com/office/officeart/2005/8/layout/hierarchy2"/>
    <dgm:cxn modelId="{5AE7A923-B293-C94D-9997-CE7D4DFD1923}" type="presParOf" srcId="{0CED9C92-48CB-994F-A664-B51BCB7FDC9C}" destId="{CF9D1EDE-4F8B-9E42-8E2A-9CED4955CB83}" srcOrd="0" destOrd="0" presId="urn:microsoft.com/office/officeart/2005/8/layout/hierarchy2"/>
    <dgm:cxn modelId="{1320B6C7-D7FA-AE44-A551-A8A7CE323464}" type="presParOf" srcId="{0CED9C92-48CB-994F-A664-B51BCB7FDC9C}" destId="{21F40FDF-8F0F-3E45-AA8C-E187D4B43287}" srcOrd="1" destOrd="0" presId="urn:microsoft.com/office/officeart/2005/8/layout/hierarchy2"/>
    <dgm:cxn modelId="{D094E47B-0343-1340-800C-4EBD727BB18E}" type="presParOf" srcId="{42A07829-45A5-9147-92A7-411E47341189}" destId="{0E4E49E1-021E-EE42-9AFC-7E22A41D607F}" srcOrd="6" destOrd="0" presId="urn:microsoft.com/office/officeart/2005/8/layout/hierarchy2"/>
    <dgm:cxn modelId="{3E0B899C-6219-5044-9E0D-9ADE524C3D61}" type="presParOf" srcId="{0E4E49E1-021E-EE42-9AFC-7E22A41D607F}" destId="{F7639B69-CF6B-2844-927F-06DA61F3C209}" srcOrd="0" destOrd="0" presId="urn:microsoft.com/office/officeart/2005/8/layout/hierarchy2"/>
    <dgm:cxn modelId="{D5E196C3-6E43-D045-867E-5BECDAB5CBDA}" type="presParOf" srcId="{42A07829-45A5-9147-92A7-411E47341189}" destId="{0CFD7BB4-C388-1C45-A3C3-8D0E23CEABF4}" srcOrd="7" destOrd="0" presId="urn:microsoft.com/office/officeart/2005/8/layout/hierarchy2"/>
    <dgm:cxn modelId="{50298B91-21A4-1E45-A79E-137748E1E246}" type="presParOf" srcId="{0CFD7BB4-C388-1C45-A3C3-8D0E23CEABF4}" destId="{D54F53DA-C5AE-2043-A28E-24AE9F7EB2A8}" srcOrd="0" destOrd="0" presId="urn:microsoft.com/office/officeart/2005/8/layout/hierarchy2"/>
    <dgm:cxn modelId="{47BBA74B-8610-9E43-8845-35EE89989585}" type="presParOf" srcId="{0CFD7BB4-C388-1C45-A3C3-8D0E23CEABF4}" destId="{B4367C70-8212-DE43-B631-D2A1E3E20697}" srcOrd="1" destOrd="0" presId="urn:microsoft.com/office/officeart/2005/8/layout/hierarchy2"/>
    <dgm:cxn modelId="{C125C4D8-1DD0-7A4F-9F6C-87AC54F68058}" type="presParOf" srcId="{179A0588-241B-8946-917E-39A369F524E3}" destId="{5168A0B0-BD13-6F4B-AA3A-0E8DFB4BB5C6}" srcOrd="2" destOrd="0" presId="urn:microsoft.com/office/officeart/2005/8/layout/hierarchy2"/>
    <dgm:cxn modelId="{ABA88403-48C1-CA4F-B3A1-3F4132E1821F}" type="presParOf" srcId="{5168A0B0-BD13-6F4B-AA3A-0E8DFB4BB5C6}" destId="{6969B643-01A0-6F44-9B01-9AB44158D48B}" srcOrd="0" destOrd="0" presId="urn:microsoft.com/office/officeart/2005/8/layout/hierarchy2"/>
    <dgm:cxn modelId="{5DE93BA4-FAED-CB4F-9F26-80CF829C2AC6}" type="presParOf" srcId="{179A0588-241B-8946-917E-39A369F524E3}" destId="{5F3E7CBD-9F29-6D44-910F-F7277AE25D7D}" srcOrd="3" destOrd="0" presId="urn:microsoft.com/office/officeart/2005/8/layout/hierarchy2"/>
    <dgm:cxn modelId="{E5775990-999F-7049-A7A1-42566DF07337}" type="presParOf" srcId="{5F3E7CBD-9F29-6D44-910F-F7277AE25D7D}" destId="{1F1B0A10-5688-0646-A6CA-BED0013993BF}" srcOrd="0" destOrd="0" presId="urn:microsoft.com/office/officeart/2005/8/layout/hierarchy2"/>
    <dgm:cxn modelId="{1E3DFF98-4C03-B648-8841-B2A5C40A08B7}" type="presParOf" srcId="{5F3E7CBD-9F29-6D44-910F-F7277AE25D7D}" destId="{B17B6031-2E37-7B48-A60B-3FE554B8B555}" srcOrd="1" destOrd="0" presId="urn:microsoft.com/office/officeart/2005/8/layout/hierarchy2"/>
    <dgm:cxn modelId="{A9C6230D-981E-6346-8904-1FA34133435E}" type="presParOf" srcId="{179A0588-241B-8946-917E-39A369F524E3}" destId="{D0E5266F-2865-7A44-B38F-BE3404AEB5D5}" srcOrd="4" destOrd="0" presId="urn:microsoft.com/office/officeart/2005/8/layout/hierarchy2"/>
    <dgm:cxn modelId="{A879DEA4-0729-6F4B-97C8-0E4ED312A559}" type="presParOf" srcId="{D0E5266F-2865-7A44-B38F-BE3404AEB5D5}" destId="{BF6FB746-78D6-234A-90D8-E9B876114BAB}" srcOrd="0" destOrd="0" presId="urn:microsoft.com/office/officeart/2005/8/layout/hierarchy2"/>
    <dgm:cxn modelId="{002114F8-6573-E247-AFE9-0D54993D57D5}" type="presParOf" srcId="{179A0588-241B-8946-917E-39A369F524E3}" destId="{4F515A85-E457-C348-95A5-3C4F8BD9851C}" srcOrd="5" destOrd="0" presId="urn:microsoft.com/office/officeart/2005/8/layout/hierarchy2"/>
    <dgm:cxn modelId="{DFF9A432-EC32-8C4B-BC7F-8E91822E2033}" type="presParOf" srcId="{4F515A85-E457-C348-95A5-3C4F8BD9851C}" destId="{D6B35532-546B-484E-BF16-C35EF859ABDD}" srcOrd="0" destOrd="0" presId="urn:microsoft.com/office/officeart/2005/8/layout/hierarchy2"/>
    <dgm:cxn modelId="{389BFFDC-3DF2-3F4B-9038-DF83624AD080}" type="presParOf" srcId="{4F515A85-E457-C348-95A5-3C4F8BD9851C}" destId="{8D032266-9C38-1F44-9267-840B8D37712C}" srcOrd="1" destOrd="0" presId="urn:microsoft.com/office/officeart/2005/8/layout/hierarchy2"/>
    <dgm:cxn modelId="{F2C000C0-1C13-2248-BB0F-F63B94F331B4}" type="presParOf" srcId="{179A0588-241B-8946-917E-39A369F524E3}" destId="{D5F81DC3-381E-7447-B76A-3AE559B8FB59}" srcOrd="6" destOrd="0" presId="urn:microsoft.com/office/officeart/2005/8/layout/hierarchy2"/>
    <dgm:cxn modelId="{91894474-4080-B349-B915-572305FA0E1D}" type="presParOf" srcId="{D5F81DC3-381E-7447-B76A-3AE559B8FB59}" destId="{F2D63E82-B04F-A944-8809-20BAE2C39922}" srcOrd="0" destOrd="0" presId="urn:microsoft.com/office/officeart/2005/8/layout/hierarchy2"/>
    <dgm:cxn modelId="{E4AA137F-62A9-2B45-8084-D7BE493521DB}" type="presParOf" srcId="{179A0588-241B-8946-917E-39A369F524E3}" destId="{385FF56E-0071-B848-ADA6-292A7B9C442F}" srcOrd="7" destOrd="0" presId="urn:microsoft.com/office/officeart/2005/8/layout/hierarchy2"/>
    <dgm:cxn modelId="{D7216551-9C5E-2F4E-95EA-1BE0DF83AE43}" type="presParOf" srcId="{385FF56E-0071-B848-ADA6-292A7B9C442F}" destId="{C26C8599-EB7A-014D-84CE-D28DFE74A102}" srcOrd="0" destOrd="0" presId="urn:microsoft.com/office/officeart/2005/8/layout/hierarchy2"/>
    <dgm:cxn modelId="{8E58ECD9-590F-A24B-A187-AC0CEEA0D52E}" type="presParOf" srcId="{385FF56E-0071-B848-ADA6-292A7B9C442F}" destId="{0EC5C469-7A75-1D45-9A08-076CB9B9E7D1}" srcOrd="1" destOrd="0" presId="urn:microsoft.com/office/officeart/2005/8/layout/hierarchy2"/>
    <dgm:cxn modelId="{4D59491C-5E14-534D-BDD8-B6B50FF2433C}" type="presParOf" srcId="{179A0588-241B-8946-917E-39A369F524E3}" destId="{8BC59724-6406-DC41-B4A6-2E74250318FD}" srcOrd="8" destOrd="0" presId="urn:microsoft.com/office/officeart/2005/8/layout/hierarchy2"/>
    <dgm:cxn modelId="{E9825710-62F0-294E-9267-06ECFEC3DEAF}" type="presParOf" srcId="{8BC59724-6406-DC41-B4A6-2E74250318FD}" destId="{7586EA19-9DE1-294E-8796-7059B379A374}" srcOrd="0" destOrd="0" presId="urn:microsoft.com/office/officeart/2005/8/layout/hierarchy2"/>
    <dgm:cxn modelId="{E2811BA9-2A4B-1348-83C5-8BC568780879}" type="presParOf" srcId="{179A0588-241B-8946-917E-39A369F524E3}" destId="{883F8770-04E2-7F46-AB40-DE859712FF65}" srcOrd="9" destOrd="0" presId="urn:microsoft.com/office/officeart/2005/8/layout/hierarchy2"/>
    <dgm:cxn modelId="{310D141A-CA76-E543-995D-D0F1563E6714}" type="presParOf" srcId="{883F8770-04E2-7F46-AB40-DE859712FF65}" destId="{75F47DCD-4D4F-A546-95B0-9A20D5F52CE1}" srcOrd="0" destOrd="0" presId="urn:microsoft.com/office/officeart/2005/8/layout/hierarchy2"/>
    <dgm:cxn modelId="{70737E45-8E58-3B48-9AD4-381E459B3F73}" type="presParOf" srcId="{883F8770-04E2-7F46-AB40-DE859712FF65}" destId="{17C0F2C5-5BCE-1140-A2E8-FA93FF347427}" srcOrd="1" destOrd="0" presId="urn:microsoft.com/office/officeart/2005/8/layout/hierarchy2"/>
  </dgm:cxnLst>
  <dgm:bg/>
  <dgm:whole>
    <a:ln w="1270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EDA84-DB15-254D-B0D2-43C2CD7FF71F}">
      <dsp:nvSpPr>
        <dsp:cNvPr id="0" name=""/>
        <dsp:cNvSpPr/>
      </dsp:nvSpPr>
      <dsp:spPr>
        <a:xfrm>
          <a:off x="6865156" y="2500914"/>
          <a:ext cx="1488268" cy="644906"/>
        </a:xfrm>
        <a:prstGeom prst="round2Diag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1" kern="1200" dirty="0">
              <a:solidFill>
                <a:schemeClr val="tx1"/>
              </a:solidFill>
              <a:latin typeface="Georgia" panose="02040502050405020303" pitchFamily="18" charset="0"/>
            </a:rPr>
            <a:t>Insgesamt habe ich das Gefühl, dass ich mit der aktuellen Situation gut umgehen kann. </a:t>
          </a:r>
          <a:endParaRPr lang="de-DE" sz="800" b="0" i="1" kern="1200" dirty="0">
            <a:solidFill>
              <a:schemeClr val="tx1"/>
            </a:solidFill>
          </a:endParaRPr>
        </a:p>
      </dsp:txBody>
      <dsp:txXfrm>
        <a:off x="6896638" y="2532396"/>
        <a:ext cx="1425304" cy="581942"/>
      </dsp:txXfrm>
    </dsp:sp>
    <dsp:sp modelId="{5CEF526B-CB20-B845-93D1-0F87B67305E0}">
      <dsp:nvSpPr>
        <dsp:cNvPr id="0" name=""/>
        <dsp:cNvSpPr/>
      </dsp:nvSpPr>
      <dsp:spPr>
        <a:xfrm rot="15281290">
          <a:off x="6084052" y="2220054"/>
          <a:ext cx="1235852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1235852" y="732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" kern="1200"/>
        </a:p>
      </dsp:txBody>
      <dsp:txXfrm rot="10800000">
        <a:off x="6671082" y="2196479"/>
        <a:ext cx="61792" cy="61792"/>
      </dsp:txXfrm>
    </dsp:sp>
    <dsp:sp modelId="{03E760BB-CA60-944F-8993-43028CF5DBB7}">
      <dsp:nvSpPr>
        <dsp:cNvPr id="0" name=""/>
        <dsp:cNvSpPr/>
      </dsp:nvSpPr>
      <dsp:spPr>
        <a:xfrm>
          <a:off x="3128073" y="1363183"/>
          <a:ext cx="3410728" cy="536399"/>
        </a:xfrm>
        <a:prstGeom prst="round2DiagRect">
          <a:avLst/>
        </a:prstGeom>
        <a:solidFill>
          <a:schemeClr val="bg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1. Die Institution als sicherer Ort in Bezug auf Corona </a:t>
          </a:r>
          <a:endParaRPr lang="de-DE" sz="800" kern="1200" dirty="0">
            <a:solidFill>
              <a:schemeClr val="tx1"/>
            </a:solidFill>
          </a:endParaRPr>
        </a:p>
      </dsp:txBody>
      <dsp:txXfrm>
        <a:off x="3154258" y="1389368"/>
        <a:ext cx="3358358" cy="484029"/>
      </dsp:txXfrm>
    </dsp:sp>
    <dsp:sp modelId="{6A52BB05-C063-0B4A-B9CE-5395202E289D}">
      <dsp:nvSpPr>
        <dsp:cNvPr id="0" name=""/>
        <dsp:cNvSpPr/>
      </dsp:nvSpPr>
      <dsp:spPr>
        <a:xfrm rot="15059054">
          <a:off x="2494482" y="1172258"/>
          <a:ext cx="955765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955765" y="73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 rot="10800000">
        <a:off x="2948471" y="1155685"/>
        <a:ext cx="47788" cy="47788"/>
      </dsp:txXfrm>
    </dsp:sp>
    <dsp:sp modelId="{0D10E087-8544-6541-8235-0B3CD6B130E0}">
      <dsp:nvSpPr>
        <dsp:cNvPr id="0" name=""/>
        <dsp:cNvSpPr/>
      </dsp:nvSpPr>
      <dsp:spPr>
        <a:xfrm>
          <a:off x="0" y="459032"/>
          <a:ext cx="2816657" cy="537485"/>
        </a:xfrm>
        <a:prstGeom prst="round2DiagRect">
          <a:avLst/>
        </a:prstGeom>
        <a:solidFill>
          <a:schemeClr val="bg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800" i="0" kern="1200">
              <a:solidFill>
                <a:schemeClr val="tx1"/>
              </a:solidFill>
              <a:latin typeface="Georgia" panose="02040502050405020303" pitchFamily="18" charset="0"/>
            </a:rPr>
            <a:t>1. Umgang der Mitarbeitenden mit der Krise</a:t>
          </a:r>
          <a:endParaRPr lang="de-DE" sz="800" kern="1200" dirty="0">
            <a:solidFill>
              <a:schemeClr val="tx1"/>
            </a:solidFill>
          </a:endParaRPr>
        </a:p>
      </dsp:txBody>
      <dsp:txXfrm>
        <a:off x="26238" y="485270"/>
        <a:ext cx="2764181" cy="485009"/>
      </dsp:txXfrm>
    </dsp:sp>
    <dsp:sp modelId="{141CC72F-5484-594F-BF6A-1E66B751C823}">
      <dsp:nvSpPr>
        <dsp:cNvPr id="0" name=""/>
        <dsp:cNvSpPr/>
      </dsp:nvSpPr>
      <dsp:spPr>
        <a:xfrm rot="13481774">
          <a:off x="2753319" y="1469997"/>
          <a:ext cx="438091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438091" y="73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 rot="10800000">
        <a:off x="2961413" y="1466365"/>
        <a:ext cx="21904" cy="21904"/>
      </dsp:txXfrm>
    </dsp:sp>
    <dsp:sp modelId="{AA94AEE4-BF18-F649-90E9-DC59F3115DDB}">
      <dsp:nvSpPr>
        <dsp:cNvPr id="0" name=""/>
        <dsp:cNvSpPr/>
      </dsp:nvSpPr>
      <dsp:spPr>
        <a:xfrm>
          <a:off x="0" y="1054509"/>
          <a:ext cx="2816657" cy="537485"/>
        </a:xfrm>
        <a:prstGeom prst="round2DiagRect">
          <a:avLst/>
        </a:prstGeom>
        <a:solidFill>
          <a:srgbClr val="FFFFFF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800" i="0" kern="1200" dirty="0">
              <a:solidFill>
                <a:schemeClr val="tx1"/>
              </a:solidFill>
              <a:latin typeface="Georgia" panose="02040502050405020303" pitchFamily="18" charset="0"/>
            </a:rPr>
            <a:t>2. Beziehung zu den </a:t>
          </a:r>
          <a:r>
            <a:rPr lang="de-CH" sz="800" i="0" kern="1200" dirty="0" err="1">
              <a:solidFill>
                <a:schemeClr val="tx1"/>
              </a:solidFill>
              <a:latin typeface="Georgia" panose="02040502050405020303" pitchFamily="18" charset="0"/>
            </a:rPr>
            <a:t>Sozialpädagog_innen</a:t>
          </a:r>
          <a:r>
            <a:rPr lang="de-CH" sz="800" i="0" kern="1200" dirty="0">
              <a:solidFill>
                <a:schemeClr val="tx1"/>
              </a:solidFill>
              <a:latin typeface="Georgia" panose="02040502050405020303" pitchFamily="18" charset="0"/>
            </a:rPr>
            <a:t> / </a:t>
          </a:r>
          <a:r>
            <a:rPr lang="de-CH" sz="800" i="0" kern="1200" dirty="0" err="1">
              <a:solidFill>
                <a:schemeClr val="tx1"/>
              </a:solidFill>
              <a:latin typeface="Georgia" panose="02040502050405020303" pitchFamily="18" charset="0"/>
            </a:rPr>
            <a:t>Erzieher_innen</a:t>
          </a:r>
          <a:endParaRPr lang="de-CH" sz="800" i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6238" y="1080747"/>
        <a:ext cx="2764181" cy="485009"/>
      </dsp:txXfrm>
    </dsp:sp>
    <dsp:sp modelId="{11DFFB3D-BFB1-BF42-AE0C-6F28893EEC20}">
      <dsp:nvSpPr>
        <dsp:cNvPr id="0" name=""/>
        <dsp:cNvSpPr/>
      </dsp:nvSpPr>
      <dsp:spPr>
        <a:xfrm rot="8238116">
          <a:off x="2760500" y="1767736"/>
          <a:ext cx="423730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423730" y="73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 rot="10800000">
        <a:off x="2961772" y="1764463"/>
        <a:ext cx="21186" cy="21186"/>
      </dsp:txXfrm>
    </dsp:sp>
    <dsp:sp modelId="{CF9D1EDE-4F8B-9E42-8E2A-9CED4955CB83}">
      <dsp:nvSpPr>
        <dsp:cNvPr id="0" name=""/>
        <dsp:cNvSpPr/>
      </dsp:nvSpPr>
      <dsp:spPr>
        <a:xfrm>
          <a:off x="0" y="1649987"/>
          <a:ext cx="2816657" cy="537485"/>
        </a:xfrm>
        <a:prstGeom prst="round2DiagRect">
          <a:avLst/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800" i="0" kern="1200" dirty="0">
              <a:solidFill>
                <a:schemeClr val="tx1"/>
              </a:solidFill>
              <a:latin typeface="Georgia" panose="02040502050405020303" pitchFamily="18" charset="0"/>
            </a:rPr>
            <a:t>3. Stimmung und Zusammenhalt unter den </a:t>
          </a:r>
          <a:r>
            <a:rPr lang="de-CH" sz="800" i="0" kern="1200" dirty="0" err="1">
              <a:solidFill>
                <a:schemeClr val="tx1"/>
              </a:solidFill>
              <a:latin typeface="Georgia" panose="02040502050405020303" pitchFamily="18" charset="0"/>
            </a:rPr>
            <a:t>Mitbewohner_innen</a:t>
          </a:r>
          <a:endParaRPr lang="de-DE" sz="800" i="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6238" y="1676225"/>
        <a:ext cx="2764181" cy="485009"/>
      </dsp:txXfrm>
    </dsp:sp>
    <dsp:sp modelId="{0E4E49E1-021E-EE42-9AFC-7E22A41D607F}">
      <dsp:nvSpPr>
        <dsp:cNvPr id="0" name=""/>
        <dsp:cNvSpPr/>
      </dsp:nvSpPr>
      <dsp:spPr>
        <a:xfrm rot="6569194">
          <a:off x="2502674" y="2066161"/>
          <a:ext cx="937921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937921" y="732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 rot="10800000">
        <a:off x="2948186" y="2050033"/>
        <a:ext cx="46896" cy="46896"/>
      </dsp:txXfrm>
    </dsp:sp>
    <dsp:sp modelId="{D54F53DA-C5AE-2043-A28E-24AE9F7EB2A8}">
      <dsp:nvSpPr>
        <dsp:cNvPr id="0" name=""/>
        <dsp:cNvSpPr/>
      </dsp:nvSpPr>
      <dsp:spPr>
        <a:xfrm>
          <a:off x="0" y="2246837"/>
          <a:ext cx="2815196" cy="537485"/>
        </a:xfrm>
        <a:prstGeom prst="round2DiagRect">
          <a:avLst/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>
              <a:solidFill>
                <a:schemeClr val="tx1"/>
              </a:solidFill>
              <a:latin typeface="Georgia" panose="02040502050405020303" pitchFamily="18" charset="0"/>
            </a:rPr>
            <a:t>4. Partizipation bei den besonderen Regeln</a:t>
          </a:r>
        </a:p>
      </dsp:txBody>
      <dsp:txXfrm>
        <a:off x="26238" y="2273075"/>
        <a:ext cx="2762720" cy="485009"/>
      </dsp:txXfrm>
    </dsp:sp>
    <dsp:sp modelId="{5168A0B0-BD13-6F4B-AA3A-0E8DFB4BB5C6}">
      <dsp:nvSpPr>
        <dsp:cNvPr id="0" name=""/>
        <dsp:cNvSpPr/>
      </dsp:nvSpPr>
      <dsp:spPr>
        <a:xfrm rot="14507213">
          <a:off x="6368449" y="2518850"/>
          <a:ext cx="674528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674528" y="732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" kern="1200"/>
        </a:p>
      </dsp:txBody>
      <dsp:txXfrm rot="10800000">
        <a:off x="6688850" y="2509308"/>
        <a:ext cx="33726" cy="33726"/>
      </dsp:txXfrm>
    </dsp:sp>
    <dsp:sp modelId="{1F1B0A10-5688-0646-A6CA-BED0013993BF}">
      <dsp:nvSpPr>
        <dsp:cNvPr id="0" name=""/>
        <dsp:cNvSpPr/>
      </dsp:nvSpPr>
      <dsp:spPr>
        <a:xfrm>
          <a:off x="3134870" y="1960776"/>
          <a:ext cx="3411400" cy="536399"/>
        </a:xfrm>
        <a:prstGeom prst="round2DiagRect">
          <a:avLst/>
        </a:prstGeom>
        <a:solidFill>
          <a:srgbClr val="FFFFFF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2. Der </a:t>
          </a:r>
          <a:r>
            <a:rPr lang="de-CH" sz="1000" kern="1200" dirty="0">
              <a:solidFill>
                <a:srgbClr val="000000"/>
              </a:solidFill>
              <a:latin typeface="Georgia" panose="02040502050405020303" pitchFamily="18" charset="0"/>
              <a:ea typeface="+mn-ea"/>
              <a:cs typeface="+mn-cs"/>
            </a:rPr>
            <a:t>Krisensituation </a:t>
          </a: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positive Seiten abgewinnen können </a:t>
          </a:r>
          <a:endParaRPr lang="de-CH" sz="8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3161055" y="1986961"/>
        <a:ext cx="3359030" cy="484029"/>
      </dsp:txXfrm>
    </dsp:sp>
    <dsp:sp modelId="{D0E5266F-2865-7A44-B38F-BE3404AEB5D5}">
      <dsp:nvSpPr>
        <dsp:cNvPr id="0" name=""/>
        <dsp:cNvSpPr/>
      </dsp:nvSpPr>
      <dsp:spPr>
        <a:xfrm rot="10800000">
          <a:off x="6546270" y="2816046"/>
          <a:ext cx="318885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318885" y="732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" kern="1200"/>
        </a:p>
      </dsp:txBody>
      <dsp:txXfrm rot="10800000">
        <a:off x="6697741" y="2815395"/>
        <a:ext cx="15944" cy="15944"/>
      </dsp:txXfrm>
    </dsp:sp>
    <dsp:sp modelId="{D6B35532-546B-484E-BF16-C35EF859ABDD}">
      <dsp:nvSpPr>
        <dsp:cNvPr id="0" name=""/>
        <dsp:cNvSpPr/>
      </dsp:nvSpPr>
      <dsp:spPr>
        <a:xfrm>
          <a:off x="3135542" y="2555167"/>
          <a:ext cx="3410728" cy="536399"/>
        </a:xfrm>
        <a:prstGeom prst="round2DiagRect">
          <a:avLst/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3. Kontakt zu Freunden und anderen wichtigen </a:t>
          </a: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rPr>
            <a:t>Personen</a:t>
          </a:r>
          <a:endParaRPr lang="de-DE" sz="1000" kern="1200" dirty="0">
            <a:solidFill>
              <a:schemeClr val="tx1"/>
            </a:solidFill>
          </a:endParaRPr>
        </a:p>
      </dsp:txBody>
      <dsp:txXfrm>
        <a:off x="3161727" y="2581352"/>
        <a:ext cx="3358358" cy="484029"/>
      </dsp:txXfrm>
    </dsp:sp>
    <dsp:sp modelId="{D5F81DC3-381E-7447-B76A-3AE559B8FB59}">
      <dsp:nvSpPr>
        <dsp:cNvPr id="0" name=""/>
        <dsp:cNvSpPr/>
      </dsp:nvSpPr>
      <dsp:spPr>
        <a:xfrm rot="7092787">
          <a:off x="6368449" y="3113242"/>
          <a:ext cx="674528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674528" y="732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" kern="1200"/>
        </a:p>
      </dsp:txBody>
      <dsp:txXfrm rot="10800000">
        <a:off x="6688850" y="3103699"/>
        <a:ext cx="33726" cy="33726"/>
      </dsp:txXfrm>
    </dsp:sp>
    <dsp:sp modelId="{C26C8599-EB7A-014D-84CE-D28DFE74A102}">
      <dsp:nvSpPr>
        <dsp:cNvPr id="0" name=""/>
        <dsp:cNvSpPr/>
      </dsp:nvSpPr>
      <dsp:spPr>
        <a:xfrm>
          <a:off x="3135542" y="3149559"/>
          <a:ext cx="3410728" cy="536399"/>
        </a:xfrm>
        <a:prstGeom prst="round2DiagRect">
          <a:avLst/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rPr>
            <a:t>4. Kontakt zur Familie</a:t>
          </a:r>
          <a:endParaRPr lang="de-DE" sz="1000" kern="1200" dirty="0">
            <a:solidFill>
              <a:schemeClr val="tx1"/>
            </a:solidFill>
            <a:latin typeface="Georgia" panose="02040502050405020303" pitchFamily="18" charset="0"/>
            <a:ea typeface="+mn-ea"/>
            <a:cs typeface="+mn-cs"/>
          </a:endParaRPr>
        </a:p>
      </dsp:txBody>
      <dsp:txXfrm>
        <a:off x="3161727" y="3175744"/>
        <a:ext cx="3358358" cy="484029"/>
      </dsp:txXfrm>
    </dsp:sp>
    <dsp:sp modelId="{8BC59724-6406-DC41-B4A6-2E74250318FD}">
      <dsp:nvSpPr>
        <dsp:cNvPr id="0" name=""/>
        <dsp:cNvSpPr/>
      </dsp:nvSpPr>
      <dsp:spPr>
        <a:xfrm rot="6300949">
          <a:off x="6090308" y="3410437"/>
          <a:ext cx="1230809" cy="14641"/>
        </a:xfrm>
        <a:custGeom>
          <a:avLst/>
          <a:gdLst/>
          <a:ahLst/>
          <a:cxnLst/>
          <a:rect l="0" t="0" r="0" b="0"/>
          <a:pathLst>
            <a:path>
              <a:moveTo>
                <a:pt x="0" y="7320"/>
              </a:moveTo>
              <a:lnTo>
                <a:pt x="1230809" y="732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" kern="1200"/>
        </a:p>
      </dsp:txBody>
      <dsp:txXfrm rot="10800000">
        <a:off x="6674943" y="3386988"/>
        <a:ext cx="61540" cy="61540"/>
      </dsp:txXfrm>
    </dsp:sp>
    <dsp:sp modelId="{75F47DCD-4D4F-A546-95B0-9A20D5F52CE1}">
      <dsp:nvSpPr>
        <dsp:cNvPr id="0" name=""/>
        <dsp:cNvSpPr/>
      </dsp:nvSpPr>
      <dsp:spPr>
        <a:xfrm>
          <a:off x="3135542" y="3743950"/>
          <a:ext cx="3410728" cy="536399"/>
        </a:xfrm>
        <a:prstGeom prst="round2DiagRect">
          <a:avLst/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000" kern="1200" dirty="0">
              <a:solidFill>
                <a:schemeClr val="tx1"/>
              </a:solidFill>
              <a:latin typeface="Georgia" panose="02040502050405020303" pitchFamily="18" charset="0"/>
            </a:rPr>
            <a:t>5. Wohlbefinden vor der Krise</a:t>
          </a:r>
          <a:endParaRPr lang="de-DE" sz="1000" kern="1200" dirty="0">
            <a:solidFill>
              <a:schemeClr val="tx1"/>
            </a:solidFill>
          </a:endParaRPr>
        </a:p>
      </dsp:txBody>
      <dsp:txXfrm>
        <a:off x="3161727" y="3770135"/>
        <a:ext cx="3358358" cy="484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4A41E-D1F5-4B42-AE0E-758FCCCC423D}" type="datetimeFigureOut">
              <a:rPr lang="de-CH" smtClean="0"/>
              <a:t>24.09.20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1327A-BA61-4F19-8680-F1B98C86F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817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7:58:11.476"/>
    </inkml:context>
    <inkml:brush xml:id="br0">
      <inkml:brushProperty name="width" value="0.15875" units="cm"/>
      <inkml:brushProperty name="height" value="0.15875" units="cm"/>
      <inkml:brushProperty name="color" value="#E66482"/>
    </inkml:brush>
  </inkml:definitions>
  <inkml:trace contextRef="#ctx0" brushRef="#br0">1 1 24575,'16'4'0,"13"2"0,1 0 0,28 6 0,-15-5 0,8 1 0,-1-1 0,1 0 0,14 1-675,18 5 0,3 1 675,13 4-899,-3 0 1,2 0 898,-43-9 0,1 1 0,13 4 0,8 3 0,-8-2 0,-17-5 0,0 0 0,14 4 0,6 2 0,-8-1-793,13 7 793,2-5 0,-2 2 0,-15 7 0,15-4 0,-20-3 1167,-36-12-1167,69 12 0,-15 2 0,7-6 0,-24 1 0,-5-2 0,-14-10 0,16 12 0,1-1 1836,-19-11-1836,33 15 937,-1-3-937,-31-8 0,17 7 0,2 1 0,-9-7 0,8 9 0,2 4-1141,11 2 1141,4 5 0,3 2 0,-28-9 0,3-1-715,12 3 0,10 2 0,-5-1 715,-1 2 0,1 1-880,16 0 1,8 3 0,-5-3 879,-6-3 0,2 1 0,-4 0 0,12 4 0,0 0 0,-13-5 0,5-2 0,-1 1 0,-5 1 0,10 5 0,-1 0 0,-11-5 0,-3-4 0,-3 0 0,13 8 0,8 6 0,-11-5-764,-16-10 1,-1 0 763,6 4 0,5 3 0,-8-4 0,-15-5 0,-1-2 0,47 16 0,-2 0 86,-3 3-86,-23-11 0,2 3 0,1 3 0,-2 0 95,-19-11 1,1 1-96,16 6 0,7 4 0,-9-4 0,-14-7 0,-1-2 0,18 4 0,9 2 0,-9-2 0,-16-4 0,0 0 0,16 4 0,10 2 0,-10-2 0,-12-3 0,0 1 0,13 4 0,7 3 0,-6-1 0,-14-3 0,2 1 0,13 1 0,8 2 0,-3 0 0,12 4 0,3 1 0,0 1 0,9 2 0,-6-1-266,-22-10 0,-5-1 0,5 1 266,8 3 0,7 3 0,-2-1 0,-9-2 0,9 4 0,0 0 0,-6-5 0,12 4 0,-1 0 0,-11-3 0,6 4 0,0 2 0,-5-4 0,9 3 0,2 1 0,-11-4 0,9 3 0,2 1 0,-5-2 0,13 5 0,1 0 0,-10-6-632,-19-8 0,-6-4 0,8 4 632,2 2 0,10 3 0,2 2 0,-3-1 0,-8-3 0,4-1 0,-9-3 0,10 3-533,2 1 1,10 3 0,3 1-1,-1 1 1,-9-3 532,8 4 0,-6-2 0,3 1 0,-2-2 0,5 1 0,0 1 0,2-1 0,-17-3 0,1 1 0,2-1 0,-3 0 0,-4-2 0,21 5 0,-5-2 0,10 2 0,-22-4 0,8 2 0,4 1 0,1 1 0,-4-2 0,-9-3 0,19 5 0,-10-3 0,10 1 0,-22-5 0,8 2 0,5 1 0,-2 0 0,-2-1 0,-8-3 0,21 7 0,-10-3 0,10 2 0,-8-2 0,8 2 0,5 0 0,-5-1 0,-9-4 0,4 0 0,-9-3 0,8 2-255,-13 0 0,8 3 0,3 1 0,-5-1 1,-7-4 254,0-2 0,-8-4 0,10 3 0,8 3 0,13 4 0,4 0 0,-5 0 0,-12-4 0,-7-3 0,-11-2 0,11 3 0,7 2 0,13 4 0,5 1 0,-7-2 0,-14-4 0,9 1 0,-2-1 114,-12-2 1,12 3 0,-3-1-1,-13-4-114,-8-3 0,-3-3 562,13 2 1,8 0 0,-16-1-563,-3 3 1783,-3-6 1,-7-2-1784,-30 0 991,12-4 1,-33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7:58:18.866"/>
    </inkml:context>
    <inkml:brush xml:id="br0">
      <inkml:brushProperty name="width" value="0.15875" units="cm"/>
      <inkml:brushProperty name="height" value="0.15875" units="cm"/>
      <inkml:brushProperty name="color" value="#73B48C"/>
    </inkml:brush>
  </inkml:definitions>
  <inkml:trace contextRef="#ctx0" brushRef="#br0">1 2202 24575,'71'-7'0,"-26"1"0,44-9 0,-44 3 0,15 0 0,9-2 0,-35 8 0,55-1 0,-60 7 0,38 0 0,-43 0 0,13 0 0,-16 0 0,5 0 0,-14 0 0,7 0 0,-2 0 0,4 0 0,37 0 0,-13 0 0,10 0 0,3 0 0,13 0-498,1-4 0,2-1 498,10 3 0,-1-1 0,2-2-1135,-33 1 1,3 0 1134,16 3 0,10 1 0,-8-1 0,-8-3 0,-2 1 0,1 2 0,6 1 0,-2 1 0,24-1 0,2 0-945,-15 0 0,4 0 0,-2 0 945,-7 0 0,-2 0 0,0 0 0,0 0 0,0 0 0,-2 0-811,29-5 0,-4 1 811,-22 3 0,3-1 0,-6-1 0,9-3 0,0 1 0,-6 1-1125,20 2 0,3 2 1125,-10-3 0,10 1 0,2-1 0,-9 1 0,-12 2 0,-5 0 0,7 0-312,-1 0 1,10 0 0,3 0 0,-3 0 0,-9 0 311,5 0 0,-9 1 0,10-2 0,-1 0 0,11-1 0,3 0 0,-3 0 0,-12 0 0,0-2 0,-8 1 0,3-1 0,1-1 0,3 0 0,2 0 0,-2-1 0,20 0 0,-2-1 0,-6 0-206,-21 1 0,-4-1 1,7 0 205,14 2 0,10 1 0,0-1 0,-11-2-293,-19-1 1,-7-2 0,6 1 292,13 2 0,9 2 0,0 0 0,-9-1 0,-14-3 0,-6 0 0,7-1 0,13 2 0,10 0 0,-1 1 0,-8 0 0,-14 3 0,-6 1 0,6-3 0,22-6 0,11-4 0,1-1 0,-11 5-166,-17 5 0,-7 3 0,9-3 166,3-6 0,9-4 0,5-1 0,0 1 0,-6 2 0,2 5 0,-5 2 0,1 0 0,5-2 0,2-2 0,5-4 0,1 0 0,0 1 0,-6 3-121,2 2 0,-4 2 1,0 1-1,3-2 121,-5-2 0,4-1 0,0-1 0,-2 0 0,-7 2 0,13-1 0,-7 1 0,9 0 0,-9 1 0,10-1 0,2 1 0,-2-1 0,-10 0 0,7-3 0,-9 0 0,10 1 0,-20 6 0,8 0 0,5 0 0,0 0 0,-5 0 0,-8-1 0,20-5 0,-10-1 0,9 1 0,-20 4 0,9 0 0,3 0 0,0 1 0,-4-1 0,-8 0 0,21-6 0,-8 1 0,2 0-87,-6 3 1,4 2 0,0-1-1,-2-3 87,-6-2 0,0-4 0,-2 1 0,-5 3-39,2 5 1,-4 2 0,5-3 38,11-8 0,9-4 0,-1-2 0,-11 5 426,9-2 0,-2 2-426,3-3 0,8-2 0,-13 2 883,-22 4 1,-2 0-884,10 3 0,7-1 0,-12 4 2164,19-5-2164,-24 6 0,9-1 0,-12 2 0,15 1 0,15-7 0,1-1 0,-9 8 0,-16-3 0,10-3 0,-9 2 0,27-6 0,-28 5 0,11-4 0,-11 2 0,16-9 0,4 3 0,-2 0 0,-12-6 1309,4 11 0,-5 0-1309,-25-1 0,16-1 0,-1-1 2656,-25 3-2656,39-16 2175,-32 10-2175,-14 9 1572,45-21-1572,-33 21 0,5-8 0,2 0 0,6 6 0,-5-2 0,-4-1 660,-9 8-660,27-9 0,-53 13 0,16-1 0,-25 2 0,4 3 0,-8-3 0,2 7 0,-3-4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7:58:21.146"/>
    </inkml:context>
    <inkml:brush xml:id="br0">
      <inkml:brushProperty name="width" value="0.15875" units="cm"/>
      <inkml:brushProperty name="height" value="0.15875" units="cm"/>
      <inkml:brushProperty name="color" value="#73B48C"/>
    </inkml:brush>
  </inkml:definitions>
  <inkml:trace contextRef="#ctx0" brushRef="#br0">0 4 24575,'7'3'0,"4"-2"0,-4 5 0,23-5 0,-15 2 0,41-3 0,-35 0 0,46 6 0,-46-4 0,66-3 0,-61-1 0,72-6 0,-69 8 0,29 0 0,0 0 0,-23 0 0,54 0 0,-60 0 0,48 0 0,-56 0 0,35 0 0,-38 0 0,29 0 0,-29 0 0,12 0 0,0 0 0,4 0 0,0 0 0,13 0 0,-24 0 0,35 0 0,-31 0 0,40 0 0,-47 0 0,27 0 0,-32 0 0,5 0 0,-9 0 0,2 0 0,-5 0 0,2 0 0,0 0 0,-2 0 0,6 0 0,-4 0 0,10 0 0,-7 0 0,11 0 0,-14 0 0,5 0 0,-8 0 0,0-3 0,0 2 0,0-2 0,0 3 0,0 0 0,-3-3 0,-1 2 0,-3-2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7:58:23.178"/>
    </inkml:context>
    <inkml:brush xml:id="br0">
      <inkml:brushProperty name="width" value="0.15875" units="cm"/>
      <inkml:brushProperty name="height" value="0.15875" units="cm"/>
      <inkml:brushProperty name="color" value="#73B48C"/>
    </inkml:brush>
  </inkml:definitions>
  <inkml:trace contextRef="#ctx0" brushRef="#br0">827 1 24575,'-7'6'0,"3"-1"0,-2 8 0,2-5 0,-3 2 0,0-3 0,0 3 0,-4 1 0,0 4 0,3-4 0,-15 12 0,13-9 0,-12 7 0,-5 13 0,0 2 0,-1 3 0,4-5 0,4-10 0,9-7 0,-10 5 0,11-9 0,-3 4 0,2-5 0,-6 13 0,9-13 0,-18 19 0,15-15 0,-13 9 0,3 0 0,7-9 0,-11 15 0,16-19 0,-8 13 0,9-16 0,-7 10 0,7-11 0,-7 11 0,6-10 0,-7 16 0,7-13 0,-6 8 0,6 0 0,-1-7 0,-1 6 0,6-12 0,-8 10 0,8-5 0,-5-1 0,6-2 0,-2-8 0,5 5 0,-5-5 0,5 5 0,-2-2 0,0 0 0,2 5 0,-6-4 0,4 5 0,-1-3 0,-3-3 0,6 2 0,-5-2 0,2 3 0,0 0 0,-2-3 0,5 2 0,-5-5 0,5 5 0,-5-5 0,2 9 0,-3-9 0,-1 12 0,4-8 0,-2 5 0,2-3 0,0 0 0,-2 0 0,2-3 0,0 2 0,-2-2 0,2 3 0,0 0 0,-3-3 0,7 2 0,-7-2 0,6 3 0,-5-3 0,5 2 0,-5-2 0,5 0 0,-2-1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7:58:29.282"/>
    </inkml:context>
    <inkml:brush xml:id="br0">
      <inkml:brushProperty name="width" value="0.15875" units="cm"/>
      <inkml:brushProperty name="height" value="0.15875" units="cm"/>
      <inkml:brushProperty name="color" value="#73B48C"/>
    </inkml:brush>
  </inkml:definitions>
  <inkml:trace contextRef="#ctx0" brushRef="#br0">0 1 24575,'0'30'0,"0"25"0,0 1 0,0-5 0,0 0 0,0 7 0,4 4 0,0-1 0,-2-10 0,6 28 0,-8-31 0,0-16 0,6 26 0,-5-29 0,11 29 0,-10-25 0,5 15 0,0 4 0,-5-2 0,6 25 0,1 5-1557,-1-4 1557,2 18 0,-1 1 0,0-6 0,4-3 0,-1-4 0,-8-10 0,11 9 0,-8-23 0,-5-34 0,4 12 0,-6-32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7:58:30.538"/>
    </inkml:context>
    <inkml:brush xml:id="br0">
      <inkml:brushProperty name="width" value="0.15875" units="cm"/>
      <inkml:brushProperty name="height" value="0.15875" units="cm"/>
      <inkml:brushProperty name="color" value="#73B48C"/>
    </inkml:brush>
  </inkml:definitions>
  <inkml:trace contextRef="#ctx0" brushRef="#br0">0 96 24575,'20'0'0,"32"0"0,-17 0 0,23 4 0,4 0 0,1-2-1064,20 3 1,2-1 1063,2-4-662,6-4 0,2-1 662,-44 0 0,-2 1 0,14-1 0,2-1 86,5-2 0,-7 0-86,3 6 0,13-6 0,-3 0 0,-26 6 0,39-12 0,-65 12 969,3-6-969,-17 7 1584,0-2-1584,-2 0 726,6 2-726,-7-2 0,0-1 0,9 4 0,-13-7 0,15 6 0,-17-2 0,6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8:06:33.921"/>
    </inkml:context>
    <inkml:brush xml:id="br0">
      <inkml:brushProperty name="width" value="0.15875" units="cm"/>
      <inkml:brushProperty name="height" value="0.15875" units="cm"/>
      <inkml:brushProperty name="color" value="#E66482"/>
    </inkml:brush>
  </inkml:definitions>
  <inkml:trace contextRef="#ctx0" brushRef="#br0">1331 1251 24575,'-20'-16'0,"3"-4"0,-1 5 0,6-1 0,-18-7 0,17 11 0,-17-11 0,26 16 0,-2-1 0,2 1 0,0 0 0,-3 3 0,3-2 0,0 2 0,-2-3 0,2 0 0,-3 3 0,3-3 0,-2 3 0,2-3 0,-7 0 0,7 0 0,-9 0 0,8 0 0,-8-4 0,5 7 0,-3-9 0,4 8 0,0-2 0,-3 1 0,5 2 0,-4-3 0,5-1 0,-4 4 0,1-2 0,0 2 0,0-6 0,0 2 0,0 1 0,0 0 0,-1 3 0,1-3 0,3 0 0,-5 0 0,7 0 0,-7 0 0,5 0 0,-3-1 0,0 1 0,-1 3 0,4-5 0,-2 7 0,2-7 0,-3 5 0,3-3 0,-2 3 0,2-3 0,-3 3 0,-1 0 0,1-5 0,0 4 0,-3-5 0,5 3 0,-8 0 0,9-1 0,-7 1 0,7 0 0,-5 0 0,7 0 0,-7 0 0,5 3 0,0-3 0,-3 7 0,7-7 0,-10 6 0,5-5 0,-5 2 0,3 0 0,0-2 0,0 2 0,-1 0 0,-2-6 0,2 6 0,-2-10 0,3 6 0,0-2 0,0 6 0,-1-2 0,1 5 0,0-6 0,3 3 0,-2 1 0,2-4 0,-3 6 0,3-5 0,-3 2 0,3 0 0,0-2 0,-2 5 0,5-5 0,-5 5 0,2-2 0,-3-1 0,3 1 0,-2-5 0,2 4 0,-4-2 0,1 5 0,3-5 0,-2 2 0,2-3 0,-3 3 0,3-2 0,-2 2 0,-2-7 0,1 3 0,-4-2 0,4 3 0,0 0 0,0 0 0,0 3 0,-1-3 0,5 3 0,-4 0 0,6-2 0,-5 5 0,5-5 0,-5 2 0,5-3 0,-8-4 0,7 3 0,-8 1 0,7 4 0,-5 0 0,1-1 0,3-3 0,-2 3 0,5-2 0,-5 5 0,5-9 0,-9 6 0,9-7 0,-9 4 0,10 0 0,-7 3 0,3-2 0,-3 2 0,0 0 0,0 4 0,0 0 0,-9-5 0,3 0 0,0-7 0,0 2 0,8 2 0,-5-2 0,6 3 0,-3-1 0,0 4 0,3-2 0,-6 2 0,6-3 0,-3 0 0,0 3 0,0-6 0,0 9 0,3-9 0,-3 6 0,3-3 0,-3 0 0,0 3 0,3-2 0,-2 2 0,2-3 0,-3 3 0,3-3 0,-3 3 0,3-3 0,-3 0 0,0 0 0,0 0 0,3 0 0,-2 3 0,5-3 0,-6 7 0,7-7 0,-7 6 0,6-5 0,-5 5 0,2-8 0,0 4 0,-2-2 0,5 0 0,-5 7 0,5-7 0,-5 3 0,2 0 0,0-2 0,-3 5 0,7-5 0,-7 5 0,6-2 0,-2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8:06:57.769"/>
    </inkml:context>
    <inkml:brush xml:id="br0">
      <inkml:brushProperty name="width" value="0.15875" units="cm"/>
      <inkml:brushProperty name="height" value="0.15875" units="cm"/>
      <inkml:brushProperty name="color" value="#E66482"/>
    </inkml:brush>
  </inkml:definitions>
  <inkml:trace contextRef="#ctx0" brushRef="#br0">0 100 24575,'7'-3'0,"0"2"0,0-2 0,0 3 0,0 0 0,0-3 0,0 2 0,0-5 0,4 5 0,-4-2 0,4 0 0,-4 2 0,0-2 0,3 3 0,1 0 0,0 0 0,2 0 0,-8-4 0,4 4 0,-5-3 0,6 3 0,-2 0 0,2-4 0,0 4 0,1-7 0,0 6 0,9-2 0,-11 3 0,10 0 0,-11-3 0,2 2 0,-3-2 0,0 3 0,3-3 0,-2 2 0,11-2 0,-1 3 0,0 0 0,1 0 0,-11 0 0,5 0 0,-5 0 0,2 0 0,1 0 0,5 0 0,-3 0 0,3 0 0,-1 0 0,-5 0 0,9 0 0,-11 0 0,2 0 0,0 0 0,-2 0 0,5 0 0,-2 0 0,0 0 0,2 0 0,-5 0 0,2 0 0,-3 0 0,0 0 0,1 0 0,-1 0 0,0 0 0,3 0 0,1 0 0,0 0 0,8 0 0,-7 0 0,8 0 0,-9 0 0,-1 3 0,-3-2 0,0 2 0,0-3 0,3 0 0,1 0 0,0 0 0,0 0 0,-4 0 0,0 0 0,0 0 0,0 0 0,0-3 0,0 2 0,0-2 0,3 3 0,-2 0 0,2 0 0,-3 0 0,0 0 0,0 0 0,0 0 0,3 0 0,-2 0 0,2 0 0,-3 0 0,0 0 0,0 0 0,0 0 0,3 0 0,-2-3 0,2 2 0,-3-2 0,0 0 0,4 2 0,-4-2 0,4 3 0,-4-4 0,0 4 0,0-4 0,0 4 0,3 0 0,-2 0 0,2 0 0,-3-3 0,0 2 0,0-2 0,0 3 0,0 0 0,0 0 0,0 0 0,0 0 0,0 0 0,-3-3 0,2 2 0,-5-2 0,2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08:07:03.265"/>
    </inkml:context>
    <inkml:brush xml:id="br0">
      <inkml:brushProperty name="width" value="0.15875" units="cm"/>
      <inkml:brushProperty name="height" value="0.15875" units="cm"/>
      <inkml:brushProperty name="color" value="#E66482"/>
    </inkml:brush>
  </inkml:definitions>
  <inkml:trace contextRef="#ctx0" brushRef="#br0">1650 1 24575,'-20'4'0,"4"0"0,-9 5 0,9-5 0,-20 11 0,18-12 0,-10 8 0,9-7 0,10 0 0,-10 1 0,11-2 0,-3-3 0,1 0 0,2 3 0,-5-2 0,5 5 0,-3-5 0,1 2 0,2-3 0,-5 3 0,5-2 0,-6 5 0,6-5 0,-5 5 0,5-5 0,-6 5 0,7-2 0,-4 0 0,1-1 0,2-3 0,-2 3 0,3-2 0,-1 2 0,1-3 0,0 3 0,0-2 0,-3 5 0,-1-5 0,-1 5 0,-7 3 0,7-4 0,-8 6 0,-11 1 0,13-6 0,-18 13 0,23-13 0,-6 5 0,11-4 0,-5 4 0,5-7 0,-6 6 0,7-9 0,-4 5 0,1-2 0,2 3 0,-6 0 0,7-3 0,-13 3 0,11-3 0,-10 4 0,11-1 0,-6 0 0,6-3 0,-2 2 0,0-2 0,-1 3 0,-4 0 0,4 0 0,-2 0 0,5 0 0,-11 1 0,9-4 0,-9 6 0,11-8 0,-5 7 0,5-5 0,-2 0 0,-1 2 0,3-2 0,-11 4 0,10-1 0,-26 9 0,23-7 0,-34 14 0,34-17 0,-18 12 0,22-14 0,-5 7 0,2-4 0,-3 0 0,3-4 0,0 4 0,4-3 0,-3 3 0,5 0 0,-8 0 0,5 0 0,-12-3 0,11 2 0,-6-5 0,2 10 0,4-9 0,-16 10 0,15-8 0,-9 4 0,11-4 0,-5 2 0,8-2 0,-8 0 0,5 2 0,-6-2 0,3 3 0,-6 3 0,9-5 0,-9 4 0,12-5 0,-7 3 0,7-3 0,-6 2 0,4-5 0,-3 5 0,2-2 0,-5 3 0,5 0 0,-3 0 0,4 0 0,0-3 0,3 2 0,-2-5 0,5 5 0,-5-5 0,5 2 0,-2-3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558B-84A9-4FC1-BE73-11977D7C9A46}" type="datetimeFigureOut">
              <a:rPr lang="de-CH" smtClean="0"/>
              <a:t>24.09.20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46FAD-352D-45E6-8F9A-6665F8E5297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45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70% </a:t>
            </a:r>
            <a:r>
              <a:rPr lang="de-DE" dirty="0" err="1"/>
              <a:t>SchülerInnen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46FAD-352D-45E6-8F9A-6665F8E5297F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296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Zweidrittel Schweiz</a:t>
            </a:r>
          </a:p>
          <a:p>
            <a:r>
              <a:rPr lang="de-DE" dirty="0"/>
              <a:t>ca. 50% Kinder- und Jugendheime, 20% WGs… jeweils durch 2 und </a:t>
            </a:r>
            <a:r>
              <a:rPr lang="de-DE" dirty="0" err="1"/>
              <a:t>grosszügig</a:t>
            </a:r>
            <a:r>
              <a:rPr lang="de-DE" dirty="0"/>
              <a:t> abrunden.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46FAD-352D-45E6-8F9A-6665F8E5297F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2639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46FAD-352D-45E6-8F9A-6665F8E5297F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304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5" y="1313432"/>
            <a:ext cx="8353177" cy="1728000"/>
          </a:xfrm>
        </p:spPr>
        <p:txBody>
          <a:bodyPr/>
          <a:lstStyle>
            <a:lvl1pPr>
              <a:defRPr sz="42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288" y="3212976"/>
            <a:ext cx="4968800" cy="54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95288" y="3885248"/>
            <a:ext cx="4968800" cy="5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95289" y="6045488"/>
            <a:ext cx="3960000" cy="576064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68288" indent="0">
              <a:buNone/>
              <a:defRPr/>
            </a:lvl2pPr>
            <a:lvl3pPr marL="541338" indent="0">
              <a:buNone/>
              <a:defRPr/>
            </a:lvl3pPr>
            <a:lvl4pPr marL="806450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1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6237312"/>
            <a:ext cx="2060682" cy="3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:\160073_Scholtysik_PowerPoint_Template_UPK_Basel\Bilder\Logo_Uni_Basel_black_RGB_D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70" y="6237312"/>
            <a:ext cx="1123214" cy="3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5436097" y="2852738"/>
            <a:ext cx="3317378" cy="295275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15CFCAF-019F-3B44-9CEC-BF223F0F8A4C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8534" r="49107" b="51783"/>
          <a:stretch/>
        </p:blipFill>
        <p:spPr bwMode="auto">
          <a:xfrm>
            <a:off x="2790572" y="6165304"/>
            <a:ext cx="1709420" cy="549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2E47DEF-48AF-E146-A2A1-675CF154F26F}"/>
              </a:ext>
            </a:extLst>
          </p:cNvPr>
          <p:cNvSpPr txBox="1"/>
          <p:nvPr userDrawn="1"/>
        </p:nvSpPr>
        <p:spPr>
          <a:xfrm>
            <a:off x="1163782" y="40524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304000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seite mit Illu bla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3600000"/>
          </a:xfrm>
        </p:spPr>
        <p:txBody>
          <a:bodyPr anchor="t" anchorCtr="0"/>
          <a:lstStyle>
            <a:lvl1pPr marL="0" indent="0" algn="l">
              <a:buNone/>
              <a:defRPr sz="2300" b="1">
                <a:solidFill>
                  <a:schemeClr val="bg1"/>
                </a:solidFill>
                <a:latin typeface="+mj-lt"/>
              </a:defRPr>
            </a:lvl1pPr>
            <a:lvl2pPr marL="26828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2pPr>
            <a:lvl3pPr marL="54133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3pPr>
            <a:lvl4pPr marL="806450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4pPr>
            <a:lvl5pPr marL="1076325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0" y="1772816"/>
            <a:ext cx="9144001" cy="5085184"/>
          </a:xfrm>
        </p:spPr>
        <p:txBody>
          <a:bodyPr tIns="180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51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seite mit Illu farb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3600000"/>
          </a:xfrm>
        </p:spPr>
        <p:txBody>
          <a:bodyPr anchor="t" anchorCtr="0"/>
          <a:lstStyle>
            <a:lvl1pPr marL="0" indent="0" algn="l">
              <a:buNone/>
              <a:defRPr sz="2300" b="1">
                <a:solidFill>
                  <a:schemeClr val="tx1"/>
                </a:solidFill>
                <a:latin typeface="+mj-lt"/>
              </a:defRPr>
            </a:lvl1pPr>
            <a:lvl2pPr marL="26828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2pPr>
            <a:lvl3pPr marL="54133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3pPr>
            <a:lvl4pPr marL="806450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4pPr>
            <a:lvl5pPr marL="1076325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1"/>
          </p:nvPr>
        </p:nvSpPr>
        <p:spPr>
          <a:xfrm>
            <a:off x="0" y="1772816"/>
            <a:ext cx="9144001" cy="5085184"/>
          </a:xfrm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5671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95288" y="404813"/>
            <a:ext cx="8353425" cy="5688012"/>
          </a:xfrm>
        </p:spPr>
        <p:txBody>
          <a:bodyPr tIns="144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0621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Illu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95288" y="1412875"/>
            <a:ext cx="8353425" cy="4679950"/>
          </a:xfrm>
        </p:spPr>
        <p:txBody>
          <a:bodyPr tIns="108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4742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95289" y="1412875"/>
            <a:ext cx="4068000" cy="4679950"/>
          </a:xfrm>
        </p:spPr>
        <p:txBody>
          <a:bodyPr tIns="108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680713" y="1412875"/>
            <a:ext cx="4068000" cy="4679950"/>
          </a:xfrm>
        </p:spPr>
        <p:txBody>
          <a:bodyPr tIns="108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1848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Illu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95288" y="1412875"/>
            <a:ext cx="4788000" cy="4679950"/>
          </a:xfrm>
        </p:spPr>
        <p:txBody>
          <a:bodyPr tIns="108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5364087" y="1412875"/>
            <a:ext cx="3384625" cy="46799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236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95288" y="1412875"/>
            <a:ext cx="4788000" cy="4679950"/>
          </a:xfrm>
        </p:spPr>
        <p:txBody>
          <a:bodyPr tIns="108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5364087" y="1412875"/>
            <a:ext cx="3384625" cy="467995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8684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95288" y="1412875"/>
            <a:ext cx="8352000" cy="10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1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6237312"/>
            <a:ext cx="2060682" cy="3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:\160073_Scholtysik_PowerPoint_Template_UPK_Basel\Bilder\Logo_Uni_Basel_black_RGB_D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36" y="6237312"/>
            <a:ext cx="1123214" cy="3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 userDrawn="1"/>
        </p:nvSpPr>
        <p:spPr>
          <a:xfrm>
            <a:off x="395288" y="6010271"/>
            <a:ext cx="3960000" cy="612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CH" sz="900" b="1" dirty="0" err="1"/>
              <a:t>UPK</a:t>
            </a:r>
            <a:r>
              <a:rPr lang="de-CH" sz="900" b="1" dirty="0"/>
              <a:t> Basel</a:t>
            </a:r>
          </a:p>
          <a:p>
            <a:r>
              <a:rPr lang="de-CH" sz="900" dirty="0"/>
              <a:t>Wilhelm Klein-Strasse 27, 4002 Basel</a:t>
            </a:r>
          </a:p>
          <a:p>
            <a:r>
              <a:rPr lang="de-CH" sz="900" dirty="0"/>
              <a:t>Telefon +41 61 325 51 11, Fax +41 61 325 55 12</a:t>
            </a:r>
          </a:p>
          <a:p>
            <a:r>
              <a:rPr lang="de-CH" sz="900" dirty="0" err="1"/>
              <a:t>info@upk.ch</a:t>
            </a:r>
            <a:r>
              <a:rPr lang="de-CH" sz="900" dirty="0"/>
              <a:t>, </a:t>
            </a:r>
            <a:r>
              <a:rPr lang="de-CH" sz="900" dirty="0" err="1"/>
              <a:t>www.upk.ch</a:t>
            </a:r>
            <a:endParaRPr lang="de-CH" sz="900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211638" y="2564904"/>
            <a:ext cx="4541837" cy="3312368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200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7" y="1412875"/>
            <a:ext cx="8353425" cy="4752429"/>
          </a:xfrm>
        </p:spPr>
        <p:txBody>
          <a:bodyPr/>
          <a:lstStyle>
            <a:lvl1pPr marL="457200" indent="-457200">
              <a:spcBef>
                <a:spcPts val="600"/>
              </a:spcBef>
              <a:buFont typeface="+mj-lt"/>
              <a:buAutoNum type="arabicPeriod"/>
              <a:defRPr sz="2000" b="1">
                <a:latin typeface="+mj-lt"/>
              </a:defRPr>
            </a:lvl1pPr>
            <a:lvl2pPr marL="725488" indent="-457200">
              <a:buFont typeface="+mj-lt"/>
              <a:buAutoNum type="arabicPeriod"/>
              <a:defRPr sz="2000" b="1">
                <a:latin typeface="+mj-lt"/>
              </a:defRPr>
            </a:lvl2pPr>
            <a:lvl3pPr marL="998538" indent="-457200">
              <a:buFont typeface="+mj-lt"/>
              <a:buAutoNum type="arabicPeriod"/>
              <a:defRPr sz="2000" b="1">
                <a:latin typeface="+mj-lt"/>
              </a:defRPr>
            </a:lvl3pPr>
            <a:lvl4pPr marL="1263650" indent="-457200">
              <a:buFont typeface="+mj-lt"/>
              <a:buAutoNum type="arabicPeriod"/>
              <a:defRPr sz="2000" b="1">
                <a:latin typeface="+mj-lt"/>
              </a:defRPr>
            </a:lvl4pPr>
            <a:lvl5pPr marL="1533525" indent="-457200">
              <a:buFont typeface="+mj-lt"/>
              <a:buAutoNum type="arabicPeriod"/>
              <a:defRPr sz="2000" b="1"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5076825" y="3789363"/>
            <a:ext cx="3671888" cy="2376487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295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7" y="1412875"/>
            <a:ext cx="8353425" cy="4752429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79F1E4F-4334-2040-87C5-5BA60566A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12" y="6307200"/>
            <a:ext cx="1224000" cy="3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7" y="1412875"/>
            <a:ext cx="8353425" cy="4752429"/>
          </a:xfrm>
        </p:spPr>
        <p:txBody>
          <a:bodyPr numCol="2" spcCol="32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EFA694-443E-3E47-A86A-4B550356B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12" y="6307200"/>
            <a:ext cx="1224000" cy="3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7" y="1412875"/>
            <a:ext cx="8353425" cy="4752429"/>
          </a:xfrm>
        </p:spPr>
        <p:txBody>
          <a:bodyPr numCol="2" spcCol="324000"/>
          <a:lstStyle>
            <a:lvl1pPr marL="0" indent="0">
              <a:buNone/>
              <a:defRPr sz="1100"/>
            </a:lvl1pPr>
            <a:lvl2pPr marL="268288" indent="0">
              <a:buNone/>
              <a:defRPr sz="1100"/>
            </a:lvl2pPr>
            <a:lvl3pPr marL="541338" indent="0">
              <a:buNone/>
              <a:defRPr sz="1100"/>
            </a:lvl3pPr>
            <a:lvl4pPr marL="806450" indent="0">
              <a:buNone/>
              <a:defRPr sz="1100"/>
            </a:lvl4pPr>
            <a:lvl5pPr marL="1076325" indent="0">
              <a:buNone/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2" descr="W:\160073_Scholtysik_PowerPoint_Template_UPK_Basel\Bilder\upk_logo_standard_rgb_D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81328"/>
            <a:ext cx="1224385" cy="2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5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23p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95288" y="2120157"/>
            <a:ext cx="8353425" cy="18002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300" b="1">
                <a:solidFill>
                  <a:schemeClr val="bg1"/>
                </a:solidFill>
                <a:latin typeface="+mj-lt"/>
              </a:defRPr>
            </a:lvl1pPr>
            <a:lvl2pPr marL="26828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2pPr>
            <a:lvl3pPr marL="54133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3pPr>
            <a:lvl4pPr marL="806450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4pPr>
            <a:lvl5pPr marL="1076325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395288" y="4047441"/>
            <a:ext cx="8353425" cy="540000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  <a:lvl2pPr marL="268288" indent="0" algn="ctr">
              <a:buNone/>
              <a:defRPr sz="1100">
                <a:solidFill>
                  <a:schemeClr val="bg1"/>
                </a:solidFill>
              </a:defRPr>
            </a:lvl2pPr>
            <a:lvl3pPr marL="541338" indent="0" algn="ctr">
              <a:buNone/>
              <a:defRPr sz="1100">
                <a:solidFill>
                  <a:schemeClr val="bg1"/>
                </a:solidFill>
              </a:defRPr>
            </a:lvl3pPr>
            <a:lvl4pPr marL="806450" indent="0" algn="ctr">
              <a:buNone/>
              <a:defRPr sz="1100">
                <a:solidFill>
                  <a:schemeClr val="bg1"/>
                </a:solidFill>
              </a:defRPr>
            </a:lvl4pPr>
            <a:lvl5pPr marL="1076325" indent="0" algn="ctr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226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34p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95288" y="2120157"/>
            <a:ext cx="8353425" cy="18002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26828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2pPr>
            <a:lvl3pPr marL="54133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3pPr>
            <a:lvl4pPr marL="806450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4pPr>
            <a:lvl5pPr marL="1076325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395288" y="4047441"/>
            <a:ext cx="8353425" cy="540000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  <a:lvl2pPr marL="268288" indent="0" algn="ctr">
              <a:buNone/>
              <a:defRPr sz="1100">
                <a:solidFill>
                  <a:schemeClr val="bg1"/>
                </a:solidFill>
              </a:defRPr>
            </a:lvl2pPr>
            <a:lvl3pPr marL="541338" indent="0" algn="ctr">
              <a:buNone/>
              <a:defRPr sz="1100">
                <a:solidFill>
                  <a:schemeClr val="bg1"/>
                </a:solidFill>
              </a:defRPr>
            </a:lvl3pPr>
            <a:lvl4pPr marL="806450" indent="0" algn="ctr">
              <a:buNone/>
              <a:defRPr sz="1100">
                <a:solidFill>
                  <a:schemeClr val="bg1"/>
                </a:solidFill>
              </a:defRPr>
            </a:lvl4pPr>
            <a:lvl5pPr marL="1076325" indent="0" algn="ctr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82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seite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3600000"/>
          </a:xfrm>
        </p:spPr>
        <p:txBody>
          <a:bodyPr anchor="t" anchorCtr="0"/>
          <a:lstStyle>
            <a:lvl1pPr marL="0" indent="0" algn="l">
              <a:buNone/>
              <a:defRPr sz="2300" b="1">
                <a:solidFill>
                  <a:schemeClr val="bg1"/>
                </a:solidFill>
                <a:latin typeface="+mj-lt"/>
              </a:defRPr>
            </a:lvl1pPr>
            <a:lvl2pPr marL="26828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2pPr>
            <a:lvl3pPr marL="54133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3pPr>
            <a:lvl4pPr marL="806450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4pPr>
            <a:lvl5pPr marL="1076325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196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seite wei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3600000"/>
          </a:xfrm>
        </p:spPr>
        <p:txBody>
          <a:bodyPr anchor="t" anchorCtr="0"/>
          <a:lstStyle>
            <a:lvl1pPr marL="0" indent="0" algn="l">
              <a:buNone/>
              <a:defRPr sz="2300" b="1">
                <a:solidFill>
                  <a:schemeClr val="tx1"/>
                </a:solidFill>
                <a:latin typeface="+mj-lt"/>
              </a:defRPr>
            </a:lvl1pPr>
            <a:lvl2pPr marL="26828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2pPr>
            <a:lvl3pPr marL="541338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3pPr>
            <a:lvl4pPr marL="806450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4pPr>
            <a:lvl5pPr marL="1076325" indent="0" algn="ctr">
              <a:buNone/>
              <a:defRPr sz="23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93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288" y="308704"/>
            <a:ext cx="83534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287" y="1412876"/>
            <a:ext cx="8353425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15616" y="6417534"/>
            <a:ext cx="2823592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95288" y="6415428"/>
            <a:ext cx="576312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Seite </a:t>
            </a:r>
            <a:fld id="{A7D177B1-682A-4206-963F-0226912C8EC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123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350" indent="-133350" algn="l" defTabSz="914400" rtl="0" eaLnBrk="1" latinLnBrk="0" hangingPunct="1">
        <a:spcBef>
          <a:spcPts val="300"/>
        </a:spcBef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88" indent="-139700" algn="l" defTabSz="914400" rtl="0" eaLnBrk="1" latinLnBrk="0" hangingPunct="1">
        <a:spcBef>
          <a:spcPts val="300"/>
        </a:spcBef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4688" indent="-133350" algn="l" defTabSz="914400" rtl="0" eaLnBrk="1" latinLnBrk="0" hangingPunct="1">
        <a:spcBef>
          <a:spcPts val="300"/>
        </a:spcBef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49325" indent="-142875" algn="l" defTabSz="914400" rtl="0" eaLnBrk="1" latinLnBrk="0" hangingPunct="1">
        <a:spcBef>
          <a:spcPts val="300"/>
        </a:spcBef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14438" indent="-138113" algn="l" defTabSz="914400" rtl="0" eaLnBrk="1" latinLnBrk="0" hangingPunct="1">
        <a:spcBef>
          <a:spcPts val="300"/>
        </a:spcBef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6.xml"/><Relationship Id="rId1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5.png"/><Relationship Id="rId19" Type="http://schemas.openxmlformats.org/officeDocument/2006/relationships/customXml" Target="../ink/ink9.xml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D333A33-BE3B-1C43-94D1-A72EC1E38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36958"/>
          <a:stretch/>
        </p:blipFill>
        <p:spPr bwMode="auto">
          <a:xfrm>
            <a:off x="17449" y="2708728"/>
            <a:ext cx="9144000" cy="2812190"/>
          </a:xfrm>
          <a:prstGeom prst="rect">
            <a:avLst/>
          </a:prstGeom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4" name="Titel 6">
            <a:extLst>
              <a:ext uri="{FF2B5EF4-FFF2-40B4-BE49-F238E27FC236}">
                <a16:creationId xmlns:a16="http://schemas.microsoft.com/office/drawing/2014/main" id="{92C279A7-594C-6040-A95D-439A0A114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5" y="1340768"/>
            <a:ext cx="8353177" cy="1728000"/>
          </a:xfrm>
        </p:spPr>
        <p:txBody>
          <a:bodyPr anchor="ctr" anchorCtr="0"/>
          <a:lstStyle/>
          <a:p>
            <a:r>
              <a:rPr lang="de-CH" sz="2000" b="0" cap="all" dirty="0"/>
              <a:t>Die Corona-Krise aus der Perspektive von jungen Menschen in der stationären Kinder- und Jugendhilfe</a:t>
            </a:r>
          </a:p>
        </p:txBody>
      </p:sp>
      <p:sp>
        <p:nvSpPr>
          <p:cNvPr id="15" name="Untertitel 7">
            <a:extLst>
              <a:ext uri="{FF2B5EF4-FFF2-40B4-BE49-F238E27FC236}">
                <a16:creationId xmlns:a16="http://schemas.microsoft.com/office/drawing/2014/main" id="{A3213241-D0D1-4D48-BA3E-B22BBACED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2924752"/>
            <a:ext cx="6769000" cy="1152128"/>
          </a:xfrm>
        </p:spPr>
        <p:txBody>
          <a:bodyPr/>
          <a:lstStyle/>
          <a:p>
            <a:r>
              <a:rPr lang="de-CH" sz="1600" cap="all" dirty="0">
                <a:solidFill>
                  <a:schemeClr val="bg1"/>
                </a:solidFill>
              </a:rPr>
              <a:t>Onlinekonferenz IGQK </a:t>
            </a:r>
          </a:p>
          <a:p>
            <a:r>
              <a:rPr lang="de-DE" sz="1600" cap="all" dirty="0">
                <a:solidFill>
                  <a:schemeClr val="bg1"/>
                </a:solidFill>
              </a:rPr>
              <a:t>24-09-2020</a:t>
            </a:r>
            <a:endParaRPr lang="de-CH" sz="1600" cap="all" dirty="0">
              <a:solidFill>
                <a:schemeClr val="bg1"/>
              </a:solidFill>
            </a:endParaRP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2E670F11-AE36-A047-9801-ED72174AD592}"/>
              </a:ext>
            </a:extLst>
          </p:cNvPr>
          <p:cNvSpPr txBox="1">
            <a:spLocks/>
          </p:cNvSpPr>
          <p:nvPr/>
        </p:nvSpPr>
        <p:spPr>
          <a:xfrm>
            <a:off x="395289" y="6045488"/>
            <a:ext cx="3960000" cy="576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de-DE" sz="1000" dirty="0" err="1"/>
              <a:t>sevda.guenes@integras.ch</a:t>
            </a:r>
            <a:endParaRPr lang="de-DE" sz="1000" dirty="0"/>
          </a:p>
          <a:p>
            <a:r>
              <a:rPr lang="de-DE" sz="1000" dirty="0" err="1"/>
              <a:t>nils.jenkel@upk.ch</a:t>
            </a:r>
            <a:endParaRPr lang="de-DE" sz="1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7334667-0B97-5E41-807A-24198D5E9A81}"/>
              </a:ext>
            </a:extLst>
          </p:cNvPr>
          <p:cNvSpPr txBox="1"/>
          <p:nvPr/>
        </p:nvSpPr>
        <p:spPr>
          <a:xfrm>
            <a:off x="4873083" y="637849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400" dirty="0" err="1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55AC75E-C2EF-134C-B999-D825CFF1E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2" y="404664"/>
            <a:ext cx="1854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55A6E3B4-A184-BB4E-AEAF-0C45177A44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296468"/>
              </p:ext>
            </p:extLst>
          </p:nvPr>
        </p:nvGraphicFramePr>
        <p:xfrm>
          <a:off x="4788717" y="692696"/>
          <a:ext cx="3960000" cy="475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8B01A9B-EF6A-2240-9E16-0DD70901E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925251"/>
              </p:ext>
            </p:extLst>
          </p:nvPr>
        </p:nvGraphicFramePr>
        <p:xfrm>
          <a:off x="395285" y="692696"/>
          <a:ext cx="3960000" cy="475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3E7EBCD-B398-D644-BE41-298E6E31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56" y="5517232"/>
            <a:ext cx="4176712" cy="539960"/>
          </a:xfrm>
        </p:spPr>
        <p:txBody>
          <a:bodyPr/>
          <a:lstStyle/>
          <a:p>
            <a:pPr algn="ctr"/>
            <a:r>
              <a:rPr lang="de-CH" sz="1600" b="0" dirty="0">
                <a:solidFill>
                  <a:schemeClr val="bg1">
                    <a:lumMod val="50000"/>
                  </a:schemeClr>
                </a:solidFill>
              </a:rPr>
              <a:t>67.2% gut</a:t>
            </a:r>
            <a:endParaRPr lang="de-DE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7358E8-DD9E-624E-BE26-F0FB67682D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1E43F9D-687A-4746-B41E-E4E4D8E1D800}"/>
              </a:ext>
            </a:extLst>
          </p:cNvPr>
          <p:cNvSpPr txBox="1">
            <a:spLocks/>
          </p:cNvSpPr>
          <p:nvPr/>
        </p:nvSpPr>
        <p:spPr>
          <a:xfrm>
            <a:off x="4680361" y="5517232"/>
            <a:ext cx="4176712" cy="539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1600" b="0" dirty="0">
                <a:solidFill>
                  <a:schemeClr val="bg1">
                    <a:lumMod val="50000"/>
                  </a:schemeClr>
                </a:solidFill>
              </a:rPr>
              <a:t>83.9% nicht weniger</a:t>
            </a:r>
            <a:br>
              <a:rPr lang="de-CH" sz="16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1600" b="0" dirty="0">
                <a:solidFill>
                  <a:schemeClr val="bg1">
                    <a:lumMod val="50000"/>
                  </a:schemeClr>
                </a:solidFill>
              </a:rPr>
              <a:t>52.0% mehr</a:t>
            </a:r>
            <a:endParaRPr lang="de-DE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DA087AE-1FD1-6B46-A127-ADA9E545A4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857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E9FF69-B4CE-924F-AFF4-3F0E4F502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6218134"/>
          </a:xfrm>
        </p:spPr>
        <p:txBody>
          <a:bodyPr anchor="ctr" anchorCtr="0"/>
          <a:lstStyle/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Uns aushalten 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CH" sz="1400" b="0" cap="all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, 18)</a:t>
            </a:r>
          </a:p>
          <a:p>
            <a:pPr algn="just"/>
            <a:endParaRPr lang="de-CH" sz="1800" b="0" cap="all" spc="150" dirty="0">
              <a:solidFill>
                <a:schemeClr val="tx1"/>
              </a:solidFill>
            </a:endParaRPr>
          </a:p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Sie hören uns zu und sind für uns da, wenn wir Fragen haben wegen dem </a:t>
            </a:r>
            <a:r>
              <a:rPr lang="de-CH" sz="1800" b="0" cap="all" spc="150" dirty="0" err="1">
                <a:solidFill>
                  <a:schemeClr val="tx1"/>
                </a:solidFill>
              </a:rPr>
              <a:t>Coronavirus</a:t>
            </a:r>
            <a:r>
              <a:rPr lang="de-CH" sz="1800" b="0" cap="all" spc="150" dirty="0">
                <a:solidFill>
                  <a:schemeClr val="tx1"/>
                </a:solidFill>
              </a:rPr>
              <a:t>. 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(m, 16)</a:t>
            </a:r>
          </a:p>
          <a:p>
            <a:pPr algn="just"/>
            <a:endParaRPr lang="en-US" sz="1800" b="0" cap="all" spc="150" dirty="0">
              <a:solidFill>
                <a:schemeClr val="tx1"/>
              </a:solidFill>
            </a:endParaRPr>
          </a:p>
          <a:p>
            <a:pPr algn="just"/>
            <a:r>
              <a:rPr lang="en-US" sz="1800" b="0" cap="all" spc="150" dirty="0" err="1">
                <a:solidFill>
                  <a:schemeClr val="tx1"/>
                </a:solidFill>
              </a:rPr>
              <a:t>essere</a:t>
            </a:r>
            <a:r>
              <a:rPr lang="en-US" sz="1800" b="0" cap="all" spc="150" dirty="0">
                <a:solidFill>
                  <a:schemeClr val="tx1"/>
                </a:solidFill>
              </a:rPr>
              <a:t>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riuscita</a:t>
            </a:r>
            <a:r>
              <a:rPr lang="en-US" sz="1800" b="0" cap="all" spc="150" dirty="0">
                <a:solidFill>
                  <a:schemeClr val="tx1"/>
                </a:solidFill>
              </a:rPr>
              <a:t> ad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organizzare</a:t>
            </a:r>
            <a:r>
              <a:rPr lang="en-US" sz="1800" b="0" cap="all" spc="150" dirty="0">
                <a:solidFill>
                  <a:schemeClr val="tx1"/>
                </a:solidFill>
              </a:rPr>
              <a:t> una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nuova</a:t>
            </a:r>
            <a:r>
              <a:rPr lang="en-US" sz="1800" b="0" cap="all" spc="150" dirty="0">
                <a:solidFill>
                  <a:schemeClr val="tx1"/>
                </a:solidFill>
              </a:rPr>
              <a:t> vita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all'interno</a:t>
            </a:r>
            <a:r>
              <a:rPr lang="en-US" sz="1800" b="0" cap="all" spc="150" dirty="0">
                <a:solidFill>
                  <a:schemeClr val="tx1"/>
                </a:solidFill>
              </a:rPr>
              <a:t> del […] </a:t>
            </a:r>
            <a:r>
              <a:rPr lang="en-US" sz="1400" b="0" cap="all" dirty="0">
                <a:solidFill>
                  <a:schemeClr val="bg1">
                    <a:lumMod val="50000"/>
                  </a:schemeClr>
                </a:solidFill>
              </a:rPr>
              <a:t>(m, 14)</a:t>
            </a:r>
          </a:p>
          <a:p>
            <a:pPr algn="just"/>
            <a:endParaRPr lang="en-US" sz="1800" b="0" cap="all" spc="150" dirty="0">
              <a:solidFill>
                <a:schemeClr val="tx1"/>
              </a:solidFill>
            </a:endParaRPr>
          </a:p>
          <a:p>
            <a:pPr algn="just"/>
            <a:r>
              <a:rPr lang="en-US" sz="1800" b="0" cap="all" spc="150" dirty="0">
                <a:solidFill>
                  <a:schemeClr val="tx1"/>
                </a:solidFill>
              </a:rPr>
              <a:t>nous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avoir</a:t>
            </a:r>
            <a:r>
              <a:rPr lang="en-US" sz="1800" b="0" cap="all" spc="150" dirty="0">
                <a:solidFill>
                  <a:schemeClr val="tx1"/>
                </a:solidFill>
              </a:rPr>
              <a:t> soutenu et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avoir</a:t>
            </a:r>
            <a:r>
              <a:rPr lang="en-US" sz="1800" b="0" cap="all" spc="150" dirty="0">
                <a:solidFill>
                  <a:schemeClr val="tx1"/>
                </a:solidFill>
              </a:rPr>
              <a:t> mis des privilege car </a:t>
            </a:r>
            <a:r>
              <a:rPr lang="en-US" sz="1800" b="0" cap="all" spc="150" dirty="0" err="1">
                <a:solidFill>
                  <a:schemeClr val="tx1"/>
                </a:solidFill>
              </a:rPr>
              <a:t>c'etait</a:t>
            </a:r>
            <a:r>
              <a:rPr lang="en-US" sz="1800" b="0" cap="all" spc="150" dirty="0">
                <a:solidFill>
                  <a:schemeClr val="tx1"/>
                </a:solidFill>
              </a:rPr>
              <a:t> difficile pour nous </a:t>
            </a:r>
            <a:r>
              <a:rPr lang="en-US" sz="1400" b="0" cap="all" dirty="0">
                <a:solidFill>
                  <a:schemeClr val="bg1">
                    <a:lumMod val="50000"/>
                  </a:schemeClr>
                </a:solidFill>
              </a:rPr>
              <a:t>(w, 17)</a:t>
            </a:r>
            <a:endParaRPr lang="de-CH" sz="1400" b="0" cap="all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de-CH" sz="1800" b="0" cap="all" spc="150" dirty="0">
              <a:solidFill>
                <a:schemeClr val="tx1"/>
              </a:solidFill>
            </a:endParaRPr>
          </a:p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sich um mich und die anderen kümmern und mehr mit uns unternehmen als sonst. </a:t>
            </a:r>
            <a:r>
              <a:rPr lang="en-US" sz="1400" b="0" cap="all" dirty="0">
                <a:solidFill>
                  <a:schemeClr val="bg1">
                    <a:lumMod val="50000"/>
                  </a:schemeClr>
                </a:solidFill>
              </a:rPr>
              <a:t>(w, 16)</a:t>
            </a:r>
            <a:endParaRPr lang="de-CH" sz="1400" b="0" cap="all" dirty="0">
              <a:solidFill>
                <a:schemeClr val="bg1">
                  <a:lumMod val="50000"/>
                </a:schemeClr>
              </a:solidFill>
            </a:endParaRPr>
          </a:p>
          <a:p>
            <a:endParaRPr lang="fr-CH" sz="1800" b="0" cap="all" spc="150" dirty="0">
              <a:solidFill>
                <a:schemeClr val="tx1"/>
              </a:solidFill>
            </a:endParaRPr>
          </a:p>
          <a:p>
            <a:r>
              <a:rPr lang="fr-CH" sz="1800" b="0" cap="all" spc="150" dirty="0" err="1">
                <a:solidFill>
                  <a:schemeClr val="tx1"/>
                </a:solidFill>
              </a:rPr>
              <a:t>mehr</a:t>
            </a:r>
            <a:r>
              <a:rPr lang="fr-CH" sz="1800" b="0" cap="all" spc="150" dirty="0">
                <a:solidFill>
                  <a:schemeClr val="tx1"/>
                </a:solidFill>
              </a:rPr>
              <a:t> </a:t>
            </a:r>
            <a:r>
              <a:rPr lang="fr-CH" sz="1800" b="0" cap="all" spc="150" dirty="0" err="1">
                <a:solidFill>
                  <a:schemeClr val="tx1"/>
                </a:solidFill>
              </a:rPr>
              <a:t>telfon</a:t>
            </a:r>
            <a:r>
              <a:rPr lang="fr-CH" sz="1800" b="0" cap="all" spc="150" dirty="0">
                <a:solidFill>
                  <a:schemeClr val="tx1"/>
                </a:solidFill>
              </a:rPr>
              <a:t> </a:t>
            </a:r>
            <a:r>
              <a:rPr lang="fr-CH" sz="1800" b="0" cap="all" spc="150" dirty="0" err="1">
                <a:solidFill>
                  <a:schemeClr val="tx1"/>
                </a:solidFill>
              </a:rPr>
              <a:t>zeit</a:t>
            </a:r>
            <a:r>
              <a:rPr lang="fr-CH" sz="1800" b="0" cap="all" spc="150" dirty="0">
                <a:solidFill>
                  <a:schemeClr val="tx1"/>
                </a:solidFill>
              </a:rPr>
              <a:t> </a:t>
            </a:r>
            <a:r>
              <a:rPr lang="fr-CH" sz="1400" b="0" cap="all" dirty="0">
                <a:solidFill>
                  <a:schemeClr val="bg1">
                    <a:lumMod val="50000"/>
                  </a:schemeClr>
                </a:solidFill>
              </a:rPr>
              <a:t>(m, 13)</a:t>
            </a:r>
            <a:endParaRPr lang="de-CH" sz="1400" b="0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5C2989C-F7AD-6A45-B14F-1BCDBB564740}"/>
              </a:ext>
            </a:extLst>
          </p:cNvPr>
          <p:cNvCxnSpPr/>
          <p:nvPr/>
        </p:nvCxnSpPr>
        <p:spPr>
          <a:xfrm>
            <a:off x="360000" y="260648"/>
            <a:ext cx="8431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102D70F8-3BF8-314E-9850-55E8B5C762A4}"/>
              </a:ext>
            </a:extLst>
          </p:cNvPr>
          <p:cNvCxnSpPr/>
          <p:nvPr/>
        </p:nvCxnSpPr>
        <p:spPr>
          <a:xfrm>
            <a:off x="360000" y="6525344"/>
            <a:ext cx="8431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52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85F0B90-9DFA-ED40-90C9-8B159119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0" dirty="0">
                <a:solidFill>
                  <a:schemeClr val="bg1">
                    <a:lumMod val="50000"/>
                  </a:schemeClr>
                </a:solidFill>
              </a:rPr>
              <a:t>Wohlbefinden</a:t>
            </a:r>
            <a:br>
              <a:rPr lang="de-DE" sz="16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600" b="0" dirty="0">
                <a:solidFill>
                  <a:schemeClr val="bg1">
                    <a:lumMod val="50000"/>
                  </a:schemeClr>
                </a:solidFill>
              </a:rPr>
              <a:t>Stimmung &amp; Zusammenhalt in der Gruppe</a:t>
            </a:r>
            <a:br>
              <a:rPr lang="de-DE" sz="16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600" b="0" dirty="0">
                <a:solidFill>
                  <a:schemeClr val="bg1">
                    <a:lumMod val="50000"/>
                  </a:schemeClr>
                </a:solidFill>
              </a:rPr>
              <a:t>Beziehung zu den Mitarbeitenden der Institution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0B9B26-B318-5C42-8F5C-2F1993BCB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447185-BF80-9A4B-9372-19AEEF563D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12</a:t>
            </a:fld>
            <a:endParaRPr lang="de-CH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A04533D2-9C6D-5745-81E1-3DD9EB44FDE0}"/>
                  </a:ext>
                </a:extLst>
              </p14:cNvPr>
              <p14:cNvContentPartPr/>
              <p14:nvPr/>
            </p14:nvContentPartPr>
            <p14:xfrm>
              <a:off x="780620" y="3645024"/>
              <a:ext cx="6610844" cy="18921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A04533D2-9C6D-5745-81E1-3DD9EB44FD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178" y="3616584"/>
                <a:ext cx="6667729" cy="194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6B0E89-F38D-BA44-AAD8-6D488A9F2C1E}"/>
              </a:ext>
            </a:extLst>
          </p:cNvPr>
          <p:cNvGrpSpPr/>
          <p:nvPr/>
        </p:nvGrpSpPr>
        <p:grpSpPr>
          <a:xfrm rot="221230">
            <a:off x="827584" y="1841367"/>
            <a:ext cx="6636344" cy="793080"/>
            <a:chOff x="827584" y="1987848"/>
            <a:chExt cx="6636344" cy="7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B6FE941F-8B30-4E46-A48C-070C5BB6C3EC}"/>
                    </a:ext>
                  </a:extLst>
                </p14:cNvPr>
                <p14:cNvContentPartPr/>
                <p14:nvPr/>
              </p14:nvContentPartPr>
              <p14:xfrm>
                <a:off x="827584" y="1987848"/>
                <a:ext cx="6610844" cy="79308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B6FE941F-8B30-4E46-A48C-070C5BB6C3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9145" y="1959408"/>
                  <a:ext cx="6667722" cy="8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07041C46-50D1-734B-A8C5-7E631E7D7AD2}"/>
                    </a:ext>
                  </a:extLst>
                </p14:cNvPr>
                <p14:cNvContentPartPr/>
                <p14:nvPr/>
              </p14:nvContentPartPr>
              <p14:xfrm>
                <a:off x="6801658" y="1999728"/>
                <a:ext cx="593672" cy="9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07041C46-50D1-734B-A8C5-7E631E7D7A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73216" y="1971288"/>
                  <a:ext cx="650555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A00F19CF-72EE-4A4C-B12A-301FB53D4D0D}"/>
                    </a:ext>
                  </a:extLst>
                </p14:cNvPr>
                <p14:cNvContentPartPr/>
                <p14:nvPr/>
              </p14:nvContentPartPr>
              <p14:xfrm>
                <a:off x="7165835" y="2002248"/>
                <a:ext cx="298093" cy="3884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A00F19CF-72EE-4A4C-B12A-301FB53D4D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7394" y="1973808"/>
                  <a:ext cx="354975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76359D67-2F74-424B-BEC7-BA5F37C47117}"/>
                  </a:ext>
                </a:extLst>
              </p14:cNvPr>
              <p14:cNvContentPartPr/>
              <p14:nvPr/>
            </p14:nvContentPartPr>
            <p14:xfrm>
              <a:off x="8004087" y="1658847"/>
              <a:ext cx="60337" cy="69048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76359D67-2F74-424B-BEC7-BA5F37C4711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75714" y="1630407"/>
                <a:ext cx="117083" cy="74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CB03B15B-382D-B843-B48A-B55095043F50}"/>
                  </a:ext>
                </a:extLst>
              </p14:cNvPr>
              <p14:cNvContentPartPr/>
              <p14:nvPr/>
            </p14:nvContentPartPr>
            <p14:xfrm>
              <a:off x="7769204" y="1964487"/>
              <a:ext cx="578229" cy="414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CB03B15B-382D-B843-B48A-B55095043F5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40778" y="1936292"/>
                <a:ext cx="635080" cy="97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CE77868A-ACD7-3A49-BB93-F27EA7D2C449}"/>
                  </a:ext>
                </a:extLst>
              </p14:cNvPr>
              <p14:cNvContentPartPr/>
              <p14:nvPr/>
            </p14:nvContentPartPr>
            <p14:xfrm>
              <a:off x="6906184" y="5087904"/>
              <a:ext cx="479520" cy="45036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CE77868A-ACD7-3A49-BB93-F27EA7D2C44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77744" y="5059464"/>
                <a:ext cx="53640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F06ADC68-9894-A149-A09B-2032D187815C}"/>
                  </a:ext>
                </a:extLst>
              </p14:cNvPr>
              <p14:cNvContentPartPr/>
              <p14:nvPr/>
            </p14:nvContentPartPr>
            <p14:xfrm>
              <a:off x="7847584" y="5520264"/>
              <a:ext cx="433800" cy="3636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F06ADC68-9894-A149-A09B-2032D187815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19144" y="5491824"/>
                <a:ext cx="49068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C15858AD-969F-CD47-AF2B-697DE9C6D803}"/>
                  </a:ext>
                </a:extLst>
              </p14:cNvPr>
              <p14:cNvContentPartPr/>
              <p14:nvPr/>
            </p14:nvContentPartPr>
            <p14:xfrm>
              <a:off x="6785584" y="5559504"/>
              <a:ext cx="594000" cy="27324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C15858AD-969F-CD47-AF2B-697DE9C6D8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57144" y="5531064"/>
                <a:ext cx="650880" cy="33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268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A8424-B626-A044-86A6-E1044CCA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Keine direkten Einflüsse: Alter, Geschlecht, Erkrankung nahestehender Personen, Tagesstruktur, Zeitpunkt der Beantwortung</a:t>
            </a:r>
            <a:br>
              <a:rPr lang="de-DE" sz="1200" b="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DE" sz="12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Kaum Einflüsse: Land &amp; Region (</a:t>
            </a:r>
            <a:r>
              <a:rPr lang="de-DE" sz="1200" b="0" dirty="0" err="1">
                <a:solidFill>
                  <a:schemeClr val="bg1">
                    <a:lumMod val="50000"/>
                  </a:schemeClr>
                </a:solidFill>
              </a:rPr>
              <a:t>ausser</a:t>
            </a: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0" dirty="0" err="1">
                <a:solidFill>
                  <a:schemeClr val="bg1">
                    <a:lumMod val="50000"/>
                  </a:schemeClr>
                </a:solidFill>
              </a:rPr>
              <a:t>Romandie</a:t>
            </a: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), Institutionstyp (</a:t>
            </a:r>
            <a:r>
              <a:rPr lang="de-DE" sz="1200" b="0" dirty="0" err="1">
                <a:solidFill>
                  <a:schemeClr val="bg1">
                    <a:lumMod val="50000"/>
                  </a:schemeClr>
                </a:solidFill>
              </a:rPr>
              <a:t>ausser</a:t>
            </a: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geschlossen), Ängste und Sorgen (</a:t>
            </a:r>
            <a:r>
              <a:rPr lang="de-DE" sz="1200" b="0" dirty="0" err="1">
                <a:solidFill>
                  <a:schemeClr val="bg1">
                    <a:lumMod val="50000"/>
                  </a:schemeClr>
                </a:solidFill>
              </a:rPr>
              <a:t>ausser</a:t>
            </a:r>
            <a:r>
              <a:rPr lang="de-DE" sz="1200" b="0" dirty="0">
                <a:solidFill>
                  <a:schemeClr val="bg1">
                    <a:lumMod val="50000"/>
                  </a:schemeClr>
                </a:solidFill>
              </a:rPr>
              <a:t> Zukunftssorgen)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F88DF0-4494-AE41-8498-B8A6B7D4A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A5C2EA-1D79-A448-9A29-70213F48D7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13</a:t>
            </a:fld>
            <a:endParaRPr lang="de-CH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990DCD30-C873-574E-9475-5DD23A12E59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739007"/>
              </p:ext>
            </p:extLst>
          </p:nvPr>
        </p:nvGraphicFramePr>
        <p:xfrm>
          <a:off x="395288" y="1412875"/>
          <a:ext cx="8353425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429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60855-4454-C343-8C68-4905652A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Schlussbemerkungen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DE9AF9-948C-B74F-8D75-91109E2AF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24843"/>
            <a:ext cx="8353425" cy="4752429"/>
          </a:xfrm>
        </p:spPr>
        <p:txBody>
          <a:bodyPr/>
          <a:lstStyle/>
          <a:p>
            <a:r>
              <a:rPr lang="de-DE" dirty="0"/>
              <a:t>Ansatzpunkte</a:t>
            </a:r>
          </a:p>
          <a:p>
            <a:pPr lvl="1"/>
            <a:r>
              <a:rPr lang="de-CH" i="1" dirty="0">
                <a:solidFill>
                  <a:schemeClr val="accent3"/>
                </a:solidFill>
              </a:rPr>
              <a:t>Beziehung, Beziehung, Beziehung</a:t>
            </a:r>
          </a:p>
          <a:p>
            <a:pPr lvl="1"/>
            <a:r>
              <a:rPr lang="de-CH" i="1" dirty="0">
                <a:solidFill>
                  <a:schemeClr val="accent3"/>
                </a:solidFill>
              </a:rPr>
              <a:t>Fokus auf die Mitarbeitenden</a:t>
            </a:r>
          </a:p>
          <a:p>
            <a:pPr lvl="1"/>
            <a:r>
              <a:rPr lang="de-CH" i="1" dirty="0">
                <a:solidFill>
                  <a:schemeClr val="accent3"/>
                </a:solidFill>
              </a:rPr>
              <a:t>Gruppendynamik</a:t>
            </a:r>
          </a:p>
          <a:p>
            <a:pPr lvl="1"/>
            <a:r>
              <a:rPr lang="de-CH" i="1" dirty="0">
                <a:solidFill>
                  <a:schemeClr val="accent3"/>
                </a:solidFill>
              </a:rPr>
              <a:t>Partizipation</a:t>
            </a:r>
          </a:p>
          <a:p>
            <a:pPr lvl="1"/>
            <a:r>
              <a:rPr lang="de-CH" i="1" dirty="0">
                <a:solidFill>
                  <a:schemeClr val="accent3"/>
                </a:solidFill>
              </a:rPr>
              <a:t>Individuelles Fallverstehen</a:t>
            </a:r>
          </a:p>
          <a:p>
            <a:pPr lvl="1"/>
            <a:r>
              <a:rPr lang="de-CH" i="1" dirty="0">
                <a:solidFill>
                  <a:schemeClr val="accent4"/>
                </a:solidFill>
              </a:rPr>
              <a:t>Informieren ist Chefsache</a:t>
            </a:r>
          </a:p>
          <a:p>
            <a:pPr lvl="1"/>
            <a:r>
              <a:rPr lang="de-CH" i="1" dirty="0">
                <a:solidFill>
                  <a:schemeClr val="accent4"/>
                </a:solidFill>
              </a:rPr>
              <a:t>Anerkennung und Verständnis</a:t>
            </a:r>
          </a:p>
          <a:p>
            <a:pPr lvl="1"/>
            <a:r>
              <a:rPr lang="de-CH" i="1" dirty="0">
                <a:solidFill>
                  <a:schemeClr val="accent4"/>
                </a:solidFill>
              </a:rPr>
              <a:t>Kontakte nach aussen</a:t>
            </a:r>
            <a:endParaRPr lang="de-CH" dirty="0">
              <a:solidFill>
                <a:schemeClr val="accent4"/>
              </a:solidFill>
            </a:endParaRPr>
          </a:p>
          <a:p>
            <a:pPr lvl="2"/>
            <a:r>
              <a:rPr lang="de-CH" i="1" dirty="0">
                <a:solidFill>
                  <a:schemeClr val="accent4"/>
                </a:solidFill>
              </a:rPr>
              <a:t>Zugang zu Handy und Internet</a:t>
            </a:r>
          </a:p>
          <a:p>
            <a:pPr lvl="1"/>
            <a:r>
              <a:rPr lang="de-CH" i="1" dirty="0">
                <a:solidFill>
                  <a:schemeClr val="accent4"/>
                </a:solidFill>
              </a:rPr>
              <a:t>Reflexion der Krise</a:t>
            </a:r>
            <a:endParaRPr lang="de-DE" dirty="0">
              <a:solidFill>
                <a:schemeClr val="accent4"/>
              </a:solidFill>
            </a:endParaRPr>
          </a:p>
          <a:p>
            <a:endParaRPr lang="de-DE" dirty="0"/>
          </a:p>
          <a:p>
            <a:r>
              <a:rPr lang="de-DE" dirty="0"/>
              <a:t>Limitationen</a:t>
            </a:r>
          </a:p>
          <a:p>
            <a:pPr lvl="1"/>
            <a:r>
              <a:rPr lang="de-DE" dirty="0"/>
              <a:t>Selektionseffekte</a:t>
            </a:r>
          </a:p>
          <a:p>
            <a:pPr lvl="1"/>
            <a:r>
              <a:rPr lang="de-DE" dirty="0"/>
              <a:t>Fehlende Aspekte</a:t>
            </a:r>
          </a:p>
          <a:p>
            <a:pPr lvl="2"/>
            <a:r>
              <a:rPr lang="de-DE" dirty="0"/>
              <a:t>z.B. Strukturmerkmale der Institutionen</a:t>
            </a:r>
          </a:p>
          <a:p>
            <a:pPr lvl="1"/>
            <a:r>
              <a:rPr lang="de-DE" dirty="0"/>
              <a:t>Man sollte die Krise nicht beurteilen, solange man noch drinsteckt</a:t>
            </a:r>
          </a:p>
          <a:p>
            <a:endParaRPr lang="de-DE" dirty="0"/>
          </a:p>
          <a:p>
            <a:r>
              <a:rPr lang="de-DE" b="1" dirty="0"/>
              <a:t>Die jungen Menschen in den Institutionen und die Mitarbeitenden haben ihren Applaus verdient.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4C9807-D34C-E742-A4D0-E9B67CE806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416254-3ECC-5847-9F98-0DBBA49EA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462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6">
            <a:extLst>
              <a:ext uri="{FF2B5EF4-FFF2-40B4-BE49-F238E27FC236}">
                <a16:creationId xmlns:a16="http://schemas.microsoft.com/office/drawing/2014/main" id="{92C279A7-594C-6040-A95D-439A0A114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5" y="692696"/>
            <a:ext cx="8353177" cy="1728000"/>
          </a:xfrm>
        </p:spPr>
        <p:txBody>
          <a:bodyPr anchor="ctr" anchorCtr="0"/>
          <a:lstStyle/>
          <a:p>
            <a:pPr algn="ctr"/>
            <a:r>
              <a:rPr lang="de-CH" sz="2000" b="0" cap="all" dirty="0"/>
              <a:t>Herzlichen Dank für Ihre Aufmerksamkeit!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2E670F11-AE36-A047-9801-ED72174AD592}"/>
              </a:ext>
            </a:extLst>
          </p:cNvPr>
          <p:cNvSpPr txBox="1">
            <a:spLocks/>
          </p:cNvSpPr>
          <p:nvPr/>
        </p:nvSpPr>
        <p:spPr>
          <a:xfrm>
            <a:off x="395289" y="6045488"/>
            <a:ext cx="3960000" cy="576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de-DE" sz="1000" dirty="0" err="1"/>
              <a:t>sevda.guenes@integras.ch</a:t>
            </a:r>
            <a:endParaRPr lang="de-DE" sz="1000" dirty="0"/>
          </a:p>
          <a:p>
            <a:r>
              <a:rPr lang="de-DE" sz="1000" dirty="0" err="1"/>
              <a:t>nils.jenkel@upk.ch</a:t>
            </a:r>
            <a:endParaRPr lang="de-DE" sz="1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7334667-0B97-5E41-807A-24198D5E9A81}"/>
              </a:ext>
            </a:extLst>
          </p:cNvPr>
          <p:cNvSpPr txBox="1"/>
          <p:nvPr/>
        </p:nvSpPr>
        <p:spPr>
          <a:xfrm>
            <a:off x="4873083" y="637849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400" dirty="0" err="1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55AC75E-C2EF-134C-B999-D825CFF1E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2" y="404664"/>
            <a:ext cx="1854200" cy="571500"/>
          </a:xfrm>
          <a:prstGeom prst="rect">
            <a:avLst/>
          </a:prstGeo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15EE1856-3142-F642-A024-F679D313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08" y="2276872"/>
            <a:ext cx="3024584" cy="30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7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08831-6475-2C47-AFA4-99716D540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Ergebnisse</a:t>
            </a:r>
            <a:br>
              <a:rPr lang="de-DE" dirty="0"/>
            </a:br>
            <a:r>
              <a:rPr lang="de-DE" dirty="0" err="1">
                <a:solidFill>
                  <a:srgbClr val="1FA1B2"/>
                </a:solidFill>
              </a:rPr>
              <a:t>www.integras.ch</a:t>
            </a:r>
            <a:r>
              <a:rPr lang="de-DE" dirty="0">
                <a:solidFill>
                  <a:srgbClr val="1FA1B2"/>
                </a:solidFill>
              </a:rPr>
              <a:t> </a:t>
            </a:r>
            <a:r>
              <a:rPr lang="de-DE" dirty="0"/>
              <a:t>/ </a:t>
            </a:r>
            <a:r>
              <a:rPr lang="de-DE" dirty="0" err="1">
                <a:solidFill>
                  <a:srgbClr val="E20019"/>
                </a:solidFill>
              </a:rPr>
              <a:t>www.equals.ch</a:t>
            </a:r>
            <a:endParaRPr lang="de-DE" dirty="0">
              <a:solidFill>
                <a:srgbClr val="E2001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75E460-933C-3847-8DAD-43C36A5584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D0C06AD-016D-104B-B269-21C0B02D9A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494656"/>
            <a:ext cx="3600000" cy="36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0B2B89-26D3-E841-842B-C841DD3A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94656"/>
            <a:ext cx="3361766" cy="47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7B905B4-E81E-7A4B-8D5B-D6C99AFC36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862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E9FF69-B4CE-924F-AFF4-3F0E4F502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6218134"/>
          </a:xfrm>
        </p:spPr>
        <p:txBody>
          <a:bodyPr anchor="ctr" anchorCtr="0"/>
          <a:lstStyle/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Es ist schön das es eine </a:t>
            </a:r>
            <a:r>
              <a:rPr lang="de-CH" sz="1800" b="0" cap="all" spc="150" dirty="0" err="1">
                <a:solidFill>
                  <a:schemeClr val="tx1"/>
                </a:solidFill>
              </a:rPr>
              <a:t>umfrage</a:t>
            </a:r>
            <a:r>
              <a:rPr lang="de-CH" sz="1800" b="0" cap="all" spc="150" dirty="0">
                <a:solidFill>
                  <a:schemeClr val="tx1"/>
                </a:solidFill>
              </a:rPr>
              <a:t> für die gibt die eine etwas andere </a:t>
            </a:r>
            <a:r>
              <a:rPr lang="de-CH" sz="1800" b="0" cap="all" spc="150" dirty="0" err="1">
                <a:solidFill>
                  <a:schemeClr val="tx1"/>
                </a:solidFill>
              </a:rPr>
              <a:t>situation</a:t>
            </a:r>
            <a:r>
              <a:rPr lang="de-CH" sz="1800" b="0" cap="all" spc="150" dirty="0">
                <a:solidFill>
                  <a:schemeClr val="tx1"/>
                </a:solidFill>
              </a:rPr>
              <a:t> haben als der </a:t>
            </a:r>
            <a:r>
              <a:rPr lang="de-CH" sz="1800" b="0" cap="all" spc="150" dirty="0" err="1">
                <a:solidFill>
                  <a:schemeClr val="tx1"/>
                </a:solidFill>
              </a:rPr>
              <a:t>rest</a:t>
            </a:r>
            <a:r>
              <a:rPr lang="de-CH" sz="1800" b="0" cap="all" spc="150" dirty="0">
                <a:solidFill>
                  <a:schemeClr val="tx1"/>
                </a:solidFill>
              </a:rPr>
              <a:t> 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CH" sz="1400" b="0" cap="all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, 17)</a:t>
            </a:r>
          </a:p>
          <a:p>
            <a:pPr algn="just"/>
            <a:endParaRPr lang="de-CH" sz="1800" b="0" dirty="0">
              <a:solidFill>
                <a:schemeClr val="tx1"/>
              </a:solidFill>
            </a:endParaRPr>
          </a:p>
          <a:p>
            <a:pPr algn="just"/>
            <a:endParaRPr lang="de-CH" sz="1800" b="0" dirty="0">
              <a:solidFill>
                <a:schemeClr val="tx1"/>
              </a:solidFill>
            </a:endParaRPr>
          </a:p>
          <a:p>
            <a:pPr algn="just"/>
            <a:r>
              <a:rPr lang="fr-CH" sz="1800" b="0" cap="all" spc="150" dirty="0">
                <a:solidFill>
                  <a:schemeClr val="tx1"/>
                </a:solidFill>
              </a:rPr>
              <a:t>tout le monde ne se préoccupe de nous, alors MERCI </a:t>
            </a:r>
          </a:p>
          <a:p>
            <a:pPr algn="just"/>
            <a:r>
              <a:rPr lang="fr-CH" sz="1400" b="0" cap="all" dirty="0">
                <a:solidFill>
                  <a:schemeClr val="bg1">
                    <a:lumMod val="50000"/>
                  </a:schemeClr>
                </a:solidFill>
              </a:rPr>
              <a:t>(m, 14)</a:t>
            </a:r>
          </a:p>
          <a:p>
            <a:pPr algn="just"/>
            <a:endParaRPr lang="de-CH" sz="1800" b="0" dirty="0">
              <a:solidFill>
                <a:schemeClr val="tx1"/>
              </a:solidFill>
            </a:endParaRPr>
          </a:p>
          <a:p>
            <a:pPr algn="just"/>
            <a:endParaRPr lang="de-CH" sz="1800" b="0" dirty="0">
              <a:solidFill>
                <a:schemeClr val="tx1"/>
              </a:solidFill>
            </a:endParaRPr>
          </a:p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Ich finde es gut, dass Ihr Euch um die Situationen der Menschen interessiert, die nicht so von der Gesellschaft wahrgenommen werden. </a:t>
            </a:r>
            <a:r>
              <a:rPr lang="en-US" sz="1400" b="0" cap="all" dirty="0">
                <a:solidFill>
                  <a:schemeClr val="bg1">
                    <a:lumMod val="50000"/>
                  </a:schemeClr>
                </a:solidFill>
              </a:rPr>
              <a:t>(m, 17)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2A9B986-E421-DC41-8B8A-91C368EA2C59}"/>
              </a:ext>
            </a:extLst>
          </p:cNvPr>
          <p:cNvCxnSpPr/>
          <p:nvPr/>
        </p:nvCxnSpPr>
        <p:spPr>
          <a:xfrm>
            <a:off x="360000" y="260648"/>
            <a:ext cx="8431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3BD83D5-F58F-B34A-BF07-2CDEDC525D1E}"/>
              </a:ext>
            </a:extLst>
          </p:cNvPr>
          <p:cNvCxnSpPr/>
          <p:nvPr/>
        </p:nvCxnSpPr>
        <p:spPr>
          <a:xfrm>
            <a:off x="360000" y="6525344"/>
            <a:ext cx="8431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26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54A8E-1484-AC45-9284-2D2DB22E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01.05.2020 bis 08.06.2020</a:t>
            </a:r>
            <a:br>
              <a:rPr lang="de-DE" dirty="0"/>
            </a:br>
            <a:r>
              <a:rPr lang="de-DE" sz="1600" b="0" dirty="0">
                <a:solidFill>
                  <a:schemeClr val="bg1">
                    <a:lumMod val="50000"/>
                  </a:schemeClr>
                </a:solidFill>
              </a:rPr>
              <a:t>87.7% zwischen 14 und 18</a:t>
            </a:r>
            <a:br>
              <a:rPr lang="de-DE" dirty="0"/>
            </a:br>
            <a:r>
              <a:rPr lang="de-DE" sz="1600" b="0" dirty="0">
                <a:solidFill>
                  <a:schemeClr val="bg1">
                    <a:lumMod val="50000"/>
                  </a:schemeClr>
                </a:solidFill>
              </a:rPr>
              <a:t>48.3% weiblich, 51.3% männlich</a:t>
            </a:r>
            <a:br>
              <a:rPr lang="de-DE" sz="16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600" b="0" dirty="0">
                <a:solidFill>
                  <a:schemeClr val="bg1">
                    <a:lumMod val="50000"/>
                  </a:schemeClr>
                </a:solidFill>
              </a:rPr>
              <a:t>70% </a:t>
            </a:r>
            <a:r>
              <a:rPr lang="de-DE" sz="1600" b="0" dirty="0" err="1">
                <a:solidFill>
                  <a:schemeClr val="bg1">
                    <a:lumMod val="50000"/>
                  </a:schemeClr>
                </a:solidFill>
              </a:rPr>
              <a:t>Schüler_innen</a:t>
            </a:r>
            <a:endParaRPr lang="de-DE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1A0B39-E10A-EC47-AE51-A137019AC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DF245556-B59E-6243-9611-C8DC998F9A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5288" y="1412875"/>
          <a:ext cx="8353425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5870495-B8CF-D640-9A94-EF4A375086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4" b="4125"/>
          <a:stretch/>
        </p:blipFill>
        <p:spPr>
          <a:xfrm>
            <a:off x="4665600" y="3789040"/>
            <a:ext cx="4032000" cy="230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052A9B-AF3F-5845-AA21-96967DCDB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9" b="12891"/>
          <a:stretch/>
        </p:blipFill>
        <p:spPr>
          <a:xfrm>
            <a:off x="4665600" y="1485040"/>
            <a:ext cx="4032000" cy="2304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87B02B-75E0-7E4D-AC6F-DA7984136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15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Inhaltsplatzhalter 13">
            <a:extLst>
              <a:ext uri="{FF2B5EF4-FFF2-40B4-BE49-F238E27FC236}">
                <a16:creationId xmlns:a16="http://schemas.microsoft.com/office/drawing/2014/main" id="{C4040193-3602-AA49-AC08-8E63B6E44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443802"/>
              </p:ext>
            </p:extLst>
          </p:nvPr>
        </p:nvGraphicFramePr>
        <p:xfrm>
          <a:off x="395287" y="308704"/>
          <a:ext cx="8353425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91850">
                  <a:extLst>
                    <a:ext uri="{9D8B030D-6E8A-4147-A177-3AD203B41FA5}">
                      <a16:colId xmlns:a16="http://schemas.microsoft.com/office/drawing/2014/main" val="3354265995"/>
                    </a:ext>
                  </a:extLst>
                </a:gridCol>
                <a:gridCol w="1392625">
                  <a:extLst>
                    <a:ext uri="{9D8B030D-6E8A-4147-A177-3AD203B41FA5}">
                      <a16:colId xmlns:a16="http://schemas.microsoft.com/office/drawing/2014/main" val="1502095826"/>
                    </a:ext>
                  </a:extLst>
                </a:gridCol>
                <a:gridCol w="1391850">
                  <a:extLst>
                    <a:ext uri="{9D8B030D-6E8A-4147-A177-3AD203B41FA5}">
                      <a16:colId xmlns:a16="http://schemas.microsoft.com/office/drawing/2014/main" val="3101615824"/>
                    </a:ext>
                  </a:extLst>
                </a:gridCol>
                <a:gridCol w="1392625">
                  <a:extLst>
                    <a:ext uri="{9D8B030D-6E8A-4147-A177-3AD203B41FA5}">
                      <a16:colId xmlns:a16="http://schemas.microsoft.com/office/drawing/2014/main" val="4218860942"/>
                    </a:ext>
                  </a:extLst>
                </a:gridCol>
                <a:gridCol w="1391850">
                  <a:extLst>
                    <a:ext uri="{9D8B030D-6E8A-4147-A177-3AD203B41FA5}">
                      <a16:colId xmlns:a16="http://schemas.microsoft.com/office/drawing/2014/main" val="1534727259"/>
                    </a:ext>
                  </a:extLst>
                </a:gridCol>
                <a:gridCol w="1392625">
                  <a:extLst>
                    <a:ext uri="{9D8B030D-6E8A-4147-A177-3AD203B41FA5}">
                      <a16:colId xmlns:a16="http://schemas.microsoft.com/office/drawing/2014/main" val="3798324728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Aus 13 Kantonen der Deutschschweiz</a:t>
                      </a:r>
                      <a:endParaRPr lang="de-CH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Aus 5 Kantonen der französischsprachigen Schweiz (</a:t>
                      </a:r>
                      <a:r>
                        <a:rPr lang="de-DE" sz="1000" dirty="0" err="1">
                          <a:effectLst/>
                          <a:latin typeface="+mj-lt"/>
                        </a:rPr>
                        <a:t>Romandie</a:t>
                      </a:r>
                      <a:r>
                        <a:rPr lang="de-DE" sz="1000" dirty="0">
                          <a:effectLst/>
                          <a:latin typeface="+mj-lt"/>
                        </a:rPr>
                        <a:t>)</a:t>
                      </a:r>
                      <a:endParaRPr lang="de-CH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Aus der italienischsprachigen Schweiz (Tessin)</a:t>
                      </a:r>
                      <a:endParaRPr lang="de-CH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Aus 8 Bundesländern in Deutschland</a:t>
                      </a:r>
                      <a:endParaRPr lang="de-CH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Aus einem Wahlkreis in Luxemburg</a:t>
                      </a:r>
                      <a:endParaRPr lang="de-CH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  <a:latin typeface="+mj-lt"/>
                        </a:rPr>
                        <a:t>Aus Österreich</a:t>
                      </a:r>
                      <a:endParaRPr lang="de-CH" sz="16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92104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127 (53.4%)</a:t>
                      </a:r>
                      <a:endParaRPr lang="de-CH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18 (7.6%)</a:t>
                      </a:r>
                      <a:endParaRPr lang="de-CH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16 (6.7%)</a:t>
                      </a:r>
                      <a:endParaRPr lang="de-CH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66 (27.7%)</a:t>
                      </a:r>
                      <a:endParaRPr lang="de-CH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10 (4.2%)</a:t>
                      </a:r>
                      <a:endParaRPr lang="de-CH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</a:rPr>
                        <a:t>1 (0.4%)</a:t>
                      </a:r>
                      <a:endParaRPr lang="de-CH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981212"/>
                  </a:ext>
                </a:extLst>
              </a:tr>
            </a:tbl>
          </a:graphicData>
        </a:graphic>
      </p:graphicFrame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D6D0904C-2905-5F4B-A710-040B6BF55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4472"/>
              </p:ext>
            </p:extLst>
          </p:nvPr>
        </p:nvGraphicFramePr>
        <p:xfrm>
          <a:off x="1414616" y="2348879"/>
          <a:ext cx="6314769" cy="388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DFAEC95B-5ECA-FB48-82DB-668AE61A7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4A4E8BD5-193B-FF4B-9BA6-97301C237B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996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E9FF69-B4CE-924F-AFF4-3F0E4F502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307210"/>
            <a:ext cx="8353425" cy="6218134"/>
          </a:xfrm>
        </p:spPr>
        <p:txBody>
          <a:bodyPr anchor="ctr" anchorCtr="0"/>
          <a:lstStyle/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machen sie diese </a:t>
            </a:r>
            <a:r>
              <a:rPr lang="de-CH" sz="1800" b="0" cap="all" spc="150" dirty="0" err="1">
                <a:solidFill>
                  <a:schemeClr val="tx1"/>
                </a:solidFill>
              </a:rPr>
              <a:t>umfrage</a:t>
            </a:r>
            <a:r>
              <a:rPr lang="de-CH" sz="1800" b="0" cap="all" spc="150" dirty="0">
                <a:solidFill>
                  <a:schemeClr val="tx1"/>
                </a:solidFill>
              </a:rPr>
              <a:t> kürzer wir sind </a:t>
            </a:r>
            <a:r>
              <a:rPr lang="de-CH" sz="1800" b="0" cap="all" spc="150" dirty="0" err="1">
                <a:solidFill>
                  <a:schemeClr val="tx1"/>
                </a:solidFill>
              </a:rPr>
              <a:t>teenager</a:t>
            </a:r>
            <a:r>
              <a:rPr lang="de-CH" sz="1800" b="0" cap="all" spc="150" dirty="0">
                <a:solidFill>
                  <a:schemeClr val="tx1"/>
                </a:solidFill>
              </a:rPr>
              <a:t>!!!! 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CH" sz="1400" b="0" cap="all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, 15)</a:t>
            </a:r>
          </a:p>
          <a:p>
            <a:pPr algn="just"/>
            <a:endParaRPr lang="de-CH" dirty="0">
              <a:solidFill>
                <a:schemeClr val="tx1"/>
              </a:solidFill>
            </a:endParaRPr>
          </a:p>
          <a:p>
            <a:pPr algn="just"/>
            <a:r>
              <a:rPr lang="de-CH" sz="1800" b="0" cap="all" spc="150" dirty="0">
                <a:solidFill>
                  <a:schemeClr val="tx1"/>
                </a:solidFill>
              </a:rPr>
              <a:t>DU HAST MIR 30 MINUTEN VON MEINEM ABEND GENOMMEN DIE ICH MIT NETFLIX VERBRINGEN HÄTTE KÖNNEN!!!!!!! 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CH" sz="1400" b="0" cap="all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de-CH" sz="1400" b="0" cap="all" dirty="0">
                <a:solidFill>
                  <a:schemeClr val="bg1">
                    <a:lumMod val="50000"/>
                  </a:schemeClr>
                </a:solidFill>
              </a:rPr>
              <a:t>, 18)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15C2989C-F7AD-6A45-B14F-1BCDBB564740}"/>
              </a:ext>
            </a:extLst>
          </p:cNvPr>
          <p:cNvCxnSpPr/>
          <p:nvPr/>
        </p:nvCxnSpPr>
        <p:spPr>
          <a:xfrm>
            <a:off x="360000" y="260648"/>
            <a:ext cx="8431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102D70F8-3BF8-314E-9850-55E8B5C762A4}"/>
              </a:ext>
            </a:extLst>
          </p:cNvPr>
          <p:cNvCxnSpPr/>
          <p:nvPr/>
        </p:nvCxnSpPr>
        <p:spPr>
          <a:xfrm>
            <a:off x="360000" y="6525344"/>
            <a:ext cx="8431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8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DF472F7-28F4-7C47-853B-CF9B77C87E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24" y="1089025"/>
            <a:ext cx="3199965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9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8D00F-ECB8-B549-BE27-BF89473F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Belastungen der jungen Menschen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606C2C-FF47-5348-947A-0E3779F45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Kontakte zur Familie </a:t>
            </a:r>
            <a:r>
              <a:rPr lang="de-DE" sz="1100" dirty="0"/>
              <a:t>(bei 86.6% grundsätzlich vorhanden)</a:t>
            </a:r>
          </a:p>
          <a:p>
            <a:pPr lvl="1"/>
            <a:r>
              <a:rPr lang="de-DE" dirty="0"/>
              <a:t>bei 58.3% seltener, bei 28.2% keine Besuche, 8.8% gar kein Kontakt</a:t>
            </a:r>
          </a:p>
          <a:p>
            <a:pPr lvl="1">
              <a:spcAft>
                <a:spcPts val="600"/>
              </a:spcAft>
            </a:pPr>
            <a:r>
              <a:rPr lang="de-DE" dirty="0"/>
              <a:t>65.1% wären lieber daheim</a:t>
            </a:r>
            <a:endParaRPr lang="de-CH" dirty="0"/>
          </a:p>
          <a:p>
            <a:r>
              <a:rPr lang="de-CH" dirty="0"/>
              <a:t>Kontakt zu Freunden </a:t>
            </a:r>
            <a:r>
              <a:rPr lang="de-DE" sz="1100" dirty="0"/>
              <a:t>(bei 93.3% grundsätzlich vorhanden)</a:t>
            </a:r>
            <a:endParaRPr lang="de-CH" sz="1100" dirty="0"/>
          </a:p>
          <a:p>
            <a:pPr lvl="1">
              <a:spcAft>
                <a:spcPts val="600"/>
              </a:spcAft>
            </a:pPr>
            <a:r>
              <a:rPr lang="de-CH" dirty="0"/>
              <a:t>72.5% seltener, 24.8% gar kein Kontakt</a:t>
            </a:r>
          </a:p>
          <a:p>
            <a:pPr lvl="1">
              <a:spcAft>
                <a:spcPts val="600"/>
              </a:spcAft>
            </a:pPr>
            <a:endParaRPr lang="de-DE" sz="400" dirty="0"/>
          </a:p>
          <a:p>
            <a:r>
              <a:rPr lang="de-CH" cap="all" dirty="0">
                <a:latin typeface="+mj-lt"/>
              </a:rPr>
              <a:t>Man hockt ziemlich nahe aufeinander, dabei die viel streit und man geht auseinander. </a:t>
            </a:r>
            <a:r>
              <a:rPr lang="de-CH" sz="1200" cap="all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de-CH" sz="1200" cap="all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w</a:t>
            </a:r>
            <a:r>
              <a:rPr lang="de-CH" sz="1200" cap="all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15)</a:t>
            </a:r>
            <a:endParaRPr lang="de-CH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C9AA2E-324F-AF49-B0BA-BC72398FB4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err="1"/>
              <a:t>CorSJH</a:t>
            </a:r>
            <a:endParaRPr lang="de-CH" dirty="0"/>
          </a:p>
        </p:txBody>
      </p:sp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B94E4D54-E23D-EB4E-8CBD-4BB89504A3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395375"/>
              </p:ext>
            </p:extLst>
          </p:nvPr>
        </p:nvGraphicFramePr>
        <p:xfrm>
          <a:off x="395288" y="908720"/>
          <a:ext cx="8353425" cy="302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2C339C3-B554-2741-AD5B-79D343D002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65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EBCD-B398-D644-BE41-298E6E3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sz="1600" b="0" dirty="0">
                <a:solidFill>
                  <a:schemeClr val="bg1">
                    <a:lumMod val="50000"/>
                  </a:schemeClr>
                </a:solidFill>
              </a:rPr>
              <a:t>39.5% fühlen sich psychisch schlechter</a:t>
            </a:r>
            <a:br>
              <a:rPr lang="de-CH" sz="16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1600" b="0" dirty="0">
                <a:solidFill>
                  <a:schemeClr val="bg1">
                    <a:lumMod val="50000"/>
                  </a:schemeClr>
                </a:solidFill>
              </a:rPr>
              <a:t>30.2% fühlen sich körperlich schlechter</a:t>
            </a:r>
            <a:br>
              <a:rPr lang="de-CH" sz="16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sz="1600" b="0" dirty="0">
                <a:solidFill>
                  <a:schemeClr val="bg1">
                    <a:lumMod val="50000"/>
                  </a:schemeClr>
                </a:solidFill>
              </a:rPr>
              <a:t>31.1% fühlen sich depressiver</a:t>
            </a:r>
            <a:endParaRPr lang="de-DE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7358E8-DD9E-624E-BE26-F0FB67682D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CorSJH</a:t>
            </a:r>
            <a:endParaRPr lang="de-CH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8B01A9B-EF6A-2240-9E16-0DD70901E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407796"/>
              </p:ext>
            </p:extLst>
          </p:nvPr>
        </p:nvGraphicFramePr>
        <p:xfrm>
          <a:off x="395287" y="1412875"/>
          <a:ext cx="3960000" cy="475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55A6E3B4-A184-BB4E-AEAF-0C45177A44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811066"/>
              </p:ext>
            </p:extLst>
          </p:nvPr>
        </p:nvGraphicFramePr>
        <p:xfrm>
          <a:off x="4788715" y="1412875"/>
          <a:ext cx="3960000" cy="475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2657EC5-29E3-0E43-830F-AD53F0F68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/>
              <a:t>Seite </a:t>
            </a:r>
            <a:fld id="{A7D177B1-682A-4206-963F-0226912C8EC9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98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blank">
  <a:themeElements>
    <a:clrScheme name="UPK Basel">
      <a:dk1>
        <a:srgbClr val="000000"/>
      </a:dk1>
      <a:lt1>
        <a:srgbClr val="FFFFFF"/>
      </a:lt1>
      <a:dk2>
        <a:srgbClr val="E65F4B"/>
      </a:dk2>
      <a:lt2>
        <a:srgbClr val="FFFFFF"/>
      </a:lt2>
      <a:accent1>
        <a:srgbClr val="E65F4B"/>
      </a:accent1>
      <a:accent2>
        <a:srgbClr val="73B48C"/>
      </a:accent2>
      <a:accent3>
        <a:srgbClr val="4B8CC8"/>
      </a:accent3>
      <a:accent4>
        <a:srgbClr val="E66482"/>
      </a:accent4>
      <a:accent5>
        <a:srgbClr val="73B9DC"/>
      </a:accent5>
      <a:accent6>
        <a:srgbClr val="FFC869"/>
      </a:accent6>
      <a:hlink>
        <a:srgbClr val="0000FF"/>
      </a:hlink>
      <a:folHlink>
        <a:srgbClr val="800080"/>
      </a:folHlink>
    </a:clrScheme>
    <a:fontScheme name="UPK Base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UPK Basel">
      <a:dk1>
        <a:srgbClr val="000000"/>
      </a:dk1>
      <a:lt1>
        <a:srgbClr val="FFFFFF"/>
      </a:lt1>
      <a:dk2>
        <a:srgbClr val="E65F4B"/>
      </a:dk2>
      <a:lt2>
        <a:srgbClr val="FFFFFF"/>
      </a:lt2>
      <a:accent1>
        <a:srgbClr val="E65F4B"/>
      </a:accent1>
      <a:accent2>
        <a:srgbClr val="73B48C"/>
      </a:accent2>
      <a:accent3>
        <a:srgbClr val="4B8CC8"/>
      </a:accent3>
      <a:accent4>
        <a:srgbClr val="E66482"/>
      </a:accent4>
      <a:accent5>
        <a:srgbClr val="73B9DC"/>
      </a:accent5>
      <a:accent6>
        <a:srgbClr val="FFC869"/>
      </a:accent6>
      <a:hlink>
        <a:srgbClr val="0000FF"/>
      </a:hlink>
      <a:folHlink>
        <a:srgbClr val="800080"/>
      </a:folHlink>
    </a:clrScheme>
    <a:fontScheme name="UPK Base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UPK Basel">
      <a:dk1>
        <a:srgbClr val="000000"/>
      </a:dk1>
      <a:lt1>
        <a:srgbClr val="FFFFFF"/>
      </a:lt1>
      <a:dk2>
        <a:srgbClr val="E65F4B"/>
      </a:dk2>
      <a:lt2>
        <a:srgbClr val="FFFFFF"/>
      </a:lt2>
      <a:accent1>
        <a:srgbClr val="E65F4B"/>
      </a:accent1>
      <a:accent2>
        <a:srgbClr val="73B48C"/>
      </a:accent2>
      <a:accent3>
        <a:srgbClr val="4B8CC8"/>
      </a:accent3>
      <a:accent4>
        <a:srgbClr val="E66482"/>
      </a:accent4>
      <a:accent5>
        <a:srgbClr val="73B9DC"/>
      </a:accent5>
      <a:accent6>
        <a:srgbClr val="FFC869"/>
      </a:accent6>
      <a:hlink>
        <a:srgbClr val="0000FF"/>
      </a:hlink>
      <a:folHlink>
        <a:srgbClr val="800080"/>
      </a:folHlink>
    </a:clrScheme>
    <a:fontScheme name="UPK Base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779</Words>
  <Application>Microsoft Macintosh PowerPoint</Application>
  <PresentationFormat>Bildschirmpräsentation (4:3)</PresentationFormat>
  <Paragraphs>133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Arial</vt:lpstr>
      <vt:lpstr>Georgia</vt:lpstr>
      <vt:lpstr>blank</vt:lpstr>
      <vt:lpstr>Die Corona-Krise aus der Perspektive von jungen Menschen in der stationären Kinder- und Jugendhilfe</vt:lpstr>
      <vt:lpstr>Erste Ergebnisse www.integras.ch / www.equals.ch</vt:lpstr>
      <vt:lpstr>PowerPoint-Präsentation</vt:lpstr>
      <vt:lpstr>01.05.2020 bis 08.06.2020 87.7% zwischen 14 und 18 48.3% weiblich, 51.3% männlich 70% Schüler_innen</vt:lpstr>
      <vt:lpstr>PowerPoint-Präsentation</vt:lpstr>
      <vt:lpstr>PowerPoint-Präsentation</vt:lpstr>
      <vt:lpstr>PowerPoint-Präsentation</vt:lpstr>
      <vt:lpstr>Belastungen der jungen Menschen</vt:lpstr>
      <vt:lpstr>39.5% fühlen sich psychisch schlechter 30.2% fühlen sich körperlich schlechter 31.1% fühlen sich depressiver</vt:lpstr>
      <vt:lpstr>67.2% gut</vt:lpstr>
      <vt:lpstr>PowerPoint-Präsentation</vt:lpstr>
      <vt:lpstr>Wohlbefinden Stimmung &amp; Zusammenhalt in der Gruppe Beziehung zu den Mitarbeitenden der Institution</vt:lpstr>
      <vt:lpstr>Keine direkten Einflüsse: Alter, Geschlecht, Erkrankung nahestehender Personen, Tagesstruktur, Zeitpunkt der Beantwortung  Kaum Einflüsse: Land &amp; Region (ausser Romandie), Institutionstyp (ausser geschlossen), Ängste und Sorgen (ausser Zukunftssorgen)</vt:lpstr>
      <vt:lpstr>Schlussbemerkungen</vt:lpstr>
      <vt:lpstr>Herzlichen Dank für Ihre Aufmerksamkeit!</vt:lpstr>
    </vt:vector>
  </TitlesOfParts>
  <Company>UPK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Illustrationen zur Auswahl</dc:title>
  <dc:creator>Füllemann, Gabriele</dc:creator>
  <cp:lastModifiedBy>nils jenkel</cp:lastModifiedBy>
  <cp:revision>309</cp:revision>
  <dcterms:created xsi:type="dcterms:W3CDTF">2018-09-17T14:13:07Z</dcterms:created>
  <dcterms:modified xsi:type="dcterms:W3CDTF">2020-09-24T09:43:58Z</dcterms:modified>
</cp:coreProperties>
</file>