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m4v" ContentType="video/unknown"/>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1"/>
  </p:sldMasterIdLst>
  <p:notesMasterIdLst>
    <p:notesMasterId r:id="rId2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Lst>
  <p:sldSz cx="10693400" cy="7561263"/>
  <p:notesSz cx="7561263" cy="10693400"/>
  <p:embeddedFontLst>
    <p:embeddedFont>
      <p:font typeface="Calibri" panose="020F0502020204030204" pitchFamily="34" charset="0"/>
      <p:regular r:id="rId25"/>
      <p:bold r:id="rId26"/>
      <p:italic r:id="rId27"/>
      <p:boldItalic r:id="rId28"/>
    </p:embeddedFont>
  </p:embeddedFontLst>
  <p:defaultTextStyle>
    <a:defPPr>
      <a:defRPr lang="de-CH"/>
    </a:defPPr>
    <a:lvl1pPr algn="r">
      <a:spcBef>
        <a:spcPts val="0"/>
      </a:spcBef>
      <a:spcAft>
        <a:spcPts val="0"/>
      </a:spcAft>
      <a:defRPr sz="2100">
        <a:solidFill>
          <a:schemeClr val="tx1"/>
        </a:solidFill>
        <a:latin typeface="Arial"/>
        <a:ea typeface="+mn-ea"/>
        <a:cs typeface="+mn-cs"/>
      </a:defRPr>
    </a:lvl1pPr>
    <a:lvl2pPr marL="457200" algn="r">
      <a:spcBef>
        <a:spcPts val="0"/>
      </a:spcBef>
      <a:spcAft>
        <a:spcPts val="0"/>
      </a:spcAft>
      <a:defRPr sz="2100">
        <a:solidFill>
          <a:schemeClr val="tx1"/>
        </a:solidFill>
        <a:latin typeface="Arial"/>
        <a:ea typeface="+mn-ea"/>
        <a:cs typeface="+mn-cs"/>
      </a:defRPr>
    </a:lvl2pPr>
    <a:lvl3pPr marL="914400" algn="r">
      <a:spcBef>
        <a:spcPts val="0"/>
      </a:spcBef>
      <a:spcAft>
        <a:spcPts val="0"/>
      </a:spcAft>
      <a:defRPr sz="2100">
        <a:solidFill>
          <a:schemeClr val="tx1"/>
        </a:solidFill>
        <a:latin typeface="Arial"/>
        <a:ea typeface="+mn-ea"/>
        <a:cs typeface="+mn-cs"/>
      </a:defRPr>
    </a:lvl3pPr>
    <a:lvl4pPr marL="1371600" algn="r">
      <a:spcBef>
        <a:spcPts val="0"/>
      </a:spcBef>
      <a:spcAft>
        <a:spcPts val="0"/>
      </a:spcAft>
      <a:defRPr sz="2100">
        <a:solidFill>
          <a:schemeClr val="tx1"/>
        </a:solidFill>
        <a:latin typeface="Arial"/>
        <a:ea typeface="+mn-ea"/>
        <a:cs typeface="+mn-cs"/>
      </a:defRPr>
    </a:lvl4pPr>
    <a:lvl5pPr marL="1828800" algn="r">
      <a:spcBef>
        <a:spcPts val="0"/>
      </a:spcBef>
      <a:spcAft>
        <a:spcPts val="0"/>
      </a:spcAft>
      <a:defRPr sz="2100">
        <a:solidFill>
          <a:schemeClr val="tx1"/>
        </a:solidFill>
        <a:latin typeface="Arial"/>
        <a:ea typeface="+mn-ea"/>
        <a:cs typeface="+mn-cs"/>
      </a:defRPr>
    </a:lvl5pPr>
    <a:lvl6pPr marL="2286000" algn="l" defTabSz="914400">
      <a:defRPr sz="2100">
        <a:solidFill>
          <a:schemeClr val="tx1"/>
        </a:solidFill>
        <a:latin typeface="Arial"/>
        <a:ea typeface="+mn-ea"/>
        <a:cs typeface="+mn-cs"/>
      </a:defRPr>
    </a:lvl6pPr>
    <a:lvl7pPr marL="2743200" algn="l" defTabSz="914400">
      <a:defRPr sz="2100">
        <a:solidFill>
          <a:schemeClr val="tx1"/>
        </a:solidFill>
        <a:latin typeface="Arial"/>
        <a:ea typeface="+mn-ea"/>
        <a:cs typeface="+mn-cs"/>
      </a:defRPr>
    </a:lvl7pPr>
    <a:lvl8pPr marL="3200400" algn="l" defTabSz="914400">
      <a:defRPr sz="2100">
        <a:solidFill>
          <a:schemeClr val="tx1"/>
        </a:solidFill>
        <a:latin typeface="Arial"/>
        <a:ea typeface="+mn-ea"/>
        <a:cs typeface="+mn-cs"/>
      </a:defRPr>
    </a:lvl8pPr>
    <a:lvl9pPr marL="3657600" algn="l" defTabSz="914400">
      <a:defRPr sz="2100">
        <a:solidFill>
          <a:schemeClr val="tx1"/>
        </a:solidFill>
        <a:latin typeface="Arial"/>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waantje Brinkmann" initials="SB"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02"/>
    <p:restoredTop sz="94678"/>
  </p:normalViewPr>
  <p:slideViewPr>
    <p:cSldViewPr>
      <p:cViewPr varScale="1">
        <p:scale>
          <a:sx n="114" d="100"/>
          <a:sy n="114" d="100"/>
        </p:scale>
        <p:origin x="1432" y="16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2.fntdata"/><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1.fntdata"/><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4.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3.fntdata"/><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bwMode="auto">
        <a:xfrm>
          <a:off x="0" y="0"/>
          <a:ext cx="0" cy="0"/>
          <a:chOff x="0" y="0"/>
          <a:chExt cx="0" cy="0"/>
        </a:xfrm>
      </p:grpSpPr>
      <p:sp>
        <p:nvSpPr>
          <p:cNvPr id="4" name="Rectangle 2"/>
          <p:cNvSpPr>
            <a:spLocks noGrp="1" noChangeArrowheads="1"/>
          </p:cNvSpPr>
          <p:nvPr>
            <p:ph type="hdr" sz="quarter"/>
          </p:nvPr>
        </p:nvSpPr>
        <p:spPr bwMode="auto">
          <a:xfrm>
            <a:off x="0" y="0"/>
            <a:ext cx="2971800" cy="457200"/>
          </a:xfrm>
          <a:prstGeom prst="rect">
            <a:avLst/>
          </a:prstGeom>
          <a:noFill/>
          <a:ln>
            <a:noFill/>
          </a:ln>
        </p:spPr>
        <p:txBody>
          <a:bodyPr vert="horz" wrap="square" lIns="91440" tIns="45720" rIns="91440" bIns="45720" numCol="1" anchor="t" anchorCtr="0" compatLnSpc="1">
            <a:prstTxWarp prst="textNoShape">
              <a:avLst/>
            </a:prstTxWarp>
          </a:bodyPr>
          <a:lstStyle>
            <a:lvl1pPr algn="l">
              <a:defRPr sz="1200"/>
            </a:lvl1pPr>
          </a:lstStyle>
          <a:p>
            <a:pPr>
              <a:defRPr/>
            </a:pPr>
            <a:endParaRPr lang="de-CH"/>
          </a:p>
        </p:txBody>
      </p:sp>
      <p:sp>
        <p:nvSpPr>
          <p:cNvPr id="5" name="Rectangle 3"/>
          <p:cNvSpPr>
            <a:spLocks noGrp="1" noChangeArrowheads="1"/>
          </p:cNvSpPr>
          <p:nvPr>
            <p:ph type="dt" idx="1"/>
          </p:nvPr>
        </p:nvSpPr>
        <p:spPr bwMode="auto">
          <a:xfrm>
            <a:off x="3884613" y="0"/>
            <a:ext cx="2971800" cy="457200"/>
          </a:xfrm>
          <a:prstGeom prst="rect">
            <a:avLst/>
          </a:prstGeom>
          <a:noFill/>
          <a:ln>
            <a:noFill/>
          </a:ln>
        </p:spPr>
        <p:txBody>
          <a:bodyPr vert="horz" wrap="square" lIns="91440" tIns="45720" rIns="91440" bIns="45720" numCol="1" anchor="t" anchorCtr="0" compatLnSpc="1">
            <a:prstTxWarp prst="textNoShape">
              <a:avLst/>
            </a:prstTxWarp>
          </a:bodyPr>
          <a:lstStyle>
            <a:lvl1pPr>
              <a:defRPr sz="1200"/>
            </a:lvl1pPr>
          </a:lstStyle>
          <a:p>
            <a:pPr>
              <a:defRPr/>
            </a:pPr>
            <a:endParaRPr lang="de-CH"/>
          </a:p>
        </p:txBody>
      </p:sp>
      <p:sp>
        <p:nvSpPr>
          <p:cNvPr id="6" name="Rectangle 4"/>
          <p:cNvSpPr>
            <a:spLocks noGrp="1" noRot="1" noChangeAspect="1" noChangeArrowheads="1" noTextEdit="1"/>
          </p:cNvSpPr>
          <p:nvPr>
            <p:ph type="sldImg" idx="2"/>
          </p:nvPr>
        </p:nvSpPr>
        <p:spPr bwMode="auto">
          <a:xfrm>
            <a:off x="1004888" y="685800"/>
            <a:ext cx="4848225" cy="3429000"/>
          </a:xfrm>
          <a:prstGeom prst="rect">
            <a:avLst/>
          </a:prstGeom>
          <a:noFill/>
          <a:ln w="9525">
            <a:solidFill>
              <a:srgbClr val="000000"/>
            </a:solidFill>
            <a:miter lim="800000"/>
            <a:headEnd/>
            <a:tailEnd/>
          </a:ln>
        </p:spPr>
      </p:sp>
      <p:sp>
        <p:nvSpPr>
          <p:cNvPr id="7" name="Rectangle 5"/>
          <p:cNvSpPr>
            <a:spLocks noGrp="1" noChangeArrowheads="1"/>
          </p:cNvSpPr>
          <p:nvPr>
            <p:ph type="body" sz="quarter" idx="3"/>
          </p:nvPr>
        </p:nvSpPr>
        <p:spPr bwMode="auto">
          <a:xfrm>
            <a:off x="685800" y="4343400"/>
            <a:ext cx="5486400" cy="4114800"/>
          </a:xfrm>
          <a:prstGeom prst="rect">
            <a:avLst/>
          </a:prstGeom>
          <a:noFill/>
          <a:ln>
            <a:noFill/>
          </a:ln>
        </p:spPr>
        <p:txBody>
          <a:bodyPr vert="horz" wrap="square" lIns="91440" tIns="45720" rIns="91440" bIns="45720" numCol="1" anchor="t" anchorCtr="0" compatLnSpc="1">
            <a:prstTxWarp prst="textNoShape">
              <a:avLst/>
            </a:prstTxWarp>
          </a:bodyPr>
          <a:lstStyle/>
          <a:p>
            <a:pPr lvl="0">
              <a:defRPr/>
            </a:pPr>
            <a:r>
              <a:rPr lang="de-CH"/>
              <a:t>Textmasterformate durch Klicken bearbeiten</a:t>
            </a:r>
            <a:endParaRPr/>
          </a:p>
          <a:p>
            <a:pPr lvl="1">
              <a:defRPr/>
            </a:pPr>
            <a:r>
              <a:rPr lang="de-CH"/>
              <a:t>Zweite Ebene</a:t>
            </a:r>
            <a:endParaRPr/>
          </a:p>
          <a:p>
            <a:pPr lvl="2">
              <a:defRPr/>
            </a:pPr>
            <a:r>
              <a:rPr lang="de-CH"/>
              <a:t>Dritte Ebene</a:t>
            </a:r>
            <a:endParaRPr/>
          </a:p>
          <a:p>
            <a:pPr lvl="3">
              <a:defRPr/>
            </a:pPr>
            <a:r>
              <a:rPr lang="de-CH"/>
              <a:t>Vierte Ebene</a:t>
            </a:r>
            <a:endParaRPr/>
          </a:p>
          <a:p>
            <a:pPr lvl="4">
              <a:defRPr/>
            </a:pPr>
            <a:r>
              <a:rPr lang="de-CH"/>
              <a:t>Fünfte Ebene</a:t>
            </a:r>
            <a:endParaRPr/>
          </a:p>
        </p:txBody>
      </p:sp>
      <p:sp>
        <p:nvSpPr>
          <p:cNvPr id="8" name="Rectangle 6"/>
          <p:cNvSpPr>
            <a:spLocks noGrp="1" noChangeArrowheads="1"/>
          </p:cNvSpPr>
          <p:nvPr>
            <p:ph type="ftr" sz="quarter" idx="4"/>
          </p:nvPr>
        </p:nvSpPr>
        <p:spPr bwMode="auto">
          <a:xfrm>
            <a:off x="0" y="8685213"/>
            <a:ext cx="2971800" cy="457200"/>
          </a:xfrm>
          <a:prstGeom prst="rect">
            <a:avLst/>
          </a:prstGeom>
          <a:noFill/>
          <a:ln>
            <a:noFill/>
          </a:ln>
        </p:spPr>
        <p:txBody>
          <a:bodyPr vert="horz" wrap="square" lIns="91440" tIns="45720" rIns="91440" bIns="45720" numCol="1" anchor="b" anchorCtr="0" compatLnSpc="1">
            <a:prstTxWarp prst="textNoShape">
              <a:avLst/>
            </a:prstTxWarp>
          </a:bodyPr>
          <a:lstStyle>
            <a:lvl1pPr algn="l">
              <a:defRPr sz="1200"/>
            </a:lvl1pPr>
          </a:lstStyle>
          <a:p>
            <a:pPr>
              <a:defRPr/>
            </a:pPr>
            <a:endParaRPr lang="de-CH"/>
          </a:p>
        </p:txBody>
      </p:sp>
      <p:sp>
        <p:nvSpPr>
          <p:cNvPr id="9" name="Rectangle 7"/>
          <p:cNvSpPr>
            <a:spLocks noGrp="1" noChangeArrowheads="1"/>
          </p:cNvSpPr>
          <p:nvPr>
            <p:ph type="sldNum" sz="quarter" idx="5"/>
          </p:nvPr>
        </p:nvSpPr>
        <p:spPr bwMode="auto">
          <a:xfrm>
            <a:off x="3884613" y="8685213"/>
            <a:ext cx="2971800" cy="457200"/>
          </a:xfrm>
          <a:prstGeom prst="rect">
            <a:avLst/>
          </a:prstGeom>
          <a:noFill/>
          <a:ln>
            <a:noFill/>
          </a:ln>
        </p:spPr>
        <p:txBody>
          <a:bodyPr vert="horz" wrap="square" lIns="91440" tIns="45720" rIns="91440" bIns="45720" numCol="1" anchor="b" anchorCtr="0" compatLnSpc="1">
            <a:prstTxWarp prst="textNoShape">
              <a:avLst/>
            </a:prstTxWarp>
          </a:bodyPr>
          <a:lstStyle>
            <a:lvl1pPr>
              <a:defRPr sz="1200"/>
            </a:lvl1pPr>
          </a:lstStyle>
          <a:p>
            <a:pPr>
              <a:defRPr/>
            </a:pPr>
            <a:fld id="{058061DB-DF71-4765-99A4-14E22DF63CCF}" type="slidenum">
              <a:rPr lang="de-CH"/>
              <a:t>‹Nr.›</a:t>
            </a:fld>
            <a:endParaRPr lang="de-CH"/>
          </a:p>
        </p:txBody>
      </p:sp>
    </p:spTree>
  </p:cSld>
  <p:clrMap bg1="lt1" tx1="dk1" bg2="lt2" tx2="dk2" accent1="accent1" accent2="accent2" accent3="accent3" accent4="accent4" accent5="accent5" accent6="accent6" hlink="hlink" folHlink="folHlink"/>
  <p:notesStyle>
    <a:lvl1pPr algn="l">
      <a:spcBef>
        <a:spcPts val="0"/>
      </a:spcBef>
      <a:spcAft>
        <a:spcPts val="0"/>
      </a:spcAft>
      <a:defRPr sz="1200">
        <a:solidFill>
          <a:schemeClr val="tx1"/>
        </a:solidFill>
        <a:latin typeface="Arial"/>
        <a:ea typeface="+mn-ea"/>
        <a:cs typeface="+mn-cs"/>
      </a:defRPr>
    </a:lvl1pPr>
    <a:lvl2pPr marL="457200" algn="l">
      <a:spcBef>
        <a:spcPts val="0"/>
      </a:spcBef>
      <a:spcAft>
        <a:spcPts val="0"/>
      </a:spcAft>
      <a:defRPr sz="1200">
        <a:solidFill>
          <a:schemeClr val="tx1"/>
        </a:solidFill>
        <a:latin typeface="Arial"/>
        <a:ea typeface="+mn-ea"/>
        <a:cs typeface="+mn-cs"/>
      </a:defRPr>
    </a:lvl2pPr>
    <a:lvl3pPr marL="914400" algn="l">
      <a:spcBef>
        <a:spcPts val="0"/>
      </a:spcBef>
      <a:spcAft>
        <a:spcPts val="0"/>
      </a:spcAft>
      <a:defRPr sz="1200">
        <a:solidFill>
          <a:schemeClr val="tx1"/>
        </a:solidFill>
        <a:latin typeface="Arial"/>
        <a:ea typeface="+mn-ea"/>
        <a:cs typeface="+mn-cs"/>
      </a:defRPr>
    </a:lvl3pPr>
    <a:lvl4pPr marL="1371600" algn="l">
      <a:spcBef>
        <a:spcPts val="0"/>
      </a:spcBef>
      <a:spcAft>
        <a:spcPts val="0"/>
      </a:spcAft>
      <a:defRPr sz="1200">
        <a:solidFill>
          <a:schemeClr val="tx1"/>
        </a:solidFill>
        <a:latin typeface="Arial"/>
        <a:ea typeface="+mn-ea"/>
        <a:cs typeface="+mn-cs"/>
      </a:defRPr>
    </a:lvl4pPr>
    <a:lvl5pPr marL="1828800" algn="l">
      <a:spcBef>
        <a:spcPts val="0"/>
      </a:spcBef>
      <a:spcAft>
        <a:spcPts val="0"/>
      </a:spcAft>
      <a:defRPr sz="1200">
        <a:solidFill>
          <a:schemeClr val="tx1"/>
        </a:solidFill>
        <a:latin typeface="Arial"/>
        <a:ea typeface="+mn-ea"/>
        <a:cs typeface="+mn-cs"/>
      </a:defRPr>
    </a:lvl5pPr>
    <a:lvl6pPr marL="2286000" algn="l" defTabSz="914400">
      <a:defRPr sz="1200">
        <a:solidFill>
          <a:schemeClr val="tx1"/>
        </a:solidFill>
        <a:latin typeface="+mn-lt"/>
        <a:ea typeface="+mn-ea"/>
        <a:cs typeface="+mn-cs"/>
      </a:defRPr>
    </a:lvl6pPr>
    <a:lvl7pPr marL="2743200" algn="l" defTabSz="914400">
      <a:defRPr sz="1200">
        <a:solidFill>
          <a:schemeClr val="tx1"/>
        </a:solidFill>
        <a:latin typeface="+mn-lt"/>
        <a:ea typeface="+mn-ea"/>
        <a:cs typeface="+mn-cs"/>
      </a:defRPr>
    </a:lvl7pPr>
    <a:lvl8pPr marL="3200400" algn="l" defTabSz="914400">
      <a:defRPr sz="1200">
        <a:solidFill>
          <a:schemeClr val="tx1"/>
        </a:solidFill>
        <a:latin typeface="+mn-lt"/>
        <a:ea typeface="+mn-ea"/>
        <a:cs typeface="+mn-cs"/>
      </a:defRPr>
    </a:lvl8pPr>
    <a:lvl9pPr marL="3657600" algn="l" defTabSz="914400">
      <a:defRPr sz="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a:t>Aufforderung an die Studierenden die Charakteristiken des Ameisenganges zu beobachten und zu beschreiben.</a:t>
            </a:r>
            <a:endParaRPr/>
          </a:p>
          <a:p>
            <a:pPr>
              <a:defRPr/>
            </a:pPr>
            <a:r>
              <a:rPr lang="de-DE"/>
              <a:t>z.B. auch : Weshalb fällt die Ameise nicht um, welche Beine helfen bei der Balance, welche geben Vorschub?</a:t>
            </a:r>
            <a:endParaRPr/>
          </a:p>
          <a:p>
            <a:pPr>
              <a:defRPr/>
            </a:pPr>
            <a:endParaRPr lang="de-CH"/>
          </a:p>
        </p:txBody>
      </p:sp>
      <p:sp>
        <p:nvSpPr>
          <p:cNvPr id="6" name="Foliennummernplatzhalter 3"/>
          <p:cNvSpPr>
            <a:spLocks noGrp="1"/>
          </p:cNvSpPr>
          <p:nvPr>
            <p:ph type="sldNum" sz="quarter" idx="5"/>
          </p:nvPr>
        </p:nvSpPr>
        <p:spPr bwMode="auto"/>
        <p:txBody>
          <a:bodyPr/>
          <a:lstStyle/>
          <a:p>
            <a:pPr>
              <a:defRPr/>
            </a:pPr>
            <a:fld id="{058061DB-DF71-4765-99A4-14E22DF63CCF}" type="slidenum">
              <a:rPr lang="de-CH"/>
              <a:t>3</a:t>
            </a:fld>
            <a:endParaRPr lang="de-CH"/>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a:t>-Materialauslage betrachten </a:t>
            </a:r>
            <a:endParaRPr/>
          </a:p>
          <a:p>
            <a:pPr>
              <a:defRPr/>
            </a:pPr>
            <a:r>
              <a:rPr lang="de-DE"/>
              <a:t>-(Material benennen)</a:t>
            </a:r>
            <a:endParaRPr/>
          </a:p>
          <a:p>
            <a:pPr>
              <a:defRPr/>
            </a:pPr>
            <a:r>
              <a:rPr lang="de-DE"/>
              <a:t>-Gruppen bilden mit 2-4 Lernenden ( in der Gruppe macht es mehr Spass zu knobeln)</a:t>
            </a:r>
            <a:endParaRPr/>
          </a:p>
          <a:p>
            <a:pPr>
              <a:defRPr/>
            </a:pPr>
            <a:r>
              <a:rPr lang="de-DE"/>
              <a:t>-Jede Gruppe nimmt einen Satz von dem gezeigten Material  </a:t>
            </a:r>
            <a:r>
              <a:rPr lang="de-DE" b="1"/>
              <a:t>(Beine –Mundspatel- werden von den Lernenden hergestellt- bei übernächster Folie)</a:t>
            </a:r>
            <a:endParaRPr/>
          </a:p>
          <a:p>
            <a:pPr>
              <a:defRPr/>
            </a:pPr>
            <a:endParaRPr lang="de-CH"/>
          </a:p>
        </p:txBody>
      </p:sp>
      <p:sp>
        <p:nvSpPr>
          <p:cNvPr id="6" name="Foliennummernplatzhalter 3"/>
          <p:cNvSpPr>
            <a:spLocks noGrp="1"/>
          </p:cNvSpPr>
          <p:nvPr>
            <p:ph type="sldNum" sz="quarter" idx="5"/>
          </p:nvPr>
        </p:nvSpPr>
        <p:spPr bwMode="auto"/>
        <p:txBody>
          <a:bodyPr/>
          <a:lstStyle/>
          <a:p>
            <a:pPr>
              <a:defRPr/>
            </a:pPr>
            <a:fld id="{058061DB-DF71-4765-99A4-14E22DF63CCF}" type="slidenum">
              <a:rPr lang="de-CH"/>
              <a:t>14</a:t>
            </a:fld>
            <a:endParaRPr lang="de-CH"/>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a:t>Es folgt der Grundaufbau nach Anleitung</a:t>
            </a:r>
            <a:endParaRPr/>
          </a:p>
        </p:txBody>
      </p:sp>
      <p:sp>
        <p:nvSpPr>
          <p:cNvPr id="6" name="Foliennummernplatzhalter 3"/>
          <p:cNvSpPr>
            <a:spLocks noGrp="1"/>
          </p:cNvSpPr>
          <p:nvPr>
            <p:ph type="sldNum" sz="quarter" idx="5"/>
          </p:nvPr>
        </p:nvSpPr>
        <p:spPr bwMode="auto"/>
        <p:txBody>
          <a:bodyPr/>
          <a:lstStyle/>
          <a:p>
            <a:pPr>
              <a:defRPr/>
            </a:pPr>
            <a:fld id="{058061DB-DF71-4765-99A4-14E22DF63CCF}" type="slidenum">
              <a:rPr lang="de-CH"/>
              <a:t>15</a:t>
            </a:fld>
            <a:endParaRPr lang="de-CH"/>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b="1"/>
              <a:t>Austeilen des Aufgabenblattes: Aufgabenblatt 03_Arbeitsblatt_Fortbewegung </a:t>
            </a:r>
            <a:endParaRPr/>
          </a:p>
          <a:p>
            <a:pPr>
              <a:defRPr/>
            </a:pPr>
            <a:endParaRPr lang="de-CH"/>
          </a:p>
        </p:txBody>
      </p:sp>
      <p:sp>
        <p:nvSpPr>
          <p:cNvPr id="6" name="Foliennummernplatzhalter 3"/>
          <p:cNvSpPr>
            <a:spLocks noGrp="1"/>
          </p:cNvSpPr>
          <p:nvPr>
            <p:ph type="sldNum" sz="quarter" idx="5"/>
          </p:nvPr>
        </p:nvSpPr>
        <p:spPr bwMode="auto"/>
        <p:txBody>
          <a:bodyPr/>
          <a:lstStyle/>
          <a:p>
            <a:pPr>
              <a:defRPr/>
            </a:pPr>
            <a:fld id="{058061DB-DF71-4765-99A4-14E22DF63CCF}" type="slidenum">
              <a:rPr lang="de-CH"/>
              <a:t>16</a:t>
            </a:fld>
            <a:endParaRPr lang="de-CH"/>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a:t>Ab hier sollen die Lernenden mit den Mundspateln experimentieren</a:t>
            </a:r>
            <a:endParaRPr/>
          </a:p>
          <a:p>
            <a:pPr>
              <a:defRPr/>
            </a:pPr>
            <a:r>
              <a:rPr lang="de-DE" b="1"/>
              <a:t>Frage an die Lernenden: Wie kann bei dieser Anordnung mit Hilfe von einem Stabelement (Mundspatel) eine Beinbewegung erzeugt werden?</a:t>
            </a:r>
            <a:endParaRPr/>
          </a:p>
          <a:p>
            <a:pPr>
              <a:defRPr/>
            </a:pPr>
            <a:r>
              <a:rPr lang="de-DE" b="1"/>
              <a:t>Denken Sie an die beiden vorhergehenden Filme zurück- wie werden da Bewegungen aus der Rotation erzeugt?</a:t>
            </a:r>
            <a:endParaRPr/>
          </a:p>
          <a:p>
            <a:pPr>
              <a:defRPr/>
            </a:pPr>
            <a:endParaRPr lang="de-CH"/>
          </a:p>
        </p:txBody>
      </p:sp>
      <p:sp>
        <p:nvSpPr>
          <p:cNvPr id="6" name="Foliennummernplatzhalter 3"/>
          <p:cNvSpPr>
            <a:spLocks noGrp="1"/>
          </p:cNvSpPr>
          <p:nvPr>
            <p:ph type="sldNum" sz="quarter" idx="5"/>
          </p:nvPr>
        </p:nvSpPr>
        <p:spPr bwMode="auto"/>
        <p:txBody>
          <a:bodyPr/>
          <a:lstStyle/>
          <a:p>
            <a:pPr>
              <a:defRPr/>
            </a:pPr>
            <a:fld id="{058061DB-DF71-4765-99A4-14E22DF63CCF}" type="slidenum">
              <a:rPr lang="de-CH"/>
              <a:t>18</a:t>
            </a:fld>
            <a:endParaRPr lang="de-CH"/>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a:t>Erster Hinweis </a:t>
            </a:r>
            <a:endParaRPr/>
          </a:p>
          <a:p>
            <a:pPr>
              <a:defRPr/>
            </a:pPr>
            <a:r>
              <a:rPr lang="de-DE"/>
              <a:t>Fragen an die Lernenden: </a:t>
            </a:r>
            <a:endParaRPr/>
          </a:p>
          <a:p>
            <a:pPr>
              <a:defRPr/>
            </a:pPr>
            <a:r>
              <a:rPr lang="de-DE"/>
              <a:t>Welche Bewegung macht das Bein nun? Kann es Kraft ausüben? </a:t>
            </a:r>
            <a:endParaRPr/>
          </a:p>
          <a:p>
            <a:pPr>
              <a:defRPr/>
            </a:pPr>
            <a:r>
              <a:rPr lang="de-DE"/>
              <a:t>(Nein, es weicht aus, muss wohl noch weiter befestigt werden damit Kraft auf einen Untergrund ausgeübt werden kann) </a:t>
            </a:r>
            <a:endParaRPr/>
          </a:p>
          <a:p>
            <a:pPr>
              <a:defRPr/>
            </a:pPr>
            <a:r>
              <a:rPr lang="de-DE"/>
              <a:t>Mit Finger, wie auf Bild rechts, festhalten und Bewegung beobachten ( 1. Die Bewegung wird eingeschränkt und kann Kraft ausüben 2. der Spatel dreht sich leicht unter dem Finger -&gt; Befestigung muss auch ein Drehgelenk sein)</a:t>
            </a:r>
            <a:endParaRPr/>
          </a:p>
          <a:p>
            <a:pPr>
              <a:defRPr/>
            </a:pPr>
            <a:endParaRPr lang="de-CH"/>
          </a:p>
        </p:txBody>
      </p:sp>
      <p:sp>
        <p:nvSpPr>
          <p:cNvPr id="6" name="Foliennummernplatzhalter 3"/>
          <p:cNvSpPr>
            <a:spLocks noGrp="1"/>
          </p:cNvSpPr>
          <p:nvPr>
            <p:ph type="sldNum" sz="quarter" idx="5"/>
          </p:nvPr>
        </p:nvSpPr>
        <p:spPr bwMode="auto"/>
        <p:txBody>
          <a:bodyPr/>
          <a:lstStyle/>
          <a:p>
            <a:pPr>
              <a:defRPr/>
            </a:pPr>
            <a:fld id="{058061DB-DF71-4765-99A4-14E22DF63CCF}" type="slidenum">
              <a:rPr lang="de-CH"/>
              <a:t>19</a:t>
            </a:fld>
            <a:endParaRPr lang="de-CH"/>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a:t>Bild links: Anstatt Finger eine Verlängerung anbringen um der Drehbewegung entgegen zu wirken. Mit Finger an der Verlängerung festhalten und wieder beobachten.</a:t>
            </a:r>
            <a:endParaRPr/>
          </a:p>
          <a:p>
            <a:pPr>
              <a:defRPr/>
            </a:pPr>
            <a:r>
              <a:rPr lang="de-DE"/>
              <a:t>(Die Verlängerung kann fixiert werden- macht aber wieder eine leichte Drehbewegung - über ein Drehgelenk fixieren mit Abstandhölzchen zum Nivelieren)</a:t>
            </a:r>
            <a:endParaRPr/>
          </a:p>
          <a:p>
            <a:pPr>
              <a:defRPr/>
            </a:pPr>
            <a:endParaRPr lang="de-CH"/>
          </a:p>
        </p:txBody>
      </p:sp>
      <p:sp>
        <p:nvSpPr>
          <p:cNvPr id="6" name="Foliennummernplatzhalter 3"/>
          <p:cNvSpPr>
            <a:spLocks noGrp="1"/>
          </p:cNvSpPr>
          <p:nvPr>
            <p:ph type="sldNum" sz="quarter" idx="5"/>
          </p:nvPr>
        </p:nvSpPr>
        <p:spPr bwMode="auto"/>
        <p:txBody>
          <a:bodyPr/>
          <a:lstStyle/>
          <a:p>
            <a:pPr>
              <a:defRPr/>
            </a:pPr>
            <a:fld id="{058061DB-DF71-4765-99A4-14E22DF63CCF}" type="slidenum">
              <a:rPr lang="de-CH"/>
              <a:t>20</a:t>
            </a:fld>
            <a:endParaRPr lang="de-CH"/>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a:t>Fertige Konstruktion mit einem Bein. </a:t>
            </a:r>
            <a:endParaRPr/>
          </a:p>
          <a:p>
            <a:pPr>
              <a:defRPr/>
            </a:pPr>
            <a:r>
              <a:rPr lang="de-DE"/>
              <a:t>Wie kann diese Bewegung auf 2 weitere Beine übertragen werden, so dass pro Seite des Ameisenroboters sich 3 Beine bewegen? -&gt; Überleitung zu letzter Folie</a:t>
            </a:r>
            <a:endParaRPr/>
          </a:p>
        </p:txBody>
      </p:sp>
      <p:sp>
        <p:nvSpPr>
          <p:cNvPr id="6" name="Foliennummernplatzhalter 3"/>
          <p:cNvSpPr>
            <a:spLocks noGrp="1"/>
          </p:cNvSpPr>
          <p:nvPr>
            <p:ph type="sldNum" sz="quarter" idx="5"/>
          </p:nvPr>
        </p:nvSpPr>
        <p:spPr bwMode="auto"/>
        <p:txBody>
          <a:bodyPr/>
          <a:lstStyle/>
          <a:p>
            <a:pPr>
              <a:defRPr/>
            </a:pPr>
            <a:fld id="{058061DB-DF71-4765-99A4-14E22DF63CCF}" type="slidenum">
              <a:rPr lang="de-CH"/>
              <a:t>21</a:t>
            </a:fld>
            <a:endParaRPr lang="de-CH"/>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a:t>Restliche Zeit restliche Beine anfertigen, bohren und  wo nötig halbieren – </a:t>
            </a:r>
            <a:r>
              <a:rPr lang="de-DE" b="1"/>
              <a:t>Aufgabe2 auf Aufgabenblatt 03_Bewegungsapparat</a:t>
            </a:r>
            <a:endParaRPr/>
          </a:p>
          <a:p>
            <a:pPr>
              <a:defRPr/>
            </a:pPr>
            <a:endParaRPr lang="de-DE"/>
          </a:p>
          <a:p>
            <a:pPr>
              <a:defRPr/>
            </a:pPr>
            <a:r>
              <a:rPr lang="de-DE"/>
              <a:t>Knobelaufgabe als Hausaufgabe mitgeben an die Lernenden.</a:t>
            </a:r>
            <a:endParaRPr/>
          </a:p>
          <a:p>
            <a:pPr>
              <a:defRPr/>
            </a:pPr>
            <a:r>
              <a:rPr lang="de-DE"/>
              <a:t>-&gt; Die Auflösung wird Bestandteil beim weiteren Bau des Ameisenroboters sein.</a:t>
            </a:r>
            <a:endParaRPr/>
          </a:p>
          <a:p>
            <a:pPr>
              <a:defRPr/>
            </a:pPr>
            <a:endParaRPr lang="de-CH"/>
          </a:p>
        </p:txBody>
      </p:sp>
      <p:sp>
        <p:nvSpPr>
          <p:cNvPr id="6" name="Foliennummernplatzhalter 3"/>
          <p:cNvSpPr>
            <a:spLocks noGrp="1"/>
          </p:cNvSpPr>
          <p:nvPr>
            <p:ph type="sldNum" sz="quarter" idx="5"/>
          </p:nvPr>
        </p:nvSpPr>
        <p:spPr bwMode="auto"/>
        <p:txBody>
          <a:bodyPr/>
          <a:lstStyle/>
          <a:p>
            <a:pPr>
              <a:defRPr/>
            </a:pPr>
            <a:fld id="{058061DB-DF71-4765-99A4-14E22DF63CCF}" type="slidenum">
              <a:rPr lang="de-CH"/>
              <a:t>22</a:t>
            </a:fld>
            <a:endParaRPr lang="de-CH"/>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a:t>In der unteren Bildleiste zeigen die Dreiecke jeweils auf, das die Ameise immer mit mindestens 3 Beinen den Boden berührt und dadurch Stabilität im Gang erhält</a:t>
            </a:r>
            <a:endParaRPr/>
          </a:p>
          <a:p>
            <a:pPr>
              <a:defRPr/>
            </a:pPr>
            <a:r>
              <a:rPr lang="de-DE"/>
              <a:t>Nächste Folie: Ausführliche Erklärung zum Ameisengang von </a:t>
            </a:r>
            <a:r>
              <a:rPr lang="de-CH" sz="1200">
                <a:latin typeface="Arial"/>
                <a:cs typeface="Arial"/>
              </a:rPr>
              <a:t>Lars Reinhardt von der Universität Jena</a:t>
            </a:r>
            <a:endParaRPr lang="de-DE"/>
          </a:p>
          <a:p>
            <a:pPr>
              <a:defRPr/>
            </a:pPr>
            <a:endParaRPr lang="de-CH"/>
          </a:p>
        </p:txBody>
      </p:sp>
      <p:sp>
        <p:nvSpPr>
          <p:cNvPr id="6" name="Foliennummernplatzhalter 3"/>
          <p:cNvSpPr>
            <a:spLocks noGrp="1"/>
          </p:cNvSpPr>
          <p:nvPr>
            <p:ph type="sldNum" sz="quarter" idx="5"/>
          </p:nvPr>
        </p:nvSpPr>
        <p:spPr bwMode="auto"/>
        <p:txBody>
          <a:bodyPr/>
          <a:lstStyle/>
          <a:p>
            <a:pPr>
              <a:defRPr/>
            </a:pPr>
            <a:fld id="{058061DB-DF71-4765-99A4-14E22DF63CCF}" type="slidenum">
              <a:rPr lang="de-CH"/>
              <a:t>4</a:t>
            </a:fld>
            <a:endParaRPr lang="de-CH"/>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a:solidFill>
                  <a:schemeClr val="tx1"/>
                </a:solidFill>
                <a:latin typeface="+mn-lt"/>
                <a:ea typeface="+mn-ea"/>
                <a:cs typeface="+mn-cs"/>
              </a:rPr>
              <a:t>Übung mit Seil, das um die Kontaktstelle am Boden eines knienden und einer stehenden Lernenden gelegt wird – sichtbar machen der Gewichtsverteilung. Es wird klar, das das gleiche Gewicht auf verschiedene Flächen verteilt wird und 2 Füsse eine viel grössere Balanceleistung voraussetzen. Auch ein wenig Schubsen möglich- Balance</a:t>
            </a:r>
            <a:endParaRPr/>
          </a:p>
          <a:p>
            <a:pPr marL="0" marR="0" lvl="0" indent="0" algn="l" defTabSz="914400">
              <a:lnSpc>
                <a:spcPct val="100000"/>
              </a:lnSpc>
              <a:spcBef>
                <a:spcPts val="0"/>
              </a:spcBef>
              <a:spcAft>
                <a:spcPts val="0"/>
              </a:spcAft>
              <a:buClrTx/>
              <a:buSzTx/>
              <a:buFontTx/>
              <a:buNone/>
              <a:defRPr/>
            </a:pPr>
            <a:r>
              <a:rPr lang="de-CH" sz="1200">
                <a:solidFill>
                  <a:schemeClr val="tx1"/>
                </a:solidFill>
                <a:latin typeface="+mn-lt"/>
                <a:ea typeface="+mn-ea"/>
                <a:cs typeface="+mn-cs"/>
              </a:rPr>
              <a:t>Dies zeigt sich auch darin, dass vierbeinige Tiere oft schon Stunden nach ihrer Geburt laufen können; der Mensch benötigt dazu ca. ein Jahr. </a:t>
            </a:r>
            <a:endParaRPr/>
          </a:p>
          <a:p>
            <a:pPr>
              <a:defRPr/>
            </a:pPr>
            <a:endParaRPr lang="de-CH"/>
          </a:p>
        </p:txBody>
      </p:sp>
      <p:sp>
        <p:nvSpPr>
          <p:cNvPr id="6" name="Foliennummernplatzhalter 3"/>
          <p:cNvSpPr>
            <a:spLocks noGrp="1"/>
          </p:cNvSpPr>
          <p:nvPr>
            <p:ph type="sldNum" sz="quarter" idx="5"/>
          </p:nvPr>
        </p:nvSpPr>
        <p:spPr bwMode="auto"/>
        <p:txBody>
          <a:bodyPr/>
          <a:lstStyle/>
          <a:p>
            <a:pPr>
              <a:defRPr/>
            </a:pPr>
            <a:fld id="{058061DB-DF71-4765-99A4-14E22DF63CCF}" type="slidenum">
              <a:rPr lang="de-CH"/>
              <a:t>6</a:t>
            </a:fld>
            <a:endParaRPr lang="de-CH"/>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a:t>Betrachtet man ein Ameisenbein im Detail wird klar, dass das natürliche Vorbild schon sehr komplex erscheint. Beuge- und Streckmuskeln und die Gelenke ermöglichen einen präzisen Bewegungsablauf. Eine technische Umsetzung, die dieses Vorbild 1:1 nachahmt ist nur mit Hightech umsetzbar, </a:t>
            </a:r>
            <a:r>
              <a:rPr lang="de-DE" b="0"/>
              <a:t>wie könnte dies, mit uns zugänglichen technischen Mitteln, umgesetzt werden?</a:t>
            </a:r>
            <a:r>
              <a:rPr lang="de-DE" b="1"/>
              <a:t> </a:t>
            </a:r>
            <a:r>
              <a:rPr lang="de-DE"/>
              <a:t>(Dieser Transfer ist immer ein Kernthema in der Bionikforschung) </a:t>
            </a:r>
            <a:endParaRPr/>
          </a:p>
          <a:p>
            <a:pPr>
              <a:defRPr/>
            </a:pPr>
            <a:r>
              <a:rPr lang="de-DE" b="1"/>
              <a:t>Frage an die Studierenden: Wir möchten einen Roboter mit 6 Beinen herstellen, wie könnte der Bewegungsapparat stark vereinfacht umgesetzt werden, Ideen?</a:t>
            </a:r>
            <a:endParaRPr/>
          </a:p>
          <a:p>
            <a:pPr>
              <a:defRPr/>
            </a:pPr>
            <a:r>
              <a:rPr lang="de-DE" b="1"/>
              <a:t>Andere Frage: Wie werden in der Technik Maschinen angetrieben? -&gt; Überleitung zur nächsten Folie</a:t>
            </a:r>
            <a:endParaRPr/>
          </a:p>
          <a:p>
            <a:pPr>
              <a:defRPr/>
            </a:pPr>
            <a:endParaRPr lang="de-CH"/>
          </a:p>
        </p:txBody>
      </p:sp>
      <p:sp>
        <p:nvSpPr>
          <p:cNvPr id="6" name="Foliennummernplatzhalter 3"/>
          <p:cNvSpPr>
            <a:spLocks noGrp="1"/>
          </p:cNvSpPr>
          <p:nvPr>
            <p:ph type="sldNum" sz="quarter" idx="5"/>
          </p:nvPr>
        </p:nvSpPr>
        <p:spPr bwMode="auto"/>
        <p:txBody>
          <a:bodyPr/>
          <a:lstStyle/>
          <a:p>
            <a:pPr>
              <a:defRPr/>
            </a:pPr>
            <a:fld id="{058061DB-DF71-4765-99A4-14E22DF63CCF}" type="slidenum">
              <a:rPr lang="de-CH"/>
              <a:t>7</a:t>
            </a:fld>
            <a:endParaRPr lang="de-CH"/>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a:t>Antriebe in der Technik geben in fast allen Fällen eine rotierende Kraft aus- wie kann dies in eine vereinfachte “Beinbewegung“ übersetzt werden.</a:t>
            </a:r>
            <a:endParaRPr/>
          </a:p>
          <a:p>
            <a:pPr>
              <a:defRPr/>
            </a:pPr>
            <a:endParaRPr lang="de-CH"/>
          </a:p>
        </p:txBody>
      </p:sp>
      <p:sp>
        <p:nvSpPr>
          <p:cNvPr id="6" name="Foliennummernplatzhalter 3"/>
          <p:cNvSpPr>
            <a:spLocks noGrp="1"/>
          </p:cNvSpPr>
          <p:nvPr>
            <p:ph type="sldNum" sz="quarter" idx="5"/>
          </p:nvPr>
        </p:nvSpPr>
        <p:spPr bwMode="auto"/>
        <p:txBody>
          <a:bodyPr/>
          <a:lstStyle/>
          <a:p>
            <a:pPr>
              <a:defRPr/>
            </a:pPr>
            <a:fld id="{058061DB-DF71-4765-99A4-14E22DF63CCF}" type="slidenum">
              <a:rPr lang="de-CH"/>
              <a:t>8</a:t>
            </a:fld>
            <a:endParaRPr lang="de-CH"/>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a:t>“Da wir 6 Beine brauchen wird die Sache noch ein weniger komplizierter. Gehen Sie davon aus, dass wir einen Motor pro Seite unseres Ameisenroboters brauchen. D.h. mit einem Motor sollen 3 Beine bewegt werden.“</a:t>
            </a:r>
            <a:endParaRPr/>
          </a:p>
          <a:p>
            <a:pPr>
              <a:defRPr/>
            </a:pPr>
            <a:endParaRPr lang="de-CH"/>
          </a:p>
        </p:txBody>
      </p:sp>
      <p:sp>
        <p:nvSpPr>
          <p:cNvPr id="6" name="Foliennummernplatzhalter 3"/>
          <p:cNvSpPr>
            <a:spLocks noGrp="1"/>
          </p:cNvSpPr>
          <p:nvPr>
            <p:ph type="sldNum" sz="quarter" idx="5"/>
          </p:nvPr>
        </p:nvSpPr>
        <p:spPr bwMode="auto"/>
        <p:txBody>
          <a:bodyPr/>
          <a:lstStyle/>
          <a:p>
            <a:pPr>
              <a:defRPr/>
            </a:pPr>
            <a:fld id="{058061DB-DF71-4765-99A4-14E22DF63CCF}" type="slidenum">
              <a:rPr lang="de-CH"/>
              <a:t>9</a:t>
            </a:fld>
            <a:endParaRPr lang="de-CH"/>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a:t>Eine Hilfestellung zur Inspiration bei der Lösungsfindung. </a:t>
            </a:r>
            <a:endParaRPr/>
          </a:p>
          <a:p>
            <a:pPr>
              <a:defRPr/>
            </a:pPr>
            <a:endParaRPr lang="de-CH"/>
          </a:p>
        </p:txBody>
      </p:sp>
      <p:sp>
        <p:nvSpPr>
          <p:cNvPr id="6" name="Foliennummernplatzhalter 3"/>
          <p:cNvSpPr>
            <a:spLocks noGrp="1"/>
          </p:cNvSpPr>
          <p:nvPr>
            <p:ph type="sldNum" sz="quarter" idx="5"/>
          </p:nvPr>
        </p:nvSpPr>
        <p:spPr bwMode="auto"/>
        <p:txBody>
          <a:bodyPr/>
          <a:lstStyle/>
          <a:p>
            <a:pPr>
              <a:defRPr/>
            </a:pPr>
            <a:fld id="{058061DB-DF71-4765-99A4-14E22DF63CCF}" type="slidenum">
              <a:rPr lang="de-CH"/>
              <a:t>10</a:t>
            </a:fld>
            <a:endParaRPr lang="de-CH"/>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a:t>Auftrag an die Lernenden: </a:t>
            </a:r>
            <a:r>
              <a:rPr lang="de-DE" b="1"/>
              <a:t>Beobachten und erklären Sie wie die Bewegung aus der Rotation in eine Pendelbewegung umgelenkt wird</a:t>
            </a:r>
            <a:endParaRPr/>
          </a:p>
          <a:p>
            <a:pPr marL="0" marR="0" lvl="0" indent="0" algn="l" defTabSz="914400">
              <a:lnSpc>
                <a:spcPct val="100000"/>
              </a:lnSpc>
              <a:spcBef>
                <a:spcPts val="0"/>
              </a:spcBef>
              <a:spcAft>
                <a:spcPts val="0"/>
              </a:spcAft>
              <a:buClrTx/>
              <a:buSzTx/>
              <a:buFontTx/>
              <a:buNone/>
              <a:defRPr/>
            </a:pPr>
            <a:r>
              <a:rPr lang="de-DE" b="1"/>
              <a:t>Kennen Sie eine Anwendung wo dieses Prinzip vorkommt? </a:t>
            </a:r>
            <a:r>
              <a:rPr lang="de-DE" b="0"/>
              <a:t>(Scheibenwischer, etc)</a:t>
            </a:r>
            <a:endParaRPr lang="de-DE" b="1"/>
          </a:p>
          <a:p>
            <a:pPr>
              <a:defRPr/>
            </a:pPr>
            <a:endParaRPr lang="de-CH"/>
          </a:p>
        </p:txBody>
      </p:sp>
      <p:sp>
        <p:nvSpPr>
          <p:cNvPr id="6" name="Foliennummernplatzhalter 3"/>
          <p:cNvSpPr>
            <a:spLocks noGrp="1"/>
          </p:cNvSpPr>
          <p:nvPr>
            <p:ph type="sldNum" sz="quarter" idx="5"/>
          </p:nvPr>
        </p:nvSpPr>
        <p:spPr bwMode="auto"/>
        <p:txBody>
          <a:bodyPr/>
          <a:lstStyle/>
          <a:p>
            <a:pPr>
              <a:defRPr/>
            </a:pPr>
            <a:fld id="{058061DB-DF71-4765-99A4-14E22DF63CCF}" type="slidenum">
              <a:rPr lang="de-CH"/>
              <a:t>11</a:t>
            </a:fld>
            <a:endParaRPr lang="de-CH"/>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a:t>Auftrag an die Lernenden: </a:t>
            </a:r>
            <a:r>
              <a:rPr lang="de-DE" b="1"/>
              <a:t>Beobachten und erklären Sie auch hier wie die Kraftumlenkung erzeugt wird. </a:t>
            </a:r>
            <a:endParaRPr/>
          </a:p>
          <a:p>
            <a:pPr marL="0" marR="0" lvl="0" indent="0" algn="l" defTabSz="914400">
              <a:lnSpc>
                <a:spcPct val="100000"/>
              </a:lnSpc>
              <a:spcBef>
                <a:spcPts val="0"/>
              </a:spcBef>
              <a:spcAft>
                <a:spcPts val="0"/>
              </a:spcAft>
              <a:buClrTx/>
              <a:buSzTx/>
              <a:buFontTx/>
              <a:buNone/>
              <a:defRPr/>
            </a:pPr>
            <a:r>
              <a:rPr lang="de-DE" b="1"/>
              <a:t>Woher kennen Sie dieses Prinzip? </a:t>
            </a:r>
            <a:r>
              <a:rPr lang="de-DE" b="0"/>
              <a:t>(Kolbenmotor, etc)</a:t>
            </a:r>
            <a:endParaRPr lang="de-DE" b="1"/>
          </a:p>
          <a:p>
            <a:pPr>
              <a:defRPr/>
            </a:pPr>
            <a:endParaRPr lang="de-CH"/>
          </a:p>
        </p:txBody>
      </p:sp>
      <p:sp>
        <p:nvSpPr>
          <p:cNvPr id="6" name="Foliennummernplatzhalter 3"/>
          <p:cNvSpPr>
            <a:spLocks noGrp="1"/>
          </p:cNvSpPr>
          <p:nvPr>
            <p:ph type="sldNum" sz="quarter" idx="5"/>
          </p:nvPr>
        </p:nvSpPr>
        <p:spPr bwMode="auto"/>
        <p:txBody>
          <a:bodyPr/>
          <a:lstStyle/>
          <a:p>
            <a:pPr>
              <a:defRPr/>
            </a:pPr>
            <a:fld id="{058061DB-DF71-4765-99A4-14E22DF63CCF}" type="slidenum">
              <a:rPr lang="de-CH"/>
              <a:t>12</a:t>
            </a:fld>
            <a:endParaRPr lang="de-CH"/>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preserve="1" userDrawn="1">
  <p:cSld name="Titelfolie">
    <p:spTree>
      <p:nvGrpSpPr>
        <p:cNvPr id="1" name=""/>
        <p:cNvGrpSpPr/>
        <p:nvPr/>
      </p:nvGrpSpPr>
      <p:grpSpPr bwMode="auto">
        <a:xfrm>
          <a:off x="0" y="0"/>
          <a:ext cx="0" cy="0"/>
          <a:chOff x="0" y="0"/>
          <a:chExt cx="0" cy="0"/>
        </a:xfrm>
      </p:grpSpPr>
      <p:sp>
        <p:nvSpPr>
          <p:cNvPr id="4" name="Rectangle 3"/>
          <p:cNvSpPr>
            <a:spLocks noGrp="1" noChangeArrowheads="1"/>
          </p:cNvSpPr>
          <p:nvPr>
            <p:ph type="subTitle" idx="1" hasCustomPrompt="1"/>
          </p:nvPr>
        </p:nvSpPr>
        <p:spPr bwMode="auto">
          <a:xfrm>
            <a:off x="695325" y="2185933"/>
            <a:ext cx="9213850" cy="285750"/>
          </a:xfrm>
          <a:prstGeom prst="rect">
            <a:avLst/>
          </a:prstGeom>
          <a:noFill/>
          <a:ln/>
        </p:spPr>
        <p:txBody>
          <a:bodyPr lIns="0" tIns="0" rIns="0" bIns="0"/>
          <a:lstStyle>
            <a:lvl1pPr>
              <a:defRPr sz="2000"/>
            </a:lvl1pPr>
          </a:lstStyle>
          <a:p>
            <a:pPr>
              <a:spcBef>
                <a:spcPts val="0"/>
              </a:spcBef>
              <a:defRPr/>
            </a:pPr>
            <a:r>
              <a:rPr lang="de-DE" sz="2600"/>
              <a:t>Lehreinheit Titel, Untereinheit X, Präsentation X.Y</a:t>
            </a:r>
            <a:endParaRPr lang="de-CH" sz="2600"/>
          </a:p>
        </p:txBody>
      </p:sp>
      <p:sp>
        <p:nvSpPr>
          <p:cNvPr id="5" name="Titel 11"/>
          <p:cNvSpPr>
            <a:spLocks noGrp="1"/>
          </p:cNvSpPr>
          <p:nvPr>
            <p:ph type="title" hasCustomPrompt="1"/>
          </p:nvPr>
        </p:nvSpPr>
        <p:spPr bwMode="auto">
          <a:xfrm>
            <a:off x="695325" y="1434058"/>
            <a:ext cx="9213850" cy="361950"/>
          </a:xfrm>
        </p:spPr>
        <p:txBody>
          <a:bodyPr/>
          <a:lstStyle>
            <a:lvl1pPr>
              <a:defRPr/>
            </a:lvl1pPr>
          </a:lstStyle>
          <a:p>
            <a:pPr>
              <a:defRPr/>
            </a:pPr>
            <a:r>
              <a:rPr lang="de-DE"/>
              <a:t>Titel der Präsentation</a:t>
            </a:r>
            <a:endParaRPr lang="de-CH"/>
          </a:p>
        </p:txBody>
      </p:sp>
      <p:sp>
        <p:nvSpPr>
          <p:cNvPr id="6" name="Textplatzhalter 2"/>
          <p:cNvSpPr>
            <a:spLocks noGrp="1"/>
          </p:cNvSpPr>
          <p:nvPr>
            <p:ph type="body" sz="quarter" idx="10" hasCustomPrompt="1"/>
          </p:nvPr>
        </p:nvSpPr>
        <p:spPr bwMode="auto">
          <a:xfrm>
            <a:off x="0" y="2743200"/>
            <a:ext cx="9968400" cy="4140000"/>
          </a:xfrm>
          <a:prstGeom prst="rect">
            <a:avLst/>
          </a:prstGeom>
          <a:solidFill>
            <a:schemeClr val="accent1"/>
          </a:solidFill>
        </p:spPr>
        <p:txBody>
          <a:bodyPr wrap="none" lIns="720000" tIns="108000" rIns="720000" bIns="108000" anchor="ctr" anchorCtr="0"/>
          <a:lstStyle>
            <a:lvl1pPr marL="0" marR="0" indent="0" algn="ctr" defTabSz="1042988">
              <a:lnSpc>
                <a:spcPct val="100000"/>
              </a:lnSpc>
              <a:spcBef>
                <a:spcPts val="0"/>
              </a:spcBef>
              <a:spcAft>
                <a:spcPts val="0"/>
              </a:spcAft>
              <a:buClrTx/>
              <a:buSzTx/>
              <a:buFontTx/>
              <a:buNone/>
              <a:defRPr sz="2100" b="0">
                <a:latin typeface="Arial"/>
                <a:cs typeface="Arial"/>
              </a:defRPr>
            </a:lvl1pPr>
          </a:lstStyle>
          <a:p>
            <a:pPr marL="0" marR="0" lvl="0" indent="0" algn="ctr" defTabSz="1042988">
              <a:lnSpc>
                <a:spcPct val="100000"/>
              </a:lnSpc>
              <a:spcBef>
                <a:spcPts val="0"/>
              </a:spcBef>
              <a:spcAft>
                <a:spcPts val="0"/>
              </a:spcAft>
              <a:buClrTx/>
              <a:buSzTx/>
              <a:buFontTx/>
              <a:buNone/>
              <a:defRPr/>
            </a:pPr>
            <a:r>
              <a:rPr lang="de-CH" sz="2100" b="0" i="0" u="none" strike="noStrike" cap="none" spc="0">
                <a:ln>
                  <a:noFill/>
                </a:ln>
                <a:solidFill>
                  <a:sysClr val="windowText" lastClr="000000"/>
                </a:solidFill>
              </a:rPr>
              <a:t>Durch Bild ersetzen (Grösse und Position beibehalten)</a:t>
            </a:r>
            <a:endParaRPr lang="de-CH" sz="1800" b="0" i="0" u="none" strike="noStrike" cap="none" spc="0">
              <a:ln>
                <a:noFill/>
              </a:ln>
              <a:solidFill>
                <a:sysClr val="windowText" lastClr="000000"/>
              </a:solidFill>
            </a:endParaRPr>
          </a:p>
        </p:txBody>
      </p:sp>
      <p:sp>
        <p:nvSpPr>
          <p:cNvPr id="7" name="Textplatzhalter 4"/>
          <p:cNvSpPr>
            <a:spLocks noGrp="1"/>
          </p:cNvSpPr>
          <p:nvPr>
            <p:ph type="body" sz="quarter" idx="11" hasCustomPrompt="1"/>
          </p:nvPr>
        </p:nvSpPr>
        <p:spPr bwMode="auto">
          <a:xfrm>
            <a:off x="-1" y="3276000"/>
            <a:ext cx="738000" cy="3081600"/>
          </a:xfrm>
          <a:prstGeom prst="rect">
            <a:avLst/>
          </a:prstGeom>
          <a:solidFill>
            <a:srgbClr val="FFFF00"/>
          </a:solidFill>
        </p:spPr>
        <p:txBody>
          <a:bodyPr/>
          <a:lstStyle>
            <a:lvl5pPr marL="1252537" indent="0">
              <a:buNone/>
              <a:defRPr/>
            </a:lvl5pPr>
          </a:lstStyle>
          <a:p>
            <a:pPr lvl="4">
              <a:defRPr/>
            </a:pPr>
            <a:r>
              <a:rPr lang="de-CH"/>
              <a:t> </a:t>
            </a:r>
            <a:endParaRPr/>
          </a:p>
        </p:txBody>
      </p:sp>
      <p:pic>
        <p:nvPicPr>
          <p:cNvPr id="8" name="Grafik 6"/>
          <p:cNvPicPr>
            <a:picLocks noChangeAspect="1"/>
          </p:cNvPicPr>
          <p:nvPr userDrawn="1"/>
        </p:nvPicPr>
        <p:blipFill>
          <a:blip r:embed="rId2"/>
          <a:stretch/>
        </p:blipFill>
        <p:spPr bwMode="auto">
          <a:xfrm>
            <a:off x="324000" y="250316"/>
            <a:ext cx="917450" cy="540259"/>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preserve="1" userDrawn="1">
  <p:cSld name="Leer">
    <p:spTree>
      <p:nvGrpSpPr>
        <p:cNvPr id="1" name=""/>
        <p:cNvGrpSpPr/>
        <p:nvPr/>
      </p:nvGrpSpPr>
      <p:grpSpPr bwMode="auto">
        <a:xfrm>
          <a:off x="0" y="0"/>
          <a:ext cx="0" cy="0"/>
          <a:chOff x="0" y="0"/>
          <a:chExt cx="0" cy="0"/>
        </a:xfrm>
      </p:grpSpPr>
      <p:sp>
        <p:nvSpPr>
          <p:cNvPr id="4" name="Rectangle 2"/>
          <p:cNvSpPr>
            <a:spLocks noGrp="1" noChangeArrowheads="1"/>
          </p:cNvSpPr>
          <p:nvPr>
            <p:ph type="title" hasCustomPrompt="1"/>
          </p:nvPr>
        </p:nvSpPr>
        <p:spPr bwMode="auto">
          <a:xfrm>
            <a:off x="695325" y="1404938"/>
            <a:ext cx="9213850" cy="361950"/>
          </a:xfrm>
        </p:spPr>
        <p:txBody>
          <a:bodyPr/>
          <a:lstStyle>
            <a:lvl1pPr>
              <a:defRPr sz="2000" b="1" i="0"/>
            </a:lvl1pPr>
          </a:lstStyle>
          <a:p>
            <a:pPr>
              <a:defRPr/>
            </a:pPr>
            <a:r>
              <a:rPr lang="de-DE"/>
              <a:t>Titel durch Klicken hinzufügen</a:t>
            </a:r>
            <a:endParaRPr/>
          </a:p>
        </p:txBody>
      </p:sp>
      <p:sp>
        <p:nvSpPr>
          <p:cNvPr id="5" name="Rectangle 3"/>
          <p:cNvSpPr>
            <a:spLocks noGrp="1" noChangeArrowheads="1"/>
          </p:cNvSpPr>
          <p:nvPr>
            <p:ph type="body" idx="1" hasCustomPrompt="1"/>
          </p:nvPr>
        </p:nvSpPr>
        <p:spPr bwMode="auto">
          <a:xfrm>
            <a:off x="706462" y="2268538"/>
            <a:ext cx="9213850" cy="4464050"/>
          </a:xfrm>
        </p:spPr>
        <p:txBody>
          <a:bodyPr/>
          <a:lstStyle>
            <a:lvl1pPr>
              <a:spcBef>
                <a:spcPts val="1200"/>
              </a:spcBef>
              <a:defRPr sz="2000" b="0" i="0"/>
            </a:lvl1pPr>
          </a:lstStyle>
          <a:p>
            <a:pPr lvl="0">
              <a:defRPr/>
            </a:pPr>
            <a:r>
              <a:rPr lang="de-DE"/>
              <a:t>Text durch Klicken hinzufügen</a:t>
            </a:r>
            <a:endParaRPr/>
          </a:p>
        </p:txBody>
      </p:sp>
      <p:sp>
        <p:nvSpPr>
          <p:cNvPr id="6" name="Rectangle 5"/>
          <p:cNvSpPr>
            <a:spLocks noGrp="1" noChangeArrowheads="1"/>
          </p:cNvSpPr>
          <p:nvPr>
            <p:ph type="ftr" sz="quarter" idx="3"/>
          </p:nvPr>
        </p:nvSpPr>
        <p:spPr bwMode="auto">
          <a:xfrm>
            <a:off x="695325" y="7162745"/>
            <a:ext cx="7485063" cy="179388"/>
          </a:xfrm>
          <a:prstGeom prst="rect">
            <a:avLst/>
          </a:prstGeom>
          <a:noFill/>
          <a:ln>
            <a:noFill/>
          </a:ln>
        </p:spPr>
        <p:txBody>
          <a:bodyPr vert="horz" wrap="square" lIns="0" tIns="0" rIns="0" bIns="0" numCol="1" anchor="b" anchorCtr="0" compatLnSpc="1">
            <a:prstTxWarp prst="textNoShape">
              <a:avLst/>
            </a:prstTxWarp>
          </a:bodyPr>
          <a:lstStyle>
            <a:lvl1pPr algn="l" defTabSz="1042988">
              <a:defRPr sz="1200"/>
            </a:lvl1pPr>
          </a:lstStyle>
          <a:p>
            <a:pPr>
              <a:defRPr/>
            </a:pPr>
            <a:r>
              <a:rPr lang="de-CH">
                <a:solidFill>
                  <a:srgbClr val="000000"/>
                </a:solidFill>
              </a:rPr>
              <a:t>Lehreinheit Titel, Untereinheit X, Präsentation X.Y</a:t>
            </a:r>
            <a:endParaRPr/>
          </a:p>
        </p:txBody>
      </p:sp>
      <p:sp>
        <p:nvSpPr>
          <p:cNvPr id="7" name="Rectangle 6"/>
          <p:cNvSpPr>
            <a:spLocks noGrp="1" noChangeArrowheads="1"/>
          </p:cNvSpPr>
          <p:nvPr>
            <p:ph type="sldNum" sz="quarter" idx="4"/>
          </p:nvPr>
        </p:nvSpPr>
        <p:spPr bwMode="auto">
          <a:xfrm>
            <a:off x="9091613" y="7185683"/>
            <a:ext cx="863599" cy="179388"/>
          </a:xfrm>
          <a:prstGeom prst="rect">
            <a:avLst/>
          </a:prstGeom>
          <a:noFill/>
          <a:ln>
            <a:noFill/>
          </a:ln>
        </p:spPr>
        <p:txBody>
          <a:bodyPr vert="horz" wrap="square" lIns="0" tIns="0" rIns="0" bIns="0" numCol="1" anchor="b" anchorCtr="0" compatLnSpc="1">
            <a:prstTxWarp prst="textNoShape">
              <a:avLst/>
            </a:prstTxWarp>
          </a:bodyPr>
          <a:lstStyle>
            <a:lvl1pPr defTabSz="1042988">
              <a:defRPr sz="1200"/>
            </a:lvl1pPr>
          </a:lstStyle>
          <a:p>
            <a:pPr>
              <a:defRPr/>
            </a:pPr>
            <a:fld id="{8C812475-90CC-411E-A993-929AF0D0895B}" type="slidenum">
              <a:rPr lang="de-CH">
                <a:solidFill>
                  <a:srgbClr val="000000"/>
                </a:solidFill>
              </a:rPr>
              <a:t>‹Nr.›</a:t>
            </a:fld>
            <a:endParaRPr lang="de-CH">
              <a:solidFill>
                <a:srgbClr val="000000"/>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preserve="1" userDrawn="1">
  <p:cSld name="1_Titel und Inhalt">
    <p:spTree>
      <p:nvGrpSpPr>
        <p:cNvPr id="1" name=""/>
        <p:cNvGrpSpPr/>
        <p:nvPr/>
      </p:nvGrpSpPr>
      <p:grpSpPr bwMode="auto">
        <a:xfrm>
          <a:off x="0" y="0"/>
          <a:ext cx="0" cy="0"/>
          <a:chOff x="0" y="0"/>
          <a:chExt cx="0" cy="0"/>
        </a:xfrm>
      </p:grpSpPr>
      <p:sp>
        <p:nvSpPr>
          <p:cNvPr id="4" name="Textplatzhalter 9"/>
          <p:cNvSpPr>
            <a:spLocks noGrp="1"/>
          </p:cNvSpPr>
          <p:nvPr>
            <p:ph type="body" sz="quarter" idx="13" hasCustomPrompt="1"/>
          </p:nvPr>
        </p:nvSpPr>
        <p:spPr bwMode="auto">
          <a:xfrm>
            <a:off x="708731" y="2268538"/>
            <a:ext cx="9219600" cy="3816000"/>
          </a:xfrm>
          <a:prstGeom prst="rect">
            <a:avLst/>
          </a:prstGeom>
          <a:solidFill>
            <a:schemeClr val="accent1"/>
          </a:solidFill>
        </p:spPr>
        <p:txBody>
          <a:bodyPr anchor="ctr"/>
          <a:lstStyle>
            <a:lvl1pPr algn="ctr">
              <a:defRPr sz="2100" b="0"/>
            </a:lvl1pPr>
          </a:lstStyle>
          <a:p>
            <a:pPr lvl="0">
              <a:defRPr/>
            </a:pPr>
            <a:r>
              <a:rPr lang="de-CH"/>
              <a:t>Durch Bild oder Grafik ersetzen (Grösse und Position beibehalten)</a:t>
            </a:r>
            <a:endParaRPr/>
          </a:p>
        </p:txBody>
      </p:sp>
      <p:sp>
        <p:nvSpPr>
          <p:cNvPr id="5" name="Textplatzhalter 11"/>
          <p:cNvSpPr>
            <a:spLocks noGrp="1"/>
          </p:cNvSpPr>
          <p:nvPr>
            <p:ph type="body" sz="quarter" idx="14" hasCustomPrompt="1"/>
          </p:nvPr>
        </p:nvSpPr>
        <p:spPr bwMode="auto">
          <a:xfrm>
            <a:off x="695325" y="1404937"/>
            <a:ext cx="9212400" cy="1151557"/>
          </a:xfrm>
        </p:spPr>
        <p:txBody>
          <a:bodyPr/>
          <a:lstStyle>
            <a:lvl1pPr>
              <a:spcBef>
                <a:spcPts val="900"/>
              </a:spcBef>
              <a:defRPr sz="1700" b="0"/>
            </a:lvl1pPr>
          </a:lstStyle>
          <a:p>
            <a:pPr lvl="0">
              <a:defRPr/>
            </a:pPr>
            <a:r>
              <a:rPr lang="de-CH"/>
              <a:t>Text durch Klicken hinzufügen</a:t>
            </a:r>
            <a:endParaRPr/>
          </a:p>
        </p:txBody>
      </p:sp>
      <p:sp>
        <p:nvSpPr>
          <p:cNvPr id="6" name="Rectangle 5"/>
          <p:cNvSpPr>
            <a:spLocks noGrp="1" noChangeArrowheads="1"/>
          </p:cNvSpPr>
          <p:nvPr>
            <p:ph type="ftr" sz="quarter" idx="3"/>
          </p:nvPr>
        </p:nvSpPr>
        <p:spPr bwMode="auto">
          <a:xfrm>
            <a:off x="695325" y="7159425"/>
            <a:ext cx="7485063" cy="179388"/>
          </a:xfrm>
          <a:prstGeom prst="rect">
            <a:avLst/>
          </a:prstGeom>
          <a:noFill/>
          <a:ln>
            <a:noFill/>
          </a:ln>
        </p:spPr>
        <p:txBody>
          <a:bodyPr vert="horz" wrap="square" lIns="0" tIns="0" rIns="0" bIns="0" numCol="1" anchor="b" anchorCtr="0" compatLnSpc="1">
            <a:prstTxWarp prst="textNoShape">
              <a:avLst/>
            </a:prstTxWarp>
          </a:bodyPr>
          <a:lstStyle>
            <a:lvl1pPr algn="l" defTabSz="1042988">
              <a:defRPr sz="1200"/>
            </a:lvl1pPr>
          </a:lstStyle>
          <a:p>
            <a:pPr>
              <a:defRPr/>
            </a:pPr>
            <a:r>
              <a:rPr lang="de-CH">
                <a:solidFill>
                  <a:srgbClr val="000000"/>
                </a:solidFill>
              </a:rPr>
              <a:t>Lehreinheit Titel, Untereinheit X, Präsentation X.Y</a:t>
            </a:r>
            <a:endParaRPr/>
          </a:p>
        </p:txBody>
      </p:sp>
      <p:sp>
        <p:nvSpPr>
          <p:cNvPr id="7" name="Rectangle 6"/>
          <p:cNvSpPr>
            <a:spLocks noGrp="1" noChangeArrowheads="1"/>
          </p:cNvSpPr>
          <p:nvPr>
            <p:ph type="sldNum" sz="quarter" idx="4"/>
          </p:nvPr>
        </p:nvSpPr>
        <p:spPr bwMode="auto">
          <a:xfrm>
            <a:off x="9091613" y="7187664"/>
            <a:ext cx="863599" cy="179388"/>
          </a:xfrm>
          <a:prstGeom prst="rect">
            <a:avLst/>
          </a:prstGeom>
          <a:noFill/>
          <a:ln>
            <a:noFill/>
          </a:ln>
        </p:spPr>
        <p:txBody>
          <a:bodyPr vert="horz" wrap="square" lIns="0" tIns="0" rIns="0" bIns="0" numCol="1" anchor="b" anchorCtr="0" compatLnSpc="1">
            <a:prstTxWarp prst="textNoShape">
              <a:avLst/>
            </a:prstTxWarp>
          </a:bodyPr>
          <a:lstStyle>
            <a:lvl1pPr defTabSz="1042988">
              <a:defRPr sz="1200"/>
            </a:lvl1pPr>
          </a:lstStyle>
          <a:p>
            <a:pPr>
              <a:defRPr/>
            </a:pPr>
            <a:fld id="{8C812475-90CC-411E-A993-929AF0D0895B}" type="slidenum">
              <a:rPr lang="de-CH">
                <a:solidFill>
                  <a:srgbClr val="000000"/>
                </a:solidFill>
              </a:rPr>
              <a:t>‹Nr.›</a:t>
            </a:fld>
            <a:endParaRPr lang="de-CH">
              <a:solidFill>
                <a:srgbClr val="000000"/>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preserve="1" userDrawn="1">
  <p:cSld name="2_Titel und Inhalt">
    <p:spTree>
      <p:nvGrpSpPr>
        <p:cNvPr id="1" name=""/>
        <p:cNvGrpSpPr/>
        <p:nvPr/>
      </p:nvGrpSpPr>
      <p:grpSpPr bwMode="auto">
        <a:xfrm>
          <a:off x="0" y="0"/>
          <a:ext cx="0" cy="0"/>
          <a:chOff x="0" y="0"/>
          <a:chExt cx="0" cy="0"/>
        </a:xfrm>
      </p:grpSpPr>
      <p:sp>
        <p:nvSpPr>
          <p:cNvPr id="4" name="Textplatzhalter 2"/>
          <p:cNvSpPr>
            <a:spLocks noGrp="1"/>
          </p:cNvSpPr>
          <p:nvPr>
            <p:ph type="body" sz="quarter" idx="13" hasCustomPrompt="1"/>
          </p:nvPr>
        </p:nvSpPr>
        <p:spPr bwMode="auto">
          <a:xfrm>
            <a:off x="693584" y="1410205"/>
            <a:ext cx="9219600" cy="4788000"/>
          </a:xfrm>
          <a:prstGeom prst="rect">
            <a:avLst/>
          </a:prstGeom>
          <a:solidFill>
            <a:schemeClr val="accent1"/>
          </a:solidFill>
        </p:spPr>
        <p:txBody>
          <a:bodyPr anchor="ctr"/>
          <a:lstStyle>
            <a:lvl1pPr algn="ctr">
              <a:defRPr sz="2100" b="0"/>
            </a:lvl1pPr>
          </a:lstStyle>
          <a:p>
            <a:pPr lvl="0">
              <a:defRPr/>
            </a:pPr>
            <a:r>
              <a:rPr lang="de-CH"/>
              <a:t>Durch Bild oder Grafik ersetzen (Grösse und Position beibehalten)</a:t>
            </a:r>
            <a:endParaRPr/>
          </a:p>
        </p:txBody>
      </p:sp>
      <p:sp>
        <p:nvSpPr>
          <p:cNvPr id="5" name="Textplatzhalter 7"/>
          <p:cNvSpPr>
            <a:spLocks noGrp="1"/>
          </p:cNvSpPr>
          <p:nvPr>
            <p:ph type="body" sz="quarter" idx="14" hasCustomPrompt="1"/>
          </p:nvPr>
        </p:nvSpPr>
        <p:spPr bwMode="auto">
          <a:xfrm>
            <a:off x="685027" y="6411242"/>
            <a:ext cx="9212400" cy="720000"/>
          </a:xfrm>
        </p:spPr>
        <p:txBody>
          <a:bodyPr/>
          <a:lstStyle>
            <a:lvl1pPr>
              <a:spcBef>
                <a:spcPts val="800"/>
              </a:spcBef>
              <a:defRPr sz="1500" b="0"/>
            </a:lvl1pPr>
          </a:lstStyle>
          <a:p>
            <a:pPr lvl="0">
              <a:defRPr/>
            </a:pPr>
            <a:r>
              <a:rPr lang="de-CH"/>
              <a:t>Text durch Klicken hinzufügen</a:t>
            </a:r>
            <a:endParaRPr/>
          </a:p>
        </p:txBody>
      </p:sp>
      <p:sp>
        <p:nvSpPr>
          <p:cNvPr id="6" name="Rectangle 5"/>
          <p:cNvSpPr>
            <a:spLocks noGrp="1" noChangeArrowheads="1"/>
          </p:cNvSpPr>
          <p:nvPr>
            <p:ph type="ftr" sz="quarter" idx="3"/>
          </p:nvPr>
        </p:nvSpPr>
        <p:spPr bwMode="auto">
          <a:xfrm>
            <a:off x="685027" y="7165007"/>
            <a:ext cx="7485063" cy="179388"/>
          </a:xfrm>
          <a:prstGeom prst="rect">
            <a:avLst/>
          </a:prstGeom>
          <a:noFill/>
          <a:ln>
            <a:noFill/>
          </a:ln>
        </p:spPr>
        <p:txBody>
          <a:bodyPr vert="horz" wrap="square" lIns="0" tIns="0" rIns="0" bIns="0" numCol="1" anchor="b" anchorCtr="0" compatLnSpc="1">
            <a:prstTxWarp prst="textNoShape">
              <a:avLst/>
            </a:prstTxWarp>
          </a:bodyPr>
          <a:lstStyle>
            <a:lvl1pPr algn="l" defTabSz="1042988">
              <a:defRPr sz="1200"/>
            </a:lvl1pPr>
          </a:lstStyle>
          <a:p>
            <a:pPr>
              <a:defRPr/>
            </a:pPr>
            <a:r>
              <a:rPr lang="de-CH">
                <a:solidFill>
                  <a:srgbClr val="000000"/>
                </a:solidFill>
              </a:rPr>
              <a:t>Lehreinheit Titel, Untereinheit X, Präsentation X.Y</a:t>
            </a:r>
            <a:endParaRPr/>
          </a:p>
        </p:txBody>
      </p:sp>
      <p:sp>
        <p:nvSpPr>
          <p:cNvPr id="7" name="Rectangle 6"/>
          <p:cNvSpPr>
            <a:spLocks noGrp="1" noChangeArrowheads="1"/>
          </p:cNvSpPr>
          <p:nvPr>
            <p:ph type="sldNum" sz="quarter" idx="4"/>
          </p:nvPr>
        </p:nvSpPr>
        <p:spPr bwMode="auto">
          <a:xfrm>
            <a:off x="9091613" y="7165007"/>
            <a:ext cx="863599" cy="179388"/>
          </a:xfrm>
          <a:prstGeom prst="rect">
            <a:avLst/>
          </a:prstGeom>
          <a:noFill/>
          <a:ln>
            <a:noFill/>
          </a:ln>
        </p:spPr>
        <p:txBody>
          <a:bodyPr vert="horz" wrap="square" lIns="0" tIns="0" rIns="0" bIns="0" numCol="1" anchor="b" anchorCtr="0" compatLnSpc="1">
            <a:prstTxWarp prst="textNoShape">
              <a:avLst/>
            </a:prstTxWarp>
          </a:bodyPr>
          <a:lstStyle>
            <a:lvl1pPr defTabSz="1042988">
              <a:defRPr sz="1200"/>
            </a:lvl1pPr>
          </a:lstStyle>
          <a:p>
            <a:pPr>
              <a:defRPr/>
            </a:pPr>
            <a:fld id="{8C812475-90CC-411E-A993-929AF0D0895B}" type="slidenum">
              <a:rPr lang="de-CH">
                <a:solidFill>
                  <a:srgbClr val="000000"/>
                </a:solidFill>
              </a:rPr>
              <a:t>‹Nr.›</a:t>
            </a:fld>
            <a:endParaRPr lang="de-CH">
              <a:solidFill>
                <a:srgbClr val="000000"/>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preserve="1" userDrawn="1">
  <p:cSld name="1_Leer">
    <p:spTree>
      <p:nvGrpSpPr>
        <p:cNvPr id="1" name=""/>
        <p:cNvGrpSpPr/>
        <p:nvPr/>
      </p:nvGrpSpPr>
      <p:grpSpPr bwMode="auto">
        <a:xfrm>
          <a:off x="0" y="0"/>
          <a:ext cx="0" cy="0"/>
          <a:chOff x="0" y="0"/>
          <a:chExt cx="0" cy="0"/>
        </a:xfrm>
      </p:grpSpPr>
      <p:sp>
        <p:nvSpPr>
          <p:cNvPr id="4" name="Rectangle 2"/>
          <p:cNvSpPr>
            <a:spLocks noGrp="1" noChangeArrowheads="1"/>
          </p:cNvSpPr>
          <p:nvPr>
            <p:ph type="title" hasCustomPrompt="1"/>
          </p:nvPr>
        </p:nvSpPr>
        <p:spPr bwMode="auto">
          <a:xfrm>
            <a:off x="5491163" y="1509713"/>
            <a:ext cx="4459287" cy="361950"/>
          </a:xfrm>
        </p:spPr>
        <p:txBody>
          <a:bodyPr/>
          <a:lstStyle>
            <a:lvl1pPr>
              <a:defRPr sz="2000" b="1" i="0"/>
            </a:lvl1pPr>
          </a:lstStyle>
          <a:p>
            <a:pPr>
              <a:defRPr/>
            </a:pPr>
            <a:r>
              <a:rPr lang="de-DE"/>
              <a:t>Titel durch Klicken hinzufügen</a:t>
            </a:r>
            <a:endParaRPr/>
          </a:p>
        </p:txBody>
      </p:sp>
      <p:sp>
        <p:nvSpPr>
          <p:cNvPr id="5" name="Rectangle 3"/>
          <p:cNvSpPr>
            <a:spLocks noGrp="1" noChangeArrowheads="1"/>
          </p:cNvSpPr>
          <p:nvPr>
            <p:ph type="body" idx="1" hasCustomPrompt="1"/>
          </p:nvPr>
        </p:nvSpPr>
        <p:spPr bwMode="auto">
          <a:xfrm>
            <a:off x="5491163" y="2197100"/>
            <a:ext cx="4460875" cy="4464050"/>
          </a:xfrm>
        </p:spPr>
        <p:txBody>
          <a:bodyPr/>
          <a:lstStyle>
            <a:lvl1pPr>
              <a:spcBef>
                <a:spcPts val="1200"/>
              </a:spcBef>
              <a:defRPr sz="2000" b="0" i="0"/>
            </a:lvl1pPr>
          </a:lstStyle>
          <a:p>
            <a:pPr lvl="0">
              <a:defRPr/>
            </a:pPr>
            <a:r>
              <a:rPr lang="de-DE"/>
              <a:t>Text durch Klicken hinzufügen</a:t>
            </a:r>
            <a:endParaRPr/>
          </a:p>
        </p:txBody>
      </p:sp>
      <p:sp>
        <p:nvSpPr>
          <p:cNvPr id="6" name="Textplatzhalter 5"/>
          <p:cNvSpPr>
            <a:spLocks noGrp="1"/>
          </p:cNvSpPr>
          <p:nvPr>
            <p:ph type="body" sz="quarter" idx="13" hasCustomPrompt="1"/>
          </p:nvPr>
        </p:nvSpPr>
        <p:spPr bwMode="auto">
          <a:xfrm>
            <a:off x="738000" y="1512000"/>
            <a:ext cx="4467600" cy="5151600"/>
          </a:xfrm>
          <a:prstGeom prst="rect">
            <a:avLst/>
          </a:prstGeom>
          <a:solidFill>
            <a:schemeClr val="accent1"/>
          </a:solidFill>
        </p:spPr>
        <p:txBody>
          <a:bodyPr anchor="ctr"/>
          <a:lstStyle>
            <a:lvl1pPr algn="ctr">
              <a:defRPr sz="2100" b="0"/>
            </a:lvl1pPr>
          </a:lstStyle>
          <a:p>
            <a:pPr lvl="0">
              <a:defRPr/>
            </a:pPr>
            <a:r>
              <a:rPr lang="de-CH" sz="2000" b="0"/>
              <a:t>Durch Bild oder Grafik ersetzen (Grösse und Position beibehalten)</a:t>
            </a:r>
            <a:endParaRPr lang="de-CH"/>
          </a:p>
        </p:txBody>
      </p:sp>
      <p:sp>
        <p:nvSpPr>
          <p:cNvPr id="7" name="Rectangle 5"/>
          <p:cNvSpPr>
            <a:spLocks noGrp="1" noChangeArrowheads="1"/>
          </p:cNvSpPr>
          <p:nvPr>
            <p:ph type="ftr" sz="quarter" idx="3"/>
          </p:nvPr>
        </p:nvSpPr>
        <p:spPr bwMode="auto">
          <a:xfrm>
            <a:off x="696500" y="7164388"/>
            <a:ext cx="7485063" cy="179388"/>
          </a:xfrm>
          <a:prstGeom prst="rect">
            <a:avLst/>
          </a:prstGeom>
          <a:noFill/>
          <a:ln>
            <a:noFill/>
          </a:ln>
        </p:spPr>
        <p:txBody>
          <a:bodyPr vert="horz" wrap="square" lIns="0" tIns="0" rIns="0" bIns="0" numCol="1" anchor="b" anchorCtr="0" compatLnSpc="1">
            <a:prstTxWarp prst="textNoShape">
              <a:avLst/>
            </a:prstTxWarp>
          </a:bodyPr>
          <a:lstStyle>
            <a:lvl1pPr algn="l" defTabSz="1042988">
              <a:defRPr sz="1200"/>
            </a:lvl1pPr>
          </a:lstStyle>
          <a:p>
            <a:pPr>
              <a:defRPr/>
            </a:pPr>
            <a:r>
              <a:rPr lang="de-CH">
                <a:solidFill>
                  <a:srgbClr val="000000"/>
                </a:solidFill>
              </a:rPr>
              <a:t>Lehreinheit Titel, Untereinheit X, Präsentation X.Y</a:t>
            </a:r>
            <a:endParaRPr/>
          </a:p>
        </p:txBody>
      </p:sp>
      <p:sp>
        <p:nvSpPr>
          <p:cNvPr id="8" name="Rectangle 6"/>
          <p:cNvSpPr>
            <a:spLocks noGrp="1" noChangeArrowheads="1"/>
          </p:cNvSpPr>
          <p:nvPr>
            <p:ph type="sldNum" sz="quarter" idx="4"/>
          </p:nvPr>
        </p:nvSpPr>
        <p:spPr bwMode="auto">
          <a:xfrm>
            <a:off x="9086850" y="7164388"/>
            <a:ext cx="863599" cy="179388"/>
          </a:xfrm>
          <a:prstGeom prst="rect">
            <a:avLst/>
          </a:prstGeom>
          <a:noFill/>
          <a:ln>
            <a:noFill/>
          </a:ln>
        </p:spPr>
        <p:txBody>
          <a:bodyPr vert="horz" wrap="square" lIns="0" tIns="0" rIns="0" bIns="0" numCol="1" anchor="b" anchorCtr="0" compatLnSpc="1">
            <a:prstTxWarp prst="textNoShape">
              <a:avLst/>
            </a:prstTxWarp>
          </a:bodyPr>
          <a:lstStyle>
            <a:lvl1pPr defTabSz="1042988">
              <a:defRPr sz="1200"/>
            </a:lvl1pPr>
          </a:lstStyle>
          <a:p>
            <a:pPr>
              <a:defRPr/>
            </a:pPr>
            <a:fld id="{8C812475-90CC-411E-A993-929AF0D0895B}" type="slidenum">
              <a:rPr lang="de-CH">
                <a:solidFill>
                  <a:srgbClr val="000000"/>
                </a:solidFill>
              </a:rPr>
              <a:t>‹Nr.›</a:t>
            </a:fld>
            <a:endParaRPr lang="de-CH">
              <a:solidFill>
                <a:srgbClr val="000000"/>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bwMode="auto">
        <a:xfrm>
          <a:off x="0" y="0"/>
          <a:ext cx="0" cy="0"/>
          <a:chOff x="0" y="0"/>
          <a:chExt cx="0" cy="0"/>
        </a:xfrm>
      </p:grpSpPr>
      <p:sp>
        <p:nvSpPr>
          <p:cNvPr id="4" name="Rectangle 2"/>
          <p:cNvSpPr>
            <a:spLocks noGrp="1" noChangeArrowheads="1"/>
          </p:cNvSpPr>
          <p:nvPr>
            <p:ph type="title"/>
          </p:nvPr>
        </p:nvSpPr>
        <p:spPr bwMode="auto">
          <a:xfrm>
            <a:off x="688048" y="1416459"/>
            <a:ext cx="9213850" cy="361950"/>
          </a:xfrm>
          <a:prstGeom prst="rect">
            <a:avLst/>
          </a:prstGeom>
          <a:noFill/>
          <a:ln>
            <a:noFill/>
          </a:ln>
        </p:spPr>
        <p:txBody>
          <a:bodyPr vert="horz" wrap="square" lIns="0" tIns="0" rIns="0" bIns="0" numCol="1" anchor="t" anchorCtr="0" compatLnSpc="1">
            <a:prstTxWarp prst="textNoShape">
              <a:avLst/>
            </a:prstTxWarp>
          </a:bodyPr>
          <a:lstStyle/>
          <a:p>
            <a:pPr lvl="0">
              <a:defRPr/>
            </a:pPr>
            <a:r>
              <a:rPr lang="de-CH"/>
              <a:t>Mastertitelformat bearbeiten</a:t>
            </a:r>
            <a:endParaRPr/>
          </a:p>
        </p:txBody>
      </p:sp>
      <p:sp>
        <p:nvSpPr>
          <p:cNvPr id="5" name="Rectangle 3"/>
          <p:cNvSpPr>
            <a:spLocks noGrp="1" noChangeArrowheads="1"/>
          </p:cNvSpPr>
          <p:nvPr>
            <p:ph type="body" idx="1"/>
          </p:nvPr>
        </p:nvSpPr>
        <p:spPr bwMode="auto">
          <a:xfrm>
            <a:off x="710530" y="2268538"/>
            <a:ext cx="9213850" cy="2591643"/>
          </a:xfrm>
          <a:prstGeom prst="rect">
            <a:avLst/>
          </a:prstGeom>
          <a:noFill/>
          <a:ln>
            <a:noFill/>
          </a:ln>
        </p:spPr>
        <p:txBody>
          <a:bodyPr vert="horz" wrap="square" lIns="0" tIns="0" rIns="0" bIns="0" numCol="1" anchor="t" anchorCtr="0" compatLnSpc="1">
            <a:prstTxWarp prst="textNoShape">
              <a:avLst/>
            </a:prstTxWarp>
          </a:bodyPr>
          <a:lstStyle/>
          <a:p>
            <a:pPr lvl="0">
              <a:defRPr/>
            </a:pPr>
            <a:r>
              <a:rPr lang="de-CH"/>
              <a:t>Mastertextformat bearbeiten</a:t>
            </a:r>
            <a:endParaRPr/>
          </a:p>
          <a:p>
            <a:pPr lvl="1">
              <a:defRPr/>
            </a:pPr>
            <a:r>
              <a:rPr lang="de-CH"/>
              <a:t>Zweite Ebene</a:t>
            </a:r>
            <a:endParaRPr/>
          </a:p>
          <a:p>
            <a:pPr lvl="2">
              <a:defRPr/>
            </a:pPr>
            <a:r>
              <a:rPr lang="de-CH"/>
              <a:t>Dritte Ebene</a:t>
            </a:r>
            <a:endParaRPr/>
          </a:p>
          <a:p>
            <a:pPr lvl="3">
              <a:defRPr/>
            </a:pPr>
            <a:r>
              <a:rPr lang="de-CH"/>
              <a:t>Vierte Ebene</a:t>
            </a:r>
            <a:endParaRPr/>
          </a:p>
          <a:p>
            <a:pPr lvl="4">
              <a:defRPr/>
            </a:pPr>
            <a:r>
              <a:rPr lang="de-CH"/>
              <a:t>Fünfte Ebene</a:t>
            </a:r>
            <a:endParaRPr/>
          </a:p>
        </p:txBody>
      </p:sp>
      <p:sp>
        <p:nvSpPr>
          <p:cNvPr id="6" name="Rectangle 5"/>
          <p:cNvSpPr>
            <a:spLocks noGrp="1" noChangeArrowheads="1"/>
          </p:cNvSpPr>
          <p:nvPr>
            <p:ph type="ftr" sz="quarter" idx="3"/>
          </p:nvPr>
        </p:nvSpPr>
        <p:spPr bwMode="auto">
          <a:xfrm>
            <a:off x="695325" y="7169486"/>
            <a:ext cx="7485063" cy="179388"/>
          </a:xfrm>
          <a:prstGeom prst="rect">
            <a:avLst/>
          </a:prstGeom>
          <a:noFill/>
          <a:ln>
            <a:noFill/>
          </a:ln>
        </p:spPr>
        <p:txBody>
          <a:bodyPr vert="horz" wrap="square" lIns="0" tIns="0" rIns="0" bIns="0" numCol="1" anchor="b" anchorCtr="0" compatLnSpc="1">
            <a:prstTxWarp prst="textNoShape">
              <a:avLst/>
            </a:prstTxWarp>
          </a:bodyPr>
          <a:lstStyle>
            <a:lvl1pPr algn="l" defTabSz="1042988">
              <a:defRPr sz="1200"/>
            </a:lvl1pPr>
          </a:lstStyle>
          <a:p>
            <a:pPr>
              <a:defRPr/>
            </a:pPr>
            <a:r>
              <a:rPr lang="de-CH">
                <a:solidFill>
                  <a:srgbClr val="000000"/>
                </a:solidFill>
              </a:rPr>
              <a:t>Lehreinheit Titel, Untereinheit X, Präsentation X.Y</a:t>
            </a:r>
            <a:endParaRPr/>
          </a:p>
        </p:txBody>
      </p:sp>
      <p:sp>
        <p:nvSpPr>
          <p:cNvPr id="7" name="Rectangle 6"/>
          <p:cNvSpPr>
            <a:spLocks noGrp="1" noChangeArrowheads="1"/>
          </p:cNvSpPr>
          <p:nvPr>
            <p:ph type="sldNum" sz="quarter" idx="4"/>
          </p:nvPr>
        </p:nvSpPr>
        <p:spPr bwMode="auto">
          <a:xfrm>
            <a:off x="9048335" y="7169486"/>
            <a:ext cx="863599" cy="179388"/>
          </a:xfrm>
          <a:prstGeom prst="rect">
            <a:avLst/>
          </a:prstGeom>
          <a:noFill/>
          <a:ln>
            <a:noFill/>
          </a:ln>
        </p:spPr>
        <p:txBody>
          <a:bodyPr vert="horz" wrap="square" lIns="0" tIns="0" rIns="0" bIns="0" numCol="1" anchor="b" anchorCtr="0" compatLnSpc="1">
            <a:prstTxWarp prst="textNoShape">
              <a:avLst/>
            </a:prstTxWarp>
          </a:bodyPr>
          <a:lstStyle>
            <a:lvl1pPr defTabSz="1042988">
              <a:defRPr sz="1200"/>
            </a:lvl1pPr>
          </a:lstStyle>
          <a:p>
            <a:pPr>
              <a:defRPr/>
            </a:pPr>
            <a:fld id="{8C812475-90CC-411E-A993-929AF0D0895B}" type="slidenum">
              <a:rPr lang="de-CH">
                <a:solidFill>
                  <a:srgbClr val="000000"/>
                </a:solidFill>
              </a:rPr>
              <a:t>‹Nr.›</a:t>
            </a:fld>
            <a:endParaRPr lang="de-CH">
              <a:solidFill>
                <a:srgbClr val="000000"/>
              </a:solidFill>
            </a:endParaRPr>
          </a:p>
        </p:txBody>
      </p:sp>
      <p:pic>
        <p:nvPicPr>
          <p:cNvPr id="8" name="Grafik 1"/>
          <p:cNvPicPr>
            <a:picLocks noChangeAspect="1"/>
          </p:cNvPicPr>
          <p:nvPr/>
        </p:nvPicPr>
        <p:blipFill>
          <a:blip r:embed="rId7"/>
          <a:stretch/>
        </p:blipFill>
        <p:spPr bwMode="auto">
          <a:xfrm>
            <a:off x="324000" y="250316"/>
            <a:ext cx="917450" cy="540259"/>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hdr="0"/>
  <p:txStyles>
    <p:titleStyle>
      <a:lvl1pPr algn="l" defTabSz="1042988">
        <a:spcBef>
          <a:spcPts val="0"/>
        </a:spcBef>
        <a:spcAft>
          <a:spcPts val="0"/>
        </a:spcAft>
        <a:defRPr sz="3600" b="1">
          <a:solidFill>
            <a:schemeClr val="tx2"/>
          </a:solidFill>
          <a:latin typeface="+mj-lt"/>
          <a:ea typeface="+mj-ea"/>
          <a:cs typeface="+mj-cs"/>
        </a:defRPr>
      </a:lvl1pPr>
      <a:lvl2pPr algn="l" defTabSz="1042988">
        <a:spcBef>
          <a:spcPts val="0"/>
        </a:spcBef>
        <a:spcAft>
          <a:spcPts val="0"/>
        </a:spcAft>
        <a:defRPr sz="2000" b="1">
          <a:solidFill>
            <a:schemeClr val="tx2"/>
          </a:solidFill>
          <a:latin typeface="Arial"/>
        </a:defRPr>
      </a:lvl2pPr>
      <a:lvl3pPr algn="l" defTabSz="1042988">
        <a:spcBef>
          <a:spcPts val="0"/>
        </a:spcBef>
        <a:spcAft>
          <a:spcPts val="0"/>
        </a:spcAft>
        <a:defRPr sz="2000" b="1">
          <a:solidFill>
            <a:schemeClr val="tx2"/>
          </a:solidFill>
          <a:latin typeface="Arial"/>
        </a:defRPr>
      </a:lvl3pPr>
      <a:lvl4pPr algn="l" defTabSz="1042988">
        <a:spcBef>
          <a:spcPts val="0"/>
        </a:spcBef>
        <a:spcAft>
          <a:spcPts val="0"/>
        </a:spcAft>
        <a:defRPr sz="2000" b="1">
          <a:solidFill>
            <a:schemeClr val="tx2"/>
          </a:solidFill>
          <a:latin typeface="Arial"/>
        </a:defRPr>
      </a:lvl4pPr>
      <a:lvl5pPr algn="l" defTabSz="1042988">
        <a:spcBef>
          <a:spcPts val="0"/>
        </a:spcBef>
        <a:spcAft>
          <a:spcPts val="0"/>
        </a:spcAft>
        <a:defRPr sz="2000" b="1">
          <a:solidFill>
            <a:schemeClr val="tx2"/>
          </a:solidFill>
          <a:latin typeface="Arial"/>
        </a:defRPr>
      </a:lvl5pPr>
      <a:lvl6pPr marL="457200" algn="l" defTabSz="1042988">
        <a:spcBef>
          <a:spcPts val="0"/>
        </a:spcBef>
        <a:spcAft>
          <a:spcPts val="0"/>
        </a:spcAft>
        <a:defRPr sz="2000" b="1">
          <a:solidFill>
            <a:schemeClr val="tx2"/>
          </a:solidFill>
          <a:latin typeface="Arial"/>
        </a:defRPr>
      </a:lvl6pPr>
      <a:lvl7pPr marL="914400" algn="l" defTabSz="1042988">
        <a:spcBef>
          <a:spcPts val="0"/>
        </a:spcBef>
        <a:spcAft>
          <a:spcPts val="0"/>
        </a:spcAft>
        <a:defRPr sz="2000" b="1">
          <a:solidFill>
            <a:schemeClr val="tx2"/>
          </a:solidFill>
          <a:latin typeface="Arial"/>
        </a:defRPr>
      </a:lvl7pPr>
      <a:lvl8pPr marL="1371600" algn="l" defTabSz="1042988">
        <a:spcBef>
          <a:spcPts val="0"/>
        </a:spcBef>
        <a:spcAft>
          <a:spcPts val="0"/>
        </a:spcAft>
        <a:defRPr sz="2000" b="1">
          <a:solidFill>
            <a:schemeClr val="tx2"/>
          </a:solidFill>
          <a:latin typeface="Arial"/>
        </a:defRPr>
      </a:lvl8pPr>
      <a:lvl9pPr marL="1828800" algn="l" defTabSz="1042988">
        <a:spcBef>
          <a:spcPts val="0"/>
        </a:spcBef>
        <a:spcAft>
          <a:spcPts val="0"/>
        </a:spcAft>
        <a:defRPr sz="2000" b="1">
          <a:solidFill>
            <a:schemeClr val="tx2"/>
          </a:solidFill>
          <a:latin typeface="Arial"/>
        </a:defRPr>
      </a:lvl9pPr>
    </p:titleStyle>
    <p:bodyStyle>
      <a:lvl1pPr algn="l" defTabSz="1042988">
        <a:lnSpc>
          <a:spcPct val="114999"/>
        </a:lnSpc>
        <a:spcBef>
          <a:spcPts val="0"/>
        </a:spcBef>
        <a:spcAft>
          <a:spcPts val="0"/>
        </a:spcAft>
        <a:defRPr sz="2600" b="1">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p:bodyStyle>
    <p:other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13.png"/><Relationship Id="rId4" Type="http://schemas.openxmlformats.org/officeDocument/2006/relationships/notesSlide" Target="../notesSlides/notesSlide8.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4.m4v"/><Relationship Id="rId1" Type="http://schemas.microsoft.com/office/2007/relationships/media" Target="../media/media4.m4v"/><Relationship Id="rId5" Type="http://schemas.openxmlformats.org/officeDocument/2006/relationships/image" Target="../media/image14.png"/><Relationship Id="rId4" Type="http://schemas.openxmlformats.org/officeDocument/2006/relationships/notesSlide" Target="../notesSlides/notesSlide9.xml"/></Relationships>
</file>

<file path=ppt/slides/_rels/slide13.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17.jpg"/><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8.jpg"/><Relationship Id="rId5" Type="http://schemas.openxmlformats.org/officeDocument/2006/relationships/image" Target="../media/image4.png"/><Relationship Id="rId4" Type="http://schemas.openxmlformats.org/officeDocument/2006/relationships/notesSlide" Target="../notesSlides/notesSlide13.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20.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22.jp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21.jpg"/><Relationship Id="rId5" Type="http://schemas.openxmlformats.org/officeDocument/2006/relationships/image" Target="../media/image4.png"/><Relationship Id="rId4" Type="http://schemas.openxmlformats.org/officeDocument/2006/relationships/notesSlide" Target="../notesSlides/notesSlide15.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23.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24.png"/><Relationship Id="rId5" Type="http://schemas.openxmlformats.org/officeDocument/2006/relationships/image" Target="../media/image4.png"/><Relationship Id="rId4" Type="http://schemas.openxmlformats.org/officeDocument/2006/relationships/notesSlide" Target="../notesSlides/notesSlide17.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5.jpg"/><Relationship Id="rId5" Type="http://schemas.openxmlformats.org/officeDocument/2006/relationships/image" Target="../media/image4.png"/><Relationship Id="rId4" Type="http://schemas.openxmlformats.org/officeDocument/2006/relationships/notesSlide" Target="../notesSlides/notesSlide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10.emf"/><Relationship Id="rId5" Type="http://schemas.openxmlformats.org/officeDocument/2006/relationships/image" Target="../media/image9.emf"/><Relationship Id="rId4" Type="http://schemas.openxmlformats.org/officeDocument/2006/relationships/image" Target="../media/image8.emf"/></Relationships>
</file>

<file path=ppt/slides/_rels/slide9.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Untertitel 11"/>
          <p:cNvSpPr>
            <a:spLocks noGrp="1"/>
          </p:cNvSpPr>
          <p:nvPr>
            <p:ph type="subTitle" idx="1"/>
          </p:nvPr>
        </p:nvSpPr>
        <p:spPr bwMode="auto"/>
        <p:txBody>
          <a:bodyPr/>
          <a:lstStyle/>
          <a:p>
            <a:pPr>
              <a:defRPr/>
            </a:pPr>
            <a:r>
              <a:rPr lang="de-CH" dirty="0"/>
              <a:t>Bionik Fortbewegung, Untereinheit 4</a:t>
            </a:r>
            <a:endParaRPr dirty="0"/>
          </a:p>
        </p:txBody>
      </p:sp>
      <p:sp>
        <p:nvSpPr>
          <p:cNvPr id="5" name="Titel 10"/>
          <p:cNvSpPr>
            <a:spLocks noGrp="1"/>
          </p:cNvSpPr>
          <p:nvPr>
            <p:ph type="title"/>
          </p:nvPr>
        </p:nvSpPr>
        <p:spPr bwMode="auto"/>
        <p:txBody>
          <a:bodyPr/>
          <a:lstStyle/>
          <a:p>
            <a:pPr>
              <a:defRPr/>
            </a:pPr>
            <a:r>
              <a:rPr lang="de-CH"/>
              <a:t>Die Fortbewegung der Ameise</a:t>
            </a:r>
            <a:endParaRPr/>
          </a:p>
        </p:txBody>
      </p:sp>
      <p:sp>
        <p:nvSpPr>
          <p:cNvPr id="6" name="Textplatzhalter 13"/>
          <p:cNvSpPr>
            <a:spLocks noGrp="1"/>
          </p:cNvSpPr>
          <p:nvPr>
            <p:ph type="body" sz="quarter" idx="11"/>
          </p:nvPr>
        </p:nvSpPr>
        <p:spPr bwMode="auto"/>
        <p:txBody>
          <a:bodyPr/>
          <a:lstStyle/>
          <a:p>
            <a:pPr>
              <a:defRPr/>
            </a:pPr>
            <a:endParaRPr lang="de-CH"/>
          </a:p>
        </p:txBody>
      </p:sp>
      <p:pic>
        <p:nvPicPr>
          <p:cNvPr id="7" name="Inhaltsplatzhalter 4" descr="Ein Bild, das Tier enthält.&#10;&#10;Automatisch generierte Beschreibung"/>
          <p:cNvPicPr>
            <a:picLocks noChangeAspect="1"/>
          </p:cNvPicPr>
          <p:nvPr/>
        </p:nvPicPr>
        <p:blipFill>
          <a:blip r:embed="rId2" cstate="print">
            <a:extLst>
              <a:ext uri="{28A0092B-C50C-407E-A947-70E740481C1C}">
                <a14:useLocalDpi xmlns:a14="http://schemas.microsoft.com/office/drawing/2010/main"/>
              </a:ext>
            </a:extLst>
          </a:blip>
          <a:stretch/>
        </p:blipFill>
        <p:spPr bwMode="auto">
          <a:xfrm>
            <a:off x="2598669" y="2759031"/>
            <a:ext cx="5407161" cy="4108337"/>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Mechnische Hilfestellung </a:t>
            </a:r>
            <a:endParaRPr/>
          </a:p>
        </p:txBody>
      </p:sp>
      <p:sp>
        <p:nvSpPr>
          <p:cNvPr id="5" name="Textplatzhalter 2"/>
          <p:cNvSpPr>
            <a:spLocks noGrp="1"/>
          </p:cNvSpPr>
          <p:nvPr>
            <p:ph type="body" idx="1"/>
          </p:nvPr>
        </p:nvSpPr>
        <p:spPr bwMode="auto"/>
        <p:txBody>
          <a:bodyPr/>
          <a:lstStyle/>
          <a:p>
            <a:pPr marL="0" indent="0">
              <a:buNone/>
              <a:defRPr/>
            </a:pPr>
            <a:r>
              <a:rPr lang="de-DE" sz="2000"/>
              <a:t>Es folgen 2 Beispiele für Kraftumlenkungen, wie sie für die Bewegung der Beine benötigt werden</a:t>
            </a:r>
            <a:endParaRPr/>
          </a:p>
          <a:p>
            <a:pPr>
              <a:defRPr/>
            </a:pPr>
            <a:endParaRPr lang="de-DE"/>
          </a:p>
          <a:p>
            <a:pPr marL="0" indent="0">
              <a:buNone/>
              <a:defRPr/>
            </a:pPr>
            <a:r>
              <a:rPr lang="de-DE" sz="2000" b="1"/>
              <a:t>Beobachte: </a:t>
            </a:r>
            <a:endParaRPr/>
          </a:p>
          <a:p>
            <a:pPr>
              <a:defRPr/>
            </a:pPr>
            <a:r>
              <a:rPr lang="de-DE" sz="2000"/>
              <a:t>Wie wird die Kraft von der Rotation ausgehend umgelenkt?</a:t>
            </a:r>
            <a:endParaRPr/>
          </a:p>
          <a:p>
            <a:pPr>
              <a:defRPr/>
            </a:pPr>
            <a:r>
              <a:rPr lang="de-DE" sz="2000"/>
              <a:t>Welche Bewegungen resultieren?</a:t>
            </a:r>
            <a:endParaRPr/>
          </a:p>
          <a:p>
            <a:pPr marL="0" indent="0">
              <a:buNone/>
              <a:defRPr/>
            </a:pPr>
            <a:endParaRPr lang="de-DE" sz="2000"/>
          </a:p>
          <a:p>
            <a:pPr marL="0" indent="0">
              <a:buNone/>
              <a:defRPr/>
            </a:pPr>
            <a:r>
              <a:rPr lang="de-DE" sz="2000" b="1"/>
              <a:t>Experimentiere:</a:t>
            </a:r>
            <a:r>
              <a:rPr lang="de-DE" sz="2000"/>
              <a:t> </a:t>
            </a:r>
            <a:endParaRPr/>
          </a:p>
          <a:p>
            <a:pPr>
              <a:defRPr/>
            </a:pPr>
            <a:r>
              <a:rPr lang="de-DE" sz="2000"/>
              <a:t>Finde eine Möglichkeit die beiden Bewegungen miteinander zu kombinieren</a:t>
            </a:r>
            <a:endParaRPr/>
          </a:p>
          <a:p>
            <a:pPr>
              <a:defRPr/>
            </a:pPr>
            <a:endParaRPr lang="de-DE"/>
          </a:p>
        </p:txBody>
      </p:sp>
      <p:sp>
        <p:nvSpPr>
          <p:cNvPr id="6" name="Fußzeilenplatzhalter 3"/>
          <p:cNvSpPr>
            <a:spLocks noGrp="1"/>
          </p:cNvSpPr>
          <p:nvPr>
            <p:ph type="ftr" sz="quarter" idx="3"/>
          </p:nvPr>
        </p:nvSpPr>
        <p:spPr bwMode="auto"/>
        <p:txBody>
          <a:bodyPr/>
          <a:lstStyle/>
          <a:p>
            <a:pPr>
              <a:defRPr/>
            </a:pPr>
            <a:r>
              <a:rPr lang="de-CH" dirty="0">
                <a:solidFill>
                  <a:srgbClr val="000000"/>
                </a:solidFill>
              </a:rPr>
              <a:t>Bionik Fortbewegung, Untereinheit 4</a:t>
            </a:r>
            <a:endParaRPr dirty="0"/>
          </a:p>
        </p:txBody>
      </p:sp>
      <p:sp>
        <p:nvSpPr>
          <p:cNvPr id="7" name="Foliennummernplatzhalter 4"/>
          <p:cNvSpPr>
            <a:spLocks noGrp="1"/>
          </p:cNvSpPr>
          <p:nvPr>
            <p:ph type="sldNum" sz="quarter" idx="4"/>
          </p:nvPr>
        </p:nvSpPr>
        <p:spPr bwMode="auto"/>
        <p:txBody>
          <a:bodyPr/>
          <a:lstStyle/>
          <a:p>
            <a:pPr>
              <a:defRPr/>
            </a:pPr>
            <a:fld id="{8C812475-90CC-411E-A993-929AF0D0895B}" type="slidenum">
              <a:rPr lang="de-CH">
                <a:solidFill>
                  <a:srgbClr val="000000"/>
                </a:solidFill>
              </a:rPr>
              <a:t>10</a:t>
            </a:fld>
            <a:endParaRPr lang="de-CH">
              <a:solidFill>
                <a:srgbClr val="00000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extplatzhalter 8"/>
          <p:cNvSpPr>
            <a:spLocks noGrp="1"/>
          </p:cNvSpPr>
          <p:nvPr>
            <p:ph type="body" sz="quarter" idx="14"/>
          </p:nvPr>
        </p:nvSpPr>
        <p:spPr bwMode="auto"/>
        <p:txBody>
          <a:bodyPr/>
          <a:lstStyle/>
          <a:p>
            <a:pPr>
              <a:defRPr/>
            </a:pPr>
            <a:endParaRPr lang="de-DE" dirty="0"/>
          </a:p>
        </p:txBody>
      </p:sp>
      <p:sp>
        <p:nvSpPr>
          <p:cNvPr id="5" name="Fußzeilenplatzhalter 3"/>
          <p:cNvSpPr>
            <a:spLocks noGrp="1"/>
          </p:cNvSpPr>
          <p:nvPr>
            <p:ph type="ftr" sz="quarter" idx="3"/>
          </p:nvPr>
        </p:nvSpPr>
        <p:spPr bwMode="auto"/>
        <p:txBody>
          <a:bodyPr/>
          <a:lstStyle/>
          <a:p>
            <a:pPr>
              <a:defRPr/>
            </a:pPr>
            <a:r>
              <a:rPr lang="de-CH" dirty="0">
                <a:solidFill>
                  <a:srgbClr val="000000"/>
                </a:solidFill>
              </a:rPr>
              <a:t>Bionik Fortbewegung, Untereinheit 4</a:t>
            </a:r>
            <a:endParaRPr dirty="0"/>
          </a:p>
        </p:txBody>
      </p:sp>
      <p:sp>
        <p:nvSpPr>
          <p:cNvPr id="6" name="Foliennummernplatzhalter 4"/>
          <p:cNvSpPr>
            <a:spLocks noGrp="1"/>
          </p:cNvSpPr>
          <p:nvPr>
            <p:ph type="sldNum" sz="quarter" idx="4"/>
          </p:nvPr>
        </p:nvSpPr>
        <p:spPr bwMode="auto"/>
        <p:txBody>
          <a:bodyPr/>
          <a:lstStyle/>
          <a:p>
            <a:pPr>
              <a:defRPr/>
            </a:pPr>
            <a:fld id="{8C812475-90CC-411E-A993-929AF0D0895B}" type="slidenum">
              <a:rPr lang="de-CH">
                <a:solidFill>
                  <a:srgbClr val="000000"/>
                </a:solidFill>
              </a:rPr>
              <a:t>11</a:t>
            </a:fld>
            <a:endParaRPr lang="de-CH">
              <a:solidFill>
                <a:srgbClr val="000000"/>
              </a:solidFill>
            </a:endParaRPr>
          </a:p>
        </p:txBody>
      </p:sp>
      <p:sp>
        <p:nvSpPr>
          <p:cNvPr id="2" name="Textfeld 1">
            <a:extLst>
              <a:ext uri="{FF2B5EF4-FFF2-40B4-BE49-F238E27FC236}">
                <a16:creationId xmlns:a16="http://schemas.microsoft.com/office/drawing/2014/main" id="{C5A66C0C-CD99-D944-B192-6AA1830A7286}"/>
              </a:ext>
            </a:extLst>
          </p:cNvPr>
          <p:cNvSpPr txBox="1"/>
          <p:nvPr/>
        </p:nvSpPr>
        <p:spPr>
          <a:xfrm>
            <a:off x="378148" y="6207651"/>
            <a:ext cx="8928992" cy="215444"/>
          </a:xfrm>
          <a:prstGeom prst="rect">
            <a:avLst/>
          </a:prstGeom>
          <a:noFill/>
        </p:spPr>
        <p:txBody>
          <a:bodyPr wrap="square" rtlCol="0">
            <a:spAutoFit/>
          </a:bodyPr>
          <a:lstStyle/>
          <a:p>
            <a:r>
              <a:rPr lang="de-DE" sz="800" dirty="0">
                <a:solidFill>
                  <a:schemeClr val="bg1">
                    <a:lumMod val="50000"/>
                  </a:schemeClr>
                </a:solidFill>
              </a:rPr>
              <a:t>Video: Ernest Hägni, PH-FHNW, Technisches Gestalten, 2018</a:t>
            </a:r>
          </a:p>
        </p:txBody>
      </p:sp>
      <p:pic>
        <p:nvPicPr>
          <p:cNvPr id="3" name="Onlinemedien 3" descr="Onlinemedien 3">
            <a:hlinkClick r:id="" action="ppaction://media"/>
            <a:extLst>
              <a:ext uri="{FF2B5EF4-FFF2-40B4-BE49-F238E27FC236}">
                <a16:creationId xmlns:a16="http://schemas.microsoft.com/office/drawing/2014/main" id="{9634522F-EC0E-AF42-8808-E0652381E0D9}"/>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476103" y="1758656"/>
            <a:ext cx="7728356" cy="4347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4002"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 name="Fußzeilenplatzhalter 3"/>
          <p:cNvSpPr>
            <a:spLocks noGrp="1"/>
          </p:cNvSpPr>
          <p:nvPr>
            <p:ph type="ftr" sz="quarter" idx="3"/>
          </p:nvPr>
        </p:nvSpPr>
        <p:spPr bwMode="auto"/>
        <p:txBody>
          <a:bodyPr/>
          <a:lstStyle/>
          <a:p>
            <a:pPr>
              <a:defRPr/>
            </a:pPr>
            <a:r>
              <a:rPr lang="de-CH" dirty="0">
                <a:solidFill>
                  <a:srgbClr val="000000"/>
                </a:solidFill>
              </a:rPr>
              <a:t>Bionik Fortbewegung, Untereinheit 4</a:t>
            </a:r>
            <a:endParaRPr dirty="0"/>
          </a:p>
        </p:txBody>
      </p:sp>
      <p:sp>
        <p:nvSpPr>
          <p:cNvPr id="6" name="Foliennummernplatzhalter 4"/>
          <p:cNvSpPr>
            <a:spLocks noGrp="1"/>
          </p:cNvSpPr>
          <p:nvPr>
            <p:ph type="sldNum" sz="quarter" idx="4"/>
          </p:nvPr>
        </p:nvSpPr>
        <p:spPr bwMode="auto"/>
        <p:txBody>
          <a:bodyPr/>
          <a:lstStyle/>
          <a:p>
            <a:pPr>
              <a:defRPr/>
            </a:pPr>
            <a:fld id="{8C812475-90CC-411E-A993-929AF0D0895B}" type="slidenum">
              <a:rPr lang="de-CH">
                <a:solidFill>
                  <a:srgbClr val="000000"/>
                </a:solidFill>
              </a:rPr>
              <a:t>12</a:t>
            </a:fld>
            <a:endParaRPr lang="de-CH">
              <a:solidFill>
                <a:srgbClr val="000000"/>
              </a:solidFill>
            </a:endParaRPr>
          </a:p>
        </p:txBody>
      </p:sp>
      <p:pic>
        <p:nvPicPr>
          <p:cNvPr id="7" name="Onlinemedien 3" descr="RIMG2590.MOV (iPod und iPhone).m4v">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p:blipFill>
        <p:spPr bwMode="auto">
          <a:xfrm>
            <a:off x="1478756" y="1410205"/>
            <a:ext cx="7735887" cy="4351338"/>
          </a:xfrm>
          <a:prstGeom prst="rect">
            <a:avLst/>
          </a:prstGeom>
        </p:spPr>
      </p:pic>
      <p:pic>
        <p:nvPicPr>
          <p:cNvPr id="8" name="Onlinemedien 3" descr="RIMG2590.MOV (iPod und iPhone).m4v">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p:blipFill>
        <p:spPr bwMode="auto">
          <a:xfrm>
            <a:off x="1478755" y="1410205"/>
            <a:ext cx="7735887" cy="4351338"/>
          </a:xfrm>
          <a:prstGeom prst="rect">
            <a:avLst/>
          </a:prstGeom>
        </p:spPr>
      </p:pic>
      <p:sp>
        <p:nvSpPr>
          <p:cNvPr id="3" name="Rechteck 2">
            <a:extLst>
              <a:ext uri="{FF2B5EF4-FFF2-40B4-BE49-F238E27FC236}">
                <a16:creationId xmlns:a16="http://schemas.microsoft.com/office/drawing/2014/main" id="{53101A55-EE70-D74A-930B-55AD326903E2}"/>
              </a:ext>
            </a:extLst>
          </p:cNvPr>
          <p:cNvSpPr/>
          <p:nvPr/>
        </p:nvSpPr>
        <p:spPr>
          <a:xfrm>
            <a:off x="4050556" y="6247831"/>
            <a:ext cx="5346700" cy="215444"/>
          </a:xfrm>
          <a:prstGeom prst="rect">
            <a:avLst/>
          </a:prstGeom>
        </p:spPr>
        <p:txBody>
          <a:bodyPr>
            <a:spAutoFit/>
          </a:bodyPr>
          <a:lstStyle/>
          <a:p>
            <a:r>
              <a:rPr lang="de-DE" sz="800" dirty="0">
                <a:solidFill>
                  <a:schemeClr val="bg1">
                    <a:lumMod val="50000"/>
                  </a:schemeClr>
                </a:solidFill>
              </a:rPr>
              <a:t>Video: Ernest Hägni, PH-FHNW, Technisches Gestalten, 2018</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p:cNvSpPr>
          <p:nvPr/>
        </p:nvSpPr>
        <p:spPr bwMode="auto">
          <a:xfrm>
            <a:off x="695325" y="1404938"/>
            <a:ext cx="9213850" cy="361950"/>
          </a:xfrm>
          <a:prstGeom prst="rect">
            <a:avLst/>
          </a:prstGeom>
          <a:noFill/>
          <a:ln>
            <a:noFill/>
          </a:ln>
        </p:spPr>
        <p:txBody>
          <a:bodyPr vert="horz" wrap="square" lIns="0" tIns="0" rIns="0" bIns="0" numCol="1" anchor="t" anchorCtr="0" compatLnSpc="1">
            <a:prstTxWarp prst="textNoShape">
              <a:avLst/>
            </a:prstTxWarp>
          </a:bodyPr>
          <a:lstStyle>
            <a:lvl1pPr algn="l" defTabSz="1042988">
              <a:spcBef>
                <a:spcPts val="0"/>
              </a:spcBef>
              <a:spcAft>
                <a:spcPts val="0"/>
              </a:spcAft>
              <a:defRPr sz="2000" b="1" i="0">
                <a:solidFill>
                  <a:schemeClr val="tx2"/>
                </a:solidFill>
                <a:latin typeface="+mj-lt"/>
                <a:ea typeface="+mj-ea"/>
                <a:cs typeface="+mj-cs"/>
              </a:defRPr>
            </a:lvl1pPr>
            <a:lvl2pPr algn="l" defTabSz="1042988">
              <a:spcBef>
                <a:spcPts val="0"/>
              </a:spcBef>
              <a:spcAft>
                <a:spcPts val="0"/>
              </a:spcAft>
              <a:defRPr sz="2000" b="1">
                <a:solidFill>
                  <a:schemeClr val="tx2"/>
                </a:solidFill>
                <a:latin typeface="Arial"/>
              </a:defRPr>
            </a:lvl2pPr>
            <a:lvl3pPr algn="l" defTabSz="1042988">
              <a:spcBef>
                <a:spcPts val="0"/>
              </a:spcBef>
              <a:spcAft>
                <a:spcPts val="0"/>
              </a:spcAft>
              <a:defRPr sz="2000" b="1">
                <a:solidFill>
                  <a:schemeClr val="tx2"/>
                </a:solidFill>
                <a:latin typeface="Arial"/>
              </a:defRPr>
            </a:lvl3pPr>
            <a:lvl4pPr algn="l" defTabSz="1042988">
              <a:spcBef>
                <a:spcPts val="0"/>
              </a:spcBef>
              <a:spcAft>
                <a:spcPts val="0"/>
              </a:spcAft>
              <a:defRPr sz="2000" b="1">
                <a:solidFill>
                  <a:schemeClr val="tx2"/>
                </a:solidFill>
                <a:latin typeface="Arial"/>
              </a:defRPr>
            </a:lvl4pPr>
            <a:lvl5pPr algn="l" defTabSz="1042988">
              <a:spcBef>
                <a:spcPts val="0"/>
              </a:spcBef>
              <a:spcAft>
                <a:spcPts val="0"/>
              </a:spcAft>
              <a:defRPr sz="2000" b="1">
                <a:solidFill>
                  <a:schemeClr val="tx2"/>
                </a:solidFill>
                <a:latin typeface="Arial"/>
              </a:defRPr>
            </a:lvl5pPr>
            <a:lvl6pPr marL="457200" algn="l" defTabSz="1042988">
              <a:spcBef>
                <a:spcPts val="0"/>
              </a:spcBef>
              <a:spcAft>
                <a:spcPts val="0"/>
              </a:spcAft>
              <a:defRPr sz="2000" b="1">
                <a:solidFill>
                  <a:schemeClr val="tx2"/>
                </a:solidFill>
                <a:latin typeface="Arial"/>
              </a:defRPr>
            </a:lvl6pPr>
            <a:lvl7pPr marL="914400" algn="l" defTabSz="1042988">
              <a:spcBef>
                <a:spcPts val="0"/>
              </a:spcBef>
              <a:spcAft>
                <a:spcPts val="0"/>
              </a:spcAft>
              <a:defRPr sz="2000" b="1">
                <a:solidFill>
                  <a:schemeClr val="tx2"/>
                </a:solidFill>
                <a:latin typeface="Arial"/>
              </a:defRPr>
            </a:lvl7pPr>
            <a:lvl8pPr marL="1371600" algn="l" defTabSz="1042988">
              <a:spcBef>
                <a:spcPts val="0"/>
              </a:spcBef>
              <a:spcAft>
                <a:spcPts val="0"/>
              </a:spcAft>
              <a:defRPr sz="2000" b="1">
                <a:solidFill>
                  <a:schemeClr val="tx2"/>
                </a:solidFill>
                <a:latin typeface="Arial"/>
              </a:defRPr>
            </a:lvl8pPr>
            <a:lvl9pPr marL="1828800" algn="l" defTabSz="1042988">
              <a:spcBef>
                <a:spcPts val="0"/>
              </a:spcBef>
              <a:spcAft>
                <a:spcPts val="0"/>
              </a:spcAft>
              <a:defRPr sz="2000" b="1">
                <a:solidFill>
                  <a:schemeClr val="tx2"/>
                </a:solidFill>
                <a:latin typeface="Arial"/>
              </a:defRPr>
            </a:lvl9pPr>
          </a:lstStyle>
          <a:p>
            <a:pPr>
              <a:defRPr/>
            </a:pPr>
            <a:r>
              <a:rPr lang="de-DE"/>
              <a:t>Experimentieren</a:t>
            </a:r>
            <a:endParaRPr/>
          </a:p>
        </p:txBody>
      </p:sp>
      <p:sp>
        <p:nvSpPr>
          <p:cNvPr id="5" name="Textplatzhalter 6"/>
          <p:cNvSpPr>
            <a:spLocks noGrp="1"/>
          </p:cNvSpPr>
          <p:nvPr>
            <p:ph type="body" idx="1"/>
          </p:nvPr>
        </p:nvSpPr>
        <p:spPr bwMode="auto">
          <a:xfrm>
            <a:off x="5274692" y="2197100"/>
            <a:ext cx="5202237" cy="4464050"/>
          </a:xfrm>
        </p:spPr>
        <p:txBody>
          <a:bodyPr/>
          <a:lstStyle/>
          <a:p>
            <a:pPr marL="0" indent="0">
              <a:buNone/>
              <a:defRPr/>
            </a:pPr>
            <a:r>
              <a:rPr lang="de-DE"/>
              <a:t>Der erste “Schritt“ zum Ameisenroboter</a:t>
            </a:r>
            <a:endParaRPr/>
          </a:p>
          <a:p>
            <a:pPr marL="0" indent="0">
              <a:buNone/>
              <a:defRPr/>
            </a:pPr>
            <a:r>
              <a:rPr lang="de-DE" b="1"/>
              <a:t>-&gt; Tüfteln am Bewegungsapparat</a:t>
            </a:r>
            <a:endParaRPr b="1"/>
          </a:p>
        </p:txBody>
      </p:sp>
      <p:sp>
        <p:nvSpPr>
          <p:cNvPr id="6" name="Fußzeilenplatzhalter 3"/>
          <p:cNvSpPr>
            <a:spLocks noGrp="1"/>
          </p:cNvSpPr>
          <p:nvPr>
            <p:ph type="ftr" sz="quarter" idx="3"/>
          </p:nvPr>
        </p:nvSpPr>
        <p:spPr bwMode="auto"/>
        <p:txBody>
          <a:bodyPr/>
          <a:lstStyle/>
          <a:p>
            <a:pPr>
              <a:defRPr/>
            </a:pPr>
            <a:r>
              <a:rPr lang="de-CH" dirty="0">
                <a:solidFill>
                  <a:srgbClr val="000000"/>
                </a:solidFill>
              </a:rPr>
              <a:t>Bionik Fortbewegung, Untereinheit 4</a:t>
            </a:r>
            <a:endParaRPr dirty="0"/>
          </a:p>
        </p:txBody>
      </p:sp>
      <p:sp>
        <p:nvSpPr>
          <p:cNvPr id="7" name="Foliennummernplatzhalter 4"/>
          <p:cNvSpPr>
            <a:spLocks noGrp="1"/>
          </p:cNvSpPr>
          <p:nvPr>
            <p:ph type="sldNum" sz="quarter" idx="4"/>
          </p:nvPr>
        </p:nvSpPr>
        <p:spPr bwMode="auto"/>
        <p:txBody>
          <a:bodyPr/>
          <a:lstStyle/>
          <a:p>
            <a:pPr>
              <a:defRPr/>
            </a:pPr>
            <a:fld id="{8C812475-90CC-411E-A993-929AF0D0895B}" type="slidenum">
              <a:rPr lang="de-CH">
                <a:solidFill>
                  <a:srgbClr val="000000"/>
                </a:solidFill>
              </a:rPr>
              <a:t>13</a:t>
            </a:fld>
            <a:endParaRPr lang="de-CH">
              <a:solidFill>
                <a:srgbClr val="000000"/>
              </a:solidFill>
            </a:endParaRPr>
          </a:p>
        </p:txBody>
      </p:sp>
      <p:pic>
        <p:nvPicPr>
          <p:cNvPr id="8" name="Grafik 1"/>
          <p:cNvPicPr>
            <a:picLocks noChangeAspect="1"/>
          </p:cNvPicPr>
          <p:nvPr/>
        </p:nvPicPr>
        <p:blipFill>
          <a:blip r:embed="rId2"/>
          <a:stretch/>
        </p:blipFill>
        <p:spPr bwMode="auto">
          <a:xfrm rot="19963712">
            <a:off x="1251818" y="2020654"/>
            <a:ext cx="3350621" cy="3430839"/>
          </a:xfrm>
          <a:prstGeom prst="rect">
            <a:avLst/>
          </a:prstGeom>
        </p:spPr>
      </p:pic>
      <p:sp>
        <p:nvSpPr>
          <p:cNvPr id="9" name="Rechteck 8">
            <a:extLst>
              <a:ext uri="{FF2B5EF4-FFF2-40B4-BE49-F238E27FC236}">
                <a16:creationId xmlns:a16="http://schemas.microsoft.com/office/drawing/2014/main" id="{02B62684-EF1C-D146-81B1-C48A0FEF787E}"/>
              </a:ext>
            </a:extLst>
          </p:cNvPr>
          <p:cNvSpPr/>
          <p:nvPr/>
        </p:nvSpPr>
        <p:spPr bwMode="auto">
          <a:xfrm>
            <a:off x="5130676" y="6740243"/>
            <a:ext cx="5346700" cy="215444"/>
          </a:xfrm>
          <a:prstGeom prst="rect">
            <a:avLst/>
          </a:prstGeom>
        </p:spPr>
        <p:txBody>
          <a:bodyPr>
            <a:spAutoFit/>
          </a:bodyPr>
          <a:lstStyle/>
          <a:p>
            <a:r>
              <a:rPr lang="de-DE" sz="800" dirty="0">
                <a:solidFill>
                  <a:schemeClr val="bg1">
                    <a:lumMod val="50000"/>
                  </a:schemeClr>
                </a:solidFill>
              </a:rPr>
              <a:t>Grafik: Ernest Hägni, FHNW-</a:t>
            </a:r>
            <a:r>
              <a:rPr lang="de-DE" sz="800" dirty="0" err="1">
                <a:solidFill>
                  <a:schemeClr val="bg1">
                    <a:lumMod val="50000"/>
                  </a:schemeClr>
                </a:solidFill>
              </a:rPr>
              <a:t>Tebsio</a:t>
            </a:r>
            <a:r>
              <a:rPr lang="de-DE" sz="800" dirty="0">
                <a:solidFill>
                  <a:schemeClr val="bg1">
                    <a:lumMod val="50000"/>
                  </a:schemeClr>
                </a:solidFill>
              </a:rPr>
              <a:t>, 2020</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Fußzeilenplatzhalter 3"/>
          <p:cNvSpPr>
            <a:spLocks noGrp="1"/>
          </p:cNvSpPr>
          <p:nvPr>
            <p:ph type="ftr" sz="quarter" idx="3"/>
          </p:nvPr>
        </p:nvSpPr>
        <p:spPr bwMode="auto">
          <a:xfrm>
            <a:off x="685027" y="7165007"/>
            <a:ext cx="7485063" cy="179388"/>
          </a:xfrm>
        </p:spPr>
        <p:txBody>
          <a:bodyPr/>
          <a:lstStyle/>
          <a:p>
            <a:pPr>
              <a:defRPr/>
            </a:pPr>
            <a:r>
              <a:rPr lang="de-CH" dirty="0">
                <a:solidFill>
                  <a:srgbClr val="000000"/>
                </a:solidFill>
              </a:rPr>
              <a:t>Bionik Fortbewegung, Untereinheit 4</a:t>
            </a:r>
            <a:endParaRPr dirty="0"/>
          </a:p>
        </p:txBody>
      </p:sp>
      <p:sp>
        <p:nvSpPr>
          <p:cNvPr id="5" name="Foliennummernplatzhalter 4"/>
          <p:cNvSpPr>
            <a:spLocks noGrp="1"/>
          </p:cNvSpPr>
          <p:nvPr>
            <p:ph type="sldNum" sz="quarter" idx="4"/>
          </p:nvPr>
        </p:nvSpPr>
        <p:spPr bwMode="auto"/>
        <p:txBody>
          <a:bodyPr/>
          <a:lstStyle/>
          <a:p>
            <a:pPr>
              <a:defRPr/>
            </a:pPr>
            <a:fld id="{8C812475-90CC-411E-A993-929AF0D0895B}" type="slidenum">
              <a:rPr lang="de-CH">
                <a:solidFill>
                  <a:srgbClr val="000000"/>
                </a:solidFill>
              </a:rPr>
              <a:t>14</a:t>
            </a:fld>
            <a:endParaRPr lang="de-CH">
              <a:solidFill>
                <a:srgbClr val="000000"/>
              </a:solidFill>
            </a:endParaRPr>
          </a:p>
        </p:txBody>
      </p:sp>
      <p:sp>
        <p:nvSpPr>
          <p:cNvPr id="6" name="Textplatzhalter 11"/>
          <p:cNvSpPr>
            <a:spLocks/>
          </p:cNvSpPr>
          <p:nvPr/>
        </p:nvSpPr>
        <p:spPr bwMode="auto">
          <a:xfrm>
            <a:off x="742812" y="1404937"/>
            <a:ext cx="9212400" cy="1151557"/>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900"/>
              </a:spcBef>
              <a:spcAft>
                <a:spcPts val="0"/>
              </a:spcAft>
              <a:defRPr sz="17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r>
              <a:rPr lang="de-CH" sz="2000" b="1"/>
              <a:t>Benötigtes Material pro Gruppe</a:t>
            </a:r>
            <a:endParaRPr/>
          </a:p>
        </p:txBody>
      </p:sp>
      <p:pic>
        <p:nvPicPr>
          <p:cNvPr id="7" name="Grafik 5" descr="Benötigtes Material"/>
          <p:cNvPicPr>
            <a:picLocks noChangeAspect="1"/>
          </p:cNvPicPr>
          <p:nvPr/>
        </p:nvPicPr>
        <p:blipFill>
          <a:blip r:embed="rId3"/>
          <a:stretch/>
        </p:blipFill>
        <p:spPr bwMode="auto">
          <a:xfrm>
            <a:off x="2799208" y="2204563"/>
            <a:ext cx="5094984" cy="3951763"/>
          </a:xfrm>
          <a:prstGeom prst="rect">
            <a:avLst/>
          </a:prstGeom>
        </p:spPr>
      </p:pic>
      <p:sp>
        <p:nvSpPr>
          <p:cNvPr id="8" name="Rechteck 7">
            <a:extLst>
              <a:ext uri="{FF2B5EF4-FFF2-40B4-BE49-F238E27FC236}">
                <a16:creationId xmlns:a16="http://schemas.microsoft.com/office/drawing/2014/main" id="{2C77C991-905E-0942-B054-8241D26FC7C7}"/>
              </a:ext>
            </a:extLst>
          </p:cNvPr>
          <p:cNvSpPr/>
          <p:nvPr/>
        </p:nvSpPr>
        <p:spPr bwMode="auto">
          <a:xfrm>
            <a:off x="4986660" y="6748576"/>
            <a:ext cx="5346700" cy="215444"/>
          </a:xfrm>
          <a:prstGeom prst="rect">
            <a:avLst/>
          </a:prstGeom>
        </p:spPr>
        <p:txBody>
          <a:bodyPr>
            <a:spAutoFit/>
          </a:bodyPr>
          <a:lstStyle/>
          <a:p>
            <a:r>
              <a:rPr lang="de-DE" sz="800" dirty="0">
                <a:solidFill>
                  <a:schemeClr val="bg1">
                    <a:lumMod val="50000"/>
                  </a:schemeClr>
                </a:solidFill>
              </a:rPr>
              <a:t>Fotografie: Ernest Hägni, FHNW-</a:t>
            </a:r>
            <a:r>
              <a:rPr lang="de-DE" sz="800" dirty="0" err="1">
                <a:solidFill>
                  <a:schemeClr val="bg1">
                    <a:lumMod val="50000"/>
                  </a:schemeClr>
                </a:solidFill>
              </a:rPr>
              <a:t>Tebsio</a:t>
            </a:r>
            <a:r>
              <a:rPr lang="de-DE" sz="800" dirty="0">
                <a:solidFill>
                  <a:schemeClr val="bg1">
                    <a:lumMod val="50000"/>
                  </a:schemeClr>
                </a:solidFill>
              </a:rPr>
              <a:t>, 2020</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Hinweise zur Verwendung </a:t>
            </a:r>
            <a:endParaRPr/>
          </a:p>
        </p:txBody>
      </p:sp>
      <p:sp>
        <p:nvSpPr>
          <p:cNvPr id="5" name="Textplatzhalter 2"/>
          <p:cNvSpPr>
            <a:spLocks noGrp="1"/>
          </p:cNvSpPr>
          <p:nvPr>
            <p:ph type="body" idx="1"/>
          </p:nvPr>
        </p:nvSpPr>
        <p:spPr bwMode="auto"/>
        <p:txBody>
          <a:bodyPr/>
          <a:lstStyle/>
          <a:p>
            <a:pPr marL="342900" indent="-342900">
              <a:buFont typeface="Arial"/>
              <a:buChar char="•"/>
              <a:defRPr/>
            </a:pPr>
            <a:r>
              <a:rPr lang="de-DE"/>
              <a:t>Montagebrett aus Wellkarton </a:t>
            </a:r>
            <a:endParaRPr/>
          </a:p>
          <a:p>
            <a:pPr marL="342900" indent="-342900">
              <a:buFont typeface="Arial"/>
              <a:buChar char="•"/>
              <a:defRPr/>
            </a:pPr>
            <a:r>
              <a:rPr lang="de-DE"/>
              <a:t>Befestigung der Räder mittels Gewindeschrauben, Unterlagsscheiben und Muttern</a:t>
            </a:r>
            <a:endParaRPr/>
          </a:p>
          <a:p>
            <a:pPr marL="342900" indent="-342900">
              <a:buFont typeface="Arial"/>
              <a:buChar char="•"/>
              <a:defRPr/>
            </a:pPr>
            <a:r>
              <a:rPr lang="de-DE"/>
              <a:t>Mundspatel als Beine und Konstruktionshilfen</a:t>
            </a:r>
            <a:endParaRPr/>
          </a:p>
          <a:p>
            <a:pPr marL="342900" indent="-342900">
              <a:buFont typeface="Arial"/>
              <a:buChar char="•"/>
              <a:defRPr/>
            </a:pPr>
            <a:r>
              <a:rPr lang="de-DE"/>
              <a:t>Holzplättchen für die Nivelierung</a:t>
            </a:r>
          </a:p>
          <a:p>
            <a:pPr marL="342900" indent="-342900">
              <a:buFont typeface="Arial"/>
              <a:buChar char="•"/>
              <a:defRPr/>
            </a:pPr>
            <a:r>
              <a:rPr lang="de-DE"/>
              <a:t>Stücke von Schweisstäben und Silikonschlauch als Gelenke</a:t>
            </a:r>
            <a:endParaRPr/>
          </a:p>
          <a:p>
            <a:pPr>
              <a:defRPr/>
            </a:pPr>
            <a:endParaRPr lang="de-DE"/>
          </a:p>
        </p:txBody>
      </p:sp>
      <p:sp>
        <p:nvSpPr>
          <p:cNvPr id="6" name="Fußzeilenplatzhalter 3"/>
          <p:cNvSpPr>
            <a:spLocks noGrp="1"/>
          </p:cNvSpPr>
          <p:nvPr>
            <p:ph type="ftr" sz="quarter" idx="3"/>
          </p:nvPr>
        </p:nvSpPr>
        <p:spPr bwMode="auto"/>
        <p:txBody>
          <a:bodyPr/>
          <a:lstStyle/>
          <a:p>
            <a:pPr>
              <a:defRPr/>
            </a:pPr>
            <a:r>
              <a:rPr lang="de-CH" dirty="0">
                <a:solidFill>
                  <a:srgbClr val="000000"/>
                </a:solidFill>
              </a:rPr>
              <a:t>Bionik Fortbewegung, Untereinheit 4</a:t>
            </a:r>
            <a:endParaRPr dirty="0"/>
          </a:p>
        </p:txBody>
      </p:sp>
      <p:sp>
        <p:nvSpPr>
          <p:cNvPr id="7" name="Foliennummernplatzhalter 4"/>
          <p:cNvSpPr>
            <a:spLocks noGrp="1"/>
          </p:cNvSpPr>
          <p:nvPr>
            <p:ph type="sldNum" sz="quarter" idx="4"/>
          </p:nvPr>
        </p:nvSpPr>
        <p:spPr bwMode="auto"/>
        <p:txBody>
          <a:bodyPr/>
          <a:lstStyle/>
          <a:p>
            <a:pPr>
              <a:defRPr/>
            </a:pPr>
            <a:fld id="{8C812475-90CC-411E-A993-929AF0D0895B}" type="slidenum">
              <a:rPr lang="de-CH">
                <a:solidFill>
                  <a:srgbClr val="000000"/>
                </a:solidFill>
              </a:rPr>
              <a:t>15</a:t>
            </a:fld>
            <a:endParaRPr lang="de-CH">
              <a:solidFill>
                <a:srgbClr val="000000"/>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 </a:t>
            </a:r>
            <a:endParaRPr/>
          </a:p>
        </p:txBody>
      </p:sp>
      <p:sp>
        <p:nvSpPr>
          <p:cNvPr id="5" name="Textplatzhalter 2"/>
          <p:cNvSpPr>
            <a:spLocks noGrp="1"/>
          </p:cNvSpPr>
          <p:nvPr>
            <p:ph type="body" idx="1"/>
          </p:nvPr>
        </p:nvSpPr>
        <p:spPr bwMode="auto"/>
        <p:txBody>
          <a:bodyPr/>
          <a:lstStyle/>
          <a:p>
            <a:pPr marL="0" indent="0">
              <a:buNone/>
              <a:defRPr/>
            </a:pPr>
            <a:r>
              <a:rPr lang="de-DE"/>
              <a:t>Stellen Sie die 3 Beinteile für das Experiment her</a:t>
            </a:r>
            <a:endParaRPr/>
          </a:p>
          <a:p>
            <a:pPr marL="0" indent="0">
              <a:buNone/>
              <a:defRPr/>
            </a:pPr>
            <a:endParaRPr lang="de-DE"/>
          </a:p>
          <a:p>
            <a:pPr marL="342900" indent="-342900">
              <a:buFont typeface="Arial"/>
              <a:buChar char="•"/>
              <a:defRPr/>
            </a:pPr>
            <a:r>
              <a:rPr lang="de-DE"/>
              <a:t>Siehe Aufgabenblatt: 03_Arbeitsblatt_Fortbewegung</a:t>
            </a:r>
            <a:endParaRPr/>
          </a:p>
          <a:p>
            <a:pPr>
              <a:defRPr/>
            </a:pPr>
            <a:endParaRPr lang="de-DE"/>
          </a:p>
        </p:txBody>
      </p:sp>
      <p:sp>
        <p:nvSpPr>
          <p:cNvPr id="6" name="Fußzeilenplatzhalter 3"/>
          <p:cNvSpPr>
            <a:spLocks noGrp="1"/>
          </p:cNvSpPr>
          <p:nvPr>
            <p:ph type="ftr" sz="quarter" idx="3"/>
          </p:nvPr>
        </p:nvSpPr>
        <p:spPr bwMode="auto"/>
        <p:txBody>
          <a:bodyPr/>
          <a:lstStyle/>
          <a:p>
            <a:pPr>
              <a:defRPr/>
            </a:pPr>
            <a:r>
              <a:rPr lang="de-CH" dirty="0">
                <a:solidFill>
                  <a:srgbClr val="000000"/>
                </a:solidFill>
              </a:rPr>
              <a:t>Bionik Fortbewegung, Untereinheit 4</a:t>
            </a:r>
            <a:endParaRPr dirty="0"/>
          </a:p>
        </p:txBody>
      </p:sp>
      <p:sp>
        <p:nvSpPr>
          <p:cNvPr id="7" name="Foliennummernplatzhalter 4"/>
          <p:cNvSpPr>
            <a:spLocks noGrp="1"/>
          </p:cNvSpPr>
          <p:nvPr>
            <p:ph type="sldNum" sz="quarter" idx="4"/>
          </p:nvPr>
        </p:nvSpPr>
        <p:spPr bwMode="auto"/>
        <p:txBody>
          <a:bodyPr/>
          <a:lstStyle/>
          <a:p>
            <a:pPr>
              <a:defRPr/>
            </a:pPr>
            <a:fld id="{8C812475-90CC-411E-A993-929AF0D0895B}" type="slidenum">
              <a:rPr lang="de-CH">
                <a:solidFill>
                  <a:srgbClr val="000000"/>
                </a:solidFill>
              </a:rPr>
              <a:t>16</a:t>
            </a:fld>
            <a:endParaRPr lang="de-CH">
              <a:solidFill>
                <a:srgbClr val="000000"/>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Fußzeilenplatzhalter 3"/>
          <p:cNvSpPr>
            <a:spLocks noGrp="1"/>
          </p:cNvSpPr>
          <p:nvPr>
            <p:ph type="ftr" sz="quarter" idx="3"/>
          </p:nvPr>
        </p:nvSpPr>
        <p:spPr bwMode="auto">
          <a:xfrm>
            <a:off x="685027" y="7165007"/>
            <a:ext cx="7485063" cy="179388"/>
          </a:xfrm>
        </p:spPr>
        <p:txBody>
          <a:bodyPr/>
          <a:lstStyle/>
          <a:p>
            <a:pPr>
              <a:defRPr/>
            </a:pPr>
            <a:r>
              <a:rPr lang="de-CH" dirty="0">
                <a:solidFill>
                  <a:srgbClr val="000000"/>
                </a:solidFill>
              </a:rPr>
              <a:t>Bionik Fortbewegung, Untereinheit 4</a:t>
            </a:r>
            <a:endParaRPr dirty="0"/>
          </a:p>
        </p:txBody>
      </p:sp>
      <p:sp>
        <p:nvSpPr>
          <p:cNvPr id="5" name="Foliennummernplatzhalter 4"/>
          <p:cNvSpPr>
            <a:spLocks noGrp="1"/>
          </p:cNvSpPr>
          <p:nvPr>
            <p:ph type="sldNum" sz="quarter" idx="4"/>
          </p:nvPr>
        </p:nvSpPr>
        <p:spPr bwMode="auto"/>
        <p:txBody>
          <a:bodyPr/>
          <a:lstStyle/>
          <a:p>
            <a:pPr>
              <a:defRPr/>
            </a:pPr>
            <a:fld id="{8C812475-90CC-411E-A993-929AF0D0895B}" type="slidenum">
              <a:rPr lang="de-CH">
                <a:solidFill>
                  <a:srgbClr val="000000"/>
                </a:solidFill>
              </a:rPr>
              <a:t>17</a:t>
            </a:fld>
            <a:endParaRPr lang="de-CH">
              <a:solidFill>
                <a:srgbClr val="000000"/>
              </a:solidFill>
            </a:endParaRPr>
          </a:p>
        </p:txBody>
      </p:sp>
      <p:sp>
        <p:nvSpPr>
          <p:cNvPr id="6" name="Textplatzhalter 11"/>
          <p:cNvSpPr>
            <a:spLocks/>
          </p:cNvSpPr>
          <p:nvPr/>
        </p:nvSpPr>
        <p:spPr bwMode="auto">
          <a:xfrm>
            <a:off x="742812" y="1404937"/>
            <a:ext cx="9212400" cy="1151557"/>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900"/>
              </a:spcBef>
              <a:spcAft>
                <a:spcPts val="0"/>
              </a:spcAft>
              <a:defRPr sz="17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r>
              <a:rPr lang="de-CH" sz="2000" b="1"/>
              <a:t>Ausgangsanordnung für das Experimentieren</a:t>
            </a:r>
            <a:endParaRPr/>
          </a:p>
        </p:txBody>
      </p:sp>
      <p:pic>
        <p:nvPicPr>
          <p:cNvPr id="7" name="872ad0fdeef80170bd105acd8d4a5109_1390473222">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p:blipFill>
        <p:spPr bwMode="auto">
          <a:xfrm>
            <a:off x="3072896" y="2461854"/>
            <a:ext cx="4547607" cy="3410705"/>
          </a:xfrm>
          <a:prstGeom prst="rect">
            <a:avLst/>
          </a:prstGeom>
        </p:spPr>
      </p:pic>
      <p:sp>
        <p:nvSpPr>
          <p:cNvPr id="8" name="Textplatzhalter 8"/>
          <p:cNvSpPr>
            <a:spLocks/>
          </p:cNvSpPr>
          <p:nvPr/>
        </p:nvSpPr>
        <p:spPr bwMode="auto">
          <a:xfrm>
            <a:off x="685027" y="6413363"/>
            <a:ext cx="9212400" cy="720000"/>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800"/>
              </a:spcBef>
              <a:spcAft>
                <a:spcPts val="0"/>
              </a:spcAft>
              <a:defRPr sz="15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r>
              <a:rPr lang="de-DE" sz="1800" dirty="0"/>
              <a:t>Die Antriebsrolle wird mittels Gewindeschrauben, </a:t>
            </a:r>
            <a:r>
              <a:rPr lang="de-DE" sz="1800" dirty="0" err="1"/>
              <a:t>Unterlagsscheiben</a:t>
            </a:r>
            <a:r>
              <a:rPr lang="de-DE" sz="1800" dirty="0"/>
              <a:t> und Mutter am Karton befestigt.</a:t>
            </a:r>
            <a:endParaRPr lang="de-CH" sz="1800" dirty="0"/>
          </a:p>
        </p:txBody>
      </p:sp>
      <p:pic>
        <p:nvPicPr>
          <p:cNvPr id="9" name="Grafik 1" descr="Ein Bild, das Gebäude, Katze, sitzend, orange enthält.&#10;&#10;Automatisch generierte Beschreibung"/>
          <p:cNvPicPr>
            <a:picLocks noChangeAspect="1"/>
          </p:cNvPicPr>
          <p:nvPr/>
        </p:nvPicPr>
        <p:blipFill>
          <a:blip r:embed="rId5"/>
          <a:stretch/>
        </p:blipFill>
        <p:spPr bwMode="auto">
          <a:xfrm>
            <a:off x="2106340" y="1850196"/>
            <a:ext cx="6513691" cy="4306699"/>
          </a:xfrm>
          <a:prstGeom prst="rect">
            <a:avLst/>
          </a:prstGeom>
        </p:spPr>
      </p:pic>
      <p:sp>
        <p:nvSpPr>
          <p:cNvPr id="10" name="Rechteck 9">
            <a:extLst>
              <a:ext uri="{FF2B5EF4-FFF2-40B4-BE49-F238E27FC236}">
                <a16:creationId xmlns:a16="http://schemas.microsoft.com/office/drawing/2014/main" id="{D84B10F5-76DE-E44C-AFFC-A4C8C4A41A74}"/>
              </a:ext>
            </a:extLst>
          </p:cNvPr>
          <p:cNvSpPr/>
          <p:nvPr/>
        </p:nvSpPr>
        <p:spPr bwMode="auto">
          <a:xfrm>
            <a:off x="3402484" y="6177407"/>
            <a:ext cx="5346700" cy="215444"/>
          </a:xfrm>
          <a:prstGeom prst="rect">
            <a:avLst/>
          </a:prstGeom>
        </p:spPr>
        <p:txBody>
          <a:bodyPr>
            <a:spAutoFit/>
          </a:bodyPr>
          <a:lstStyle/>
          <a:p>
            <a:r>
              <a:rPr lang="de-DE" sz="800" dirty="0">
                <a:solidFill>
                  <a:schemeClr val="bg1">
                    <a:lumMod val="50000"/>
                  </a:schemeClr>
                </a:solidFill>
              </a:rPr>
              <a:t>Fotografie: Ernest Hägni, FHNW-</a:t>
            </a:r>
            <a:r>
              <a:rPr lang="de-DE" sz="800" dirty="0" err="1">
                <a:solidFill>
                  <a:schemeClr val="bg1">
                    <a:lumMod val="50000"/>
                  </a:schemeClr>
                </a:solidFill>
              </a:rPr>
              <a:t>Tebsio</a:t>
            </a:r>
            <a:r>
              <a:rPr lang="de-DE" sz="800" dirty="0">
                <a:solidFill>
                  <a:schemeClr val="bg1">
                    <a:lumMod val="50000"/>
                  </a:schemeClr>
                </a:solidFill>
              </a:rPr>
              <a:t>, 2020</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Fußzeilenplatzhalter 3"/>
          <p:cNvSpPr>
            <a:spLocks noGrp="1"/>
          </p:cNvSpPr>
          <p:nvPr>
            <p:ph type="ftr" sz="quarter" idx="3"/>
          </p:nvPr>
        </p:nvSpPr>
        <p:spPr bwMode="auto">
          <a:xfrm>
            <a:off x="685027" y="7165007"/>
            <a:ext cx="7485063" cy="179388"/>
          </a:xfrm>
        </p:spPr>
        <p:txBody>
          <a:bodyPr/>
          <a:lstStyle/>
          <a:p>
            <a:pPr>
              <a:defRPr/>
            </a:pPr>
            <a:r>
              <a:rPr lang="de-CH" dirty="0">
                <a:solidFill>
                  <a:srgbClr val="000000"/>
                </a:solidFill>
              </a:rPr>
              <a:t>Bionik Fortbewegung, Untereinheit 4</a:t>
            </a:r>
            <a:endParaRPr dirty="0"/>
          </a:p>
        </p:txBody>
      </p:sp>
      <p:sp>
        <p:nvSpPr>
          <p:cNvPr id="5" name="Foliennummernplatzhalter 4"/>
          <p:cNvSpPr>
            <a:spLocks noGrp="1"/>
          </p:cNvSpPr>
          <p:nvPr>
            <p:ph type="sldNum" sz="quarter" idx="4"/>
          </p:nvPr>
        </p:nvSpPr>
        <p:spPr bwMode="auto"/>
        <p:txBody>
          <a:bodyPr/>
          <a:lstStyle/>
          <a:p>
            <a:pPr>
              <a:defRPr/>
            </a:pPr>
            <a:fld id="{8C812475-90CC-411E-A993-929AF0D0895B}" type="slidenum">
              <a:rPr lang="de-CH">
                <a:solidFill>
                  <a:srgbClr val="000000"/>
                </a:solidFill>
              </a:rPr>
              <a:t>18</a:t>
            </a:fld>
            <a:endParaRPr lang="de-CH">
              <a:solidFill>
                <a:srgbClr val="000000"/>
              </a:solidFill>
            </a:endParaRPr>
          </a:p>
        </p:txBody>
      </p:sp>
      <p:sp>
        <p:nvSpPr>
          <p:cNvPr id="6" name="Textplatzhalter 11"/>
          <p:cNvSpPr>
            <a:spLocks/>
          </p:cNvSpPr>
          <p:nvPr/>
        </p:nvSpPr>
        <p:spPr bwMode="auto">
          <a:xfrm>
            <a:off x="742812" y="1404937"/>
            <a:ext cx="9212400" cy="1151557"/>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900"/>
              </a:spcBef>
              <a:spcAft>
                <a:spcPts val="0"/>
              </a:spcAft>
              <a:defRPr sz="17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endParaRPr lang="de-CH"/>
          </a:p>
        </p:txBody>
      </p:sp>
      <p:pic>
        <p:nvPicPr>
          <p:cNvPr id="7" name="872ad0fdeef80170bd105acd8d4a5109_1390473222">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p:blipFill>
        <p:spPr bwMode="auto">
          <a:xfrm>
            <a:off x="3072896" y="2461854"/>
            <a:ext cx="4547607" cy="3410705"/>
          </a:xfrm>
          <a:prstGeom prst="rect">
            <a:avLst/>
          </a:prstGeom>
        </p:spPr>
      </p:pic>
      <p:sp>
        <p:nvSpPr>
          <p:cNvPr id="8" name="Textplatzhalter 8"/>
          <p:cNvSpPr>
            <a:spLocks/>
          </p:cNvSpPr>
          <p:nvPr/>
        </p:nvSpPr>
        <p:spPr bwMode="auto">
          <a:xfrm>
            <a:off x="1026220" y="6156326"/>
            <a:ext cx="9212400" cy="720000"/>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800"/>
              </a:spcBef>
              <a:spcAft>
                <a:spcPts val="0"/>
              </a:spcAft>
              <a:defRPr sz="15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spcBef>
                <a:spcPts val="0"/>
              </a:spcBef>
              <a:defRPr/>
            </a:pPr>
            <a:r>
              <a:rPr lang="de-DE" sz="1800" dirty="0"/>
              <a:t>Ausgehend vom Antriebsrad wird die Kraft auf ein kleineres Rad übersetzt.</a:t>
            </a:r>
            <a:endParaRPr dirty="0"/>
          </a:p>
          <a:p>
            <a:pPr>
              <a:spcBef>
                <a:spcPts val="0"/>
              </a:spcBef>
              <a:defRPr/>
            </a:pPr>
            <a:r>
              <a:rPr lang="de-DE" sz="1800" dirty="0"/>
              <a:t>Dies führt zu mehr Umdrehungen für die Bewegung - bringt aber vor allem Platz für die weitere Konstruktion.</a:t>
            </a:r>
            <a:endParaRPr dirty="0"/>
          </a:p>
        </p:txBody>
      </p:sp>
      <p:pic>
        <p:nvPicPr>
          <p:cNvPr id="9" name="Inhaltsplatzhalter 4" descr="Ein Bild, das Gebäude, Katze, sitzend, klein enthält.&#10;&#10;Automatisch generierte Beschreibung"/>
          <p:cNvPicPr>
            <a:picLocks noChangeAspect="1"/>
          </p:cNvPicPr>
          <p:nvPr/>
        </p:nvPicPr>
        <p:blipFill>
          <a:blip r:embed="rId6"/>
          <a:stretch/>
        </p:blipFill>
        <p:spPr bwMode="auto">
          <a:xfrm>
            <a:off x="2106340" y="1836415"/>
            <a:ext cx="6467155" cy="4275931"/>
          </a:xfrm>
          <a:prstGeom prst="rect">
            <a:avLst/>
          </a:prstGeom>
        </p:spPr>
      </p:pic>
      <p:sp>
        <p:nvSpPr>
          <p:cNvPr id="10" name="Rechteck 9">
            <a:extLst>
              <a:ext uri="{FF2B5EF4-FFF2-40B4-BE49-F238E27FC236}">
                <a16:creationId xmlns:a16="http://schemas.microsoft.com/office/drawing/2014/main" id="{DA3F62BB-84A8-5442-9884-3DA0AE74F816}"/>
              </a:ext>
            </a:extLst>
          </p:cNvPr>
          <p:cNvSpPr/>
          <p:nvPr/>
        </p:nvSpPr>
        <p:spPr bwMode="auto">
          <a:xfrm>
            <a:off x="3330476" y="6927947"/>
            <a:ext cx="5346700" cy="215444"/>
          </a:xfrm>
          <a:prstGeom prst="rect">
            <a:avLst/>
          </a:prstGeom>
        </p:spPr>
        <p:txBody>
          <a:bodyPr>
            <a:spAutoFit/>
          </a:bodyPr>
          <a:lstStyle/>
          <a:p>
            <a:r>
              <a:rPr lang="de-DE" sz="800" dirty="0">
                <a:solidFill>
                  <a:schemeClr val="bg1">
                    <a:lumMod val="50000"/>
                  </a:schemeClr>
                </a:solidFill>
              </a:rPr>
              <a:t>Fotografie: Ernest Hägni, FHNW-</a:t>
            </a:r>
            <a:r>
              <a:rPr lang="de-DE" sz="800" dirty="0" err="1">
                <a:solidFill>
                  <a:schemeClr val="bg1">
                    <a:lumMod val="50000"/>
                  </a:schemeClr>
                </a:solidFill>
              </a:rPr>
              <a:t>Tebsio</a:t>
            </a:r>
            <a:r>
              <a:rPr lang="de-DE" sz="800" dirty="0">
                <a:solidFill>
                  <a:schemeClr val="bg1">
                    <a:lumMod val="50000"/>
                  </a:schemeClr>
                </a:solidFill>
              </a:rPr>
              <a:t>, 2020</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Fußzeilenplatzhalter 3"/>
          <p:cNvSpPr>
            <a:spLocks noGrp="1"/>
          </p:cNvSpPr>
          <p:nvPr>
            <p:ph type="ftr" sz="quarter" idx="3"/>
          </p:nvPr>
        </p:nvSpPr>
        <p:spPr bwMode="auto">
          <a:xfrm>
            <a:off x="685027" y="7165007"/>
            <a:ext cx="7485063" cy="179388"/>
          </a:xfrm>
        </p:spPr>
        <p:txBody>
          <a:bodyPr/>
          <a:lstStyle/>
          <a:p>
            <a:pPr>
              <a:defRPr/>
            </a:pPr>
            <a:r>
              <a:rPr lang="de-CH" dirty="0">
                <a:solidFill>
                  <a:srgbClr val="000000"/>
                </a:solidFill>
              </a:rPr>
              <a:t>Bionik Fortbewegung, Untereinheit 4</a:t>
            </a:r>
            <a:endParaRPr dirty="0"/>
          </a:p>
        </p:txBody>
      </p:sp>
      <p:sp>
        <p:nvSpPr>
          <p:cNvPr id="5" name="Foliennummernplatzhalter 4"/>
          <p:cNvSpPr>
            <a:spLocks noGrp="1"/>
          </p:cNvSpPr>
          <p:nvPr>
            <p:ph type="sldNum" sz="quarter" idx="4"/>
          </p:nvPr>
        </p:nvSpPr>
        <p:spPr bwMode="auto"/>
        <p:txBody>
          <a:bodyPr/>
          <a:lstStyle/>
          <a:p>
            <a:pPr>
              <a:defRPr/>
            </a:pPr>
            <a:fld id="{8C812475-90CC-411E-A993-929AF0D0895B}" type="slidenum">
              <a:rPr lang="de-CH">
                <a:solidFill>
                  <a:srgbClr val="000000"/>
                </a:solidFill>
              </a:rPr>
              <a:t>19</a:t>
            </a:fld>
            <a:endParaRPr lang="de-CH">
              <a:solidFill>
                <a:srgbClr val="000000"/>
              </a:solidFill>
            </a:endParaRPr>
          </a:p>
        </p:txBody>
      </p:sp>
      <p:sp>
        <p:nvSpPr>
          <p:cNvPr id="8" name="Textplatzhalter 8"/>
          <p:cNvSpPr>
            <a:spLocks/>
          </p:cNvSpPr>
          <p:nvPr/>
        </p:nvSpPr>
        <p:spPr bwMode="auto">
          <a:xfrm>
            <a:off x="469003" y="6156895"/>
            <a:ext cx="4445649" cy="720000"/>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800"/>
              </a:spcBef>
              <a:spcAft>
                <a:spcPts val="0"/>
              </a:spcAft>
              <a:defRPr sz="15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spcBef>
                <a:spcPts val="0"/>
              </a:spcBef>
              <a:defRPr/>
            </a:pPr>
            <a:r>
              <a:rPr lang="de-DE" sz="1800"/>
              <a:t>Ein Bein wird mittels Drahtstift und Stopper</a:t>
            </a:r>
            <a:endParaRPr/>
          </a:p>
          <a:p>
            <a:pPr>
              <a:spcBef>
                <a:spcPts val="0"/>
              </a:spcBef>
              <a:defRPr/>
            </a:pPr>
            <a:r>
              <a:rPr lang="de-DE" sz="1800"/>
              <a:t>Auf dem kleinen Rad befestigt.</a:t>
            </a:r>
            <a:endParaRPr/>
          </a:p>
        </p:txBody>
      </p:sp>
      <p:pic>
        <p:nvPicPr>
          <p:cNvPr id="9" name="Inhaltsplatzhalter 4" descr="Ein Bild, das drinnen, weiß, sitzend, Luft enthält.&#10;&#10;Automatisch generierte Beschreibung"/>
          <p:cNvPicPr>
            <a:picLocks noChangeAspect="1"/>
          </p:cNvPicPr>
          <p:nvPr/>
        </p:nvPicPr>
        <p:blipFill>
          <a:blip r:embed="rId3"/>
          <a:stretch/>
        </p:blipFill>
        <p:spPr bwMode="auto">
          <a:xfrm>
            <a:off x="21208" y="1801754"/>
            <a:ext cx="5397500" cy="4127500"/>
          </a:xfrm>
          <a:prstGeom prst="rect">
            <a:avLst/>
          </a:prstGeom>
        </p:spPr>
      </p:pic>
      <p:pic>
        <p:nvPicPr>
          <p:cNvPr id="10" name="Grafik 9" descr="Ein Bild, das Person, drinnen, Hand, haltend enthält.&#10;&#10;Automatisch generierte Beschreibung"/>
          <p:cNvPicPr>
            <a:picLocks noChangeAspect="1"/>
          </p:cNvPicPr>
          <p:nvPr/>
        </p:nvPicPr>
        <p:blipFill>
          <a:blip r:embed="rId4"/>
          <a:stretch/>
        </p:blipFill>
        <p:spPr bwMode="auto">
          <a:xfrm>
            <a:off x="5562724" y="1828616"/>
            <a:ext cx="5095821" cy="4100637"/>
          </a:xfrm>
          <a:prstGeom prst="rect">
            <a:avLst/>
          </a:prstGeom>
        </p:spPr>
      </p:pic>
      <p:sp>
        <p:nvSpPr>
          <p:cNvPr id="11" name="Textplatzhalter 8"/>
          <p:cNvSpPr>
            <a:spLocks/>
          </p:cNvSpPr>
          <p:nvPr/>
        </p:nvSpPr>
        <p:spPr bwMode="auto">
          <a:xfrm>
            <a:off x="5850755" y="6156895"/>
            <a:ext cx="4445649" cy="720000"/>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800"/>
              </a:spcBef>
              <a:spcAft>
                <a:spcPts val="0"/>
              </a:spcAft>
              <a:defRPr sz="15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spcBef>
                <a:spcPts val="0"/>
              </a:spcBef>
              <a:defRPr/>
            </a:pPr>
            <a:r>
              <a:rPr lang="de-DE" sz="1800" dirty="0"/>
              <a:t>Was macht das Bein, wenn das kleine Rad in Bewegung gesetzt wird? Experimentiere!</a:t>
            </a:r>
            <a:r>
              <a:rPr lang="de-DE" sz="2000" dirty="0"/>
              <a:t>	</a:t>
            </a:r>
            <a:endParaRPr dirty="0"/>
          </a:p>
        </p:txBody>
      </p:sp>
      <p:sp>
        <p:nvSpPr>
          <p:cNvPr id="12" name="Rechteck 11">
            <a:extLst>
              <a:ext uri="{FF2B5EF4-FFF2-40B4-BE49-F238E27FC236}">
                <a16:creationId xmlns:a16="http://schemas.microsoft.com/office/drawing/2014/main" id="{E713C729-D9D6-7A40-833E-5E89A4111065}"/>
              </a:ext>
            </a:extLst>
          </p:cNvPr>
          <p:cNvSpPr/>
          <p:nvPr/>
        </p:nvSpPr>
        <p:spPr bwMode="auto">
          <a:xfrm>
            <a:off x="5418708" y="5965587"/>
            <a:ext cx="5346700" cy="215444"/>
          </a:xfrm>
          <a:prstGeom prst="rect">
            <a:avLst/>
          </a:prstGeom>
        </p:spPr>
        <p:txBody>
          <a:bodyPr>
            <a:spAutoFit/>
          </a:bodyPr>
          <a:lstStyle/>
          <a:p>
            <a:r>
              <a:rPr lang="de-DE" sz="800" dirty="0">
                <a:solidFill>
                  <a:schemeClr val="bg1">
                    <a:lumMod val="50000"/>
                  </a:schemeClr>
                </a:solidFill>
              </a:rPr>
              <a:t>Fotografien: Ernest Hägni, FHNW-</a:t>
            </a:r>
            <a:r>
              <a:rPr lang="de-DE" sz="800" dirty="0" err="1">
                <a:solidFill>
                  <a:schemeClr val="bg1">
                    <a:lumMod val="50000"/>
                  </a:schemeClr>
                </a:solidFill>
              </a:rPr>
              <a:t>Tebsio</a:t>
            </a:r>
            <a:r>
              <a:rPr lang="de-DE" sz="800" dirty="0">
                <a:solidFill>
                  <a:schemeClr val="bg1">
                    <a:lumMod val="50000"/>
                  </a:schemeClr>
                </a:solidFill>
              </a:rPr>
              <a:t>, 2020</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695324" y="3309937"/>
            <a:ext cx="9213849" cy="361949"/>
          </a:xfrm>
        </p:spPr>
        <p:txBody>
          <a:bodyPr/>
          <a:lstStyle/>
          <a:p>
            <a:pPr algn="ctr">
              <a:defRPr/>
            </a:pPr>
            <a:r>
              <a:rPr lang="de-DE" sz="2600"/>
              <a:t>Ein Blick auf den sechsfüssigen Gang</a:t>
            </a:r>
            <a:endParaRPr sz="2600"/>
          </a:p>
        </p:txBody>
      </p:sp>
      <p:sp>
        <p:nvSpPr>
          <p:cNvPr id="5" name="Fußzeilenplatzhalter 3"/>
          <p:cNvSpPr>
            <a:spLocks noGrp="1"/>
          </p:cNvSpPr>
          <p:nvPr>
            <p:ph type="ftr" sz="quarter" idx="3"/>
          </p:nvPr>
        </p:nvSpPr>
        <p:spPr bwMode="auto"/>
        <p:txBody>
          <a:bodyPr/>
          <a:lstStyle/>
          <a:p>
            <a:pPr>
              <a:defRPr/>
            </a:pPr>
            <a:r>
              <a:rPr lang="de-CH" dirty="0">
                <a:solidFill>
                  <a:srgbClr val="000000"/>
                </a:solidFill>
              </a:rPr>
              <a:t>Bionik Fortbewegung, Untereinheit 4</a:t>
            </a:r>
            <a:endParaRPr dirty="0"/>
          </a:p>
        </p:txBody>
      </p:sp>
      <p:sp>
        <p:nvSpPr>
          <p:cNvPr id="6" name="Foliennummernplatzhalter 4"/>
          <p:cNvSpPr>
            <a:spLocks noGrp="1"/>
          </p:cNvSpPr>
          <p:nvPr>
            <p:ph type="sldNum" sz="quarter" idx="4"/>
          </p:nvPr>
        </p:nvSpPr>
        <p:spPr bwMode="auto"/>
        <p:txBody>
          <a:bodyPr/>
          <a:lstStyle/>
          <a:p>
            <a:pPr>
              <a:defRPr/>
            </a:pPr>
            <a:fld id="{8C812475-90CC-411E-A993-929AF0D0895B}" type="slidenum">
              <a:rPr lang="de-CH">
                <a:solidFill>
                  <a:srgbClr val="000000"/>
                </a:solidFill>
              </a:rPr>
              <a:t>2</a:t>
            </a:fld>
            <a:endParaRPr lang="de-CH">
              <a:solidFill>
                <a:srgbClr val="000000"/>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Fußzeilenplatzhalter 3"/>
          <p:cNvSpPr>
            <a:spLocks noGrp="1"/>
          </p:cNvSpPr>
          <p:nvPr>
            <p:ph type="ftr" sz="quarter" idx="3"/>
          </p:nvPr>
        </p:nvSpPr>
        <p:spPr bwMode="auto">
          <a:xfrm>
            <a:off x="685027" y="7165007"/>
            <a:ext cx="7485063" cy="179388"/>
          </a:xfrm>
        </p:spPr>
        <p:txBody>
          <a:bodyPr/>
          <a:lstStyle/>
          <a:p>
            <a:pPr>
              <a:defRPr/>
            </a:pPr>
            <a:r>
              <a:rPr lang="de-CH" dirty="0">
                <a:solidFill>
                  <a:srgbClr val="000000"/>
                </a:solidFill>
              </a:rPr>
              <a:t>Bionik Fortbewegung, Untereinheit 4</a:t>
            </a:r>
            <a:endParaRPr dirty="0"/>
          </a:p>
        </p:txBody>
      </p:sp>
      <p:sp>
        <p:nvSpPr>
          <p:cNvPr id="5" name="Foliennummernplatzhalter 4"/>
          <p:cNvSpPr>
            <a:spLocks noGrp="1"/>
          </p:cNvSpPr>
          <p:nvPr>
            <p:ph type="sldNum" sz="quarter" idx="4"/>
          </p:nvPr>
        </p:nvSpPr>
        <p:spPr bwMode="auto"/>
        <p:txBody>
          <a:bodyPr/>
          <a:lstStyle/>
          <a:p>
            <a:pPr>
              <a:defRPr/>
            </a:pPr>
            <a:fld id="{8C812475-90CC-411E-A993-929AF0D0895B}" type="slidenum">
              <a:rPr lang="de-CH">
                <a:solidFill>
                  <a:srgbClr val="000000"/>
                </a:solidFill>
              </a:rPr>
              <a:t>20</a:t>
            </a:fld>
            <a:endParaRPr lang="de-CH">
              <a:solidFill>
                <a:srgbClr val="000000"/>
              </a:solidFill>
            </a:endParaRPr>
          </a:p>
        </p:txBody>
      </p:sp>
      <p:sp>
        <p:nvSpPr>
          <p:cNvPr id="6" name="Textplatzhalter 11"/>
          <p:cNvSpPr>
            <a:spLocks/>
          </p:cNvSpPr>
          <p:nvPr/>
        </p:nvSpPr>
        <p:spPr bwMode="auto">
          <a:xfrm>
            <a:off x="742812" y="1404937"/>
            <a:ext cx="9212400" cy="1151557"/>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900"/>
              </a:spcBef>
              <a:spcAft>
                <a:spcPts val="0"/>
              </a:spcAft>
              <a:defRPr sz="17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endParaRPr lang="de-CH"/>
          </a:p>
        </p:txBody>
      </p:sp>
      <p:pic>
        <p:nvPicPr>
          <p:cNvPr id="7" name="872ad0fdeef80170bd105acd8d4a5109_1390473222">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p:blipFill>
        <p:spPr bwMode="auto">
          <a:xfrm>
            <a:off x="3072896" y="2461854"/>
            <a:ext cx="4547607" cy="3410705"/>
          </a:xfrm>
          <a:prstGeom prst="rect">
            <a:avLst/>
          </a:prstGeom>
        </p:spPr>
      </p:pic>
      <p:sp>
        <p:nvSpPr>
          <p:cNvPr id="8" name="Textplatzhalter 8"/>
          <p:cNvSpPr>
            <a:spLocks/>
          </p:cNvSpPr>
          <p:nvPr/>
        </p:nvSpPr>
        <p:spPr bwMode="auto">
          <a:xfrm>
            <a:off x="469003" y="6156895"/>
            <a:ext cx="4445649" cy="720000"/>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800"/>
              </a:spcBef>
              <a:spcAft>
                <a:spcPts val="0"/>
              </a:spcAft>
              <a:defRPr sz="15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spcBef>
                <a:spcPts val="0"/>
              </a:spcBef>
              <a:defRPr/>
            </a:pPr>
            <a:r>
              <a:rPr lang="de-DE" sz="1800"/>
              <a:t>Gelenk anbringen um der Drehung</a:t>
            </a:r>
            <a:endParaRPr/>
          </a:p>
          <a:p>
            <a:pPr>
              <a:spcBef>
                <a:spcPts val="0"/>
              </a:spcBef>
              <a:defRPr/>
            </a:pPr>
            <a:r>
              <a:rPr lang="de-DE" sz="1800"/>
              <a:t> des Beines entgegen zu wirken</a:t>
            </a:r>
            <a:endParaRPr/>
          </a:p>
        </p:txBody>
      </p:sp>
      <p:sp>
        <p:nvSpPr>
          <p:cNvPr id="9" name="Textplatzhalter 8"/>
          <p:cNvSpPr>
            <a:spLocks/>
          </p:cNvSpPr>
          <p:nvPr/>
        </p:nvSpPr>
        <p:spPr bwMode="auto">
          <a:xfrm>
            <a:off x="5562724" y="6156895"/>
            <a:ext cx="4896544" cy="720000"/>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800"/>
              </a:spcBef>
              <a:spcAft>
                <a:spcPts val="0"/>
              </a:spcAft>
              <a:defRPr sz="15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spcBef>
                <a:spcPts val="0"/>
              </a:spcBef>
              <a:defRPr/>
            </a:pPr>
            <a:r>
              <a:rPr lang="de-DE" sz="1800"/>
              <a:t>Ein Holzklötzchen zur Nivelierung unterlegen und die Verlängerung daran befestigen. Hiermit kann die Kraft nun gerichtet auf den Boden gerichtet werden beim Laufen. </a:t>
            </a:r>
            <a:endParaRPr/>
          </a:p>
          <a:p>
            <a:pPr>
              <a:spcBef>
                <a:spcPts val="0"/>
              </a:spcBef>
              <a:defRPr/>
            </a:pPr>
            <a:r>
              <a:rPr lang="de-DE" sz="2000"/>
              <a:t>	</a:t>
            </a:r>
            <a:endParaRPr/>
          </a:p>
        </p:txBody>
      </p:sp>
      <p:pic>
        <p:nvPicPr>
          <p:cNvPr id="10" name="Inhaltsplatzhalter 4" descr="Ein Bild, das drinnen, weiß, sitzend, klein enthält.&#10;&#10;Automatisch generierte Beschreibung"/>
          <p:cNvPicPr>
            <a:picLocks noChangeAspect="1"/>
          </p:cNvPicPr>
          <p:nvPr/>
        </p:nvPicPr>
        <p:blipFill>
          <a:blip r:embed="rId6"/>
          <a:stretch/>
        </p:blipFill>
        <p:spPr bwMode="auto">
          <a:xfrm>
            <a:off x="27171" y="1801754"/>
            <a:ext cx="5469610" cy="3912380"/>
          </a:xfrm>
          <a:prstGeom prst="rect">
            <a:avLst/>
          </a:prstGeom>
        </p:spPr>
      </p:pic>
      <p:pic>
        <p:nvPicPr>
          <p:cNvPr id="11" name="Grafik 12" descr="Ein Bild, das drinnen, sitzend, weiß, braun enthält.&#10;&#10;Automatisch generierte Beschreibung"/>
          <p:cNvPicPr>
            <a:picLocks noChangeAspect="1"/>
          </p:cNvPicPr>
          <p:nvPr/>
        </p:nvPicPr>
        <p:blipFill>
          <a:blip r:embed="rId7"/>
          <a:stretch/>
        </p:blipFill>
        <p:spPr bwMode="auto">
          <a:xfrm>
            <a:off x="5562724" y="1812428"/>
            <a:ext cx="5002832" cy="3908095"/>
          </a:xfrm>
          <a:prstGeom prst="rect">
            <a:avLst/>
          </a:prstGeom>
        </p:spPr>
      </p:pic>
      <p:sp>
        <p:nvSpPr>
          <p:cNvPr id="12" name="Rechteck 11">
            <a:extLst>
              <a:ext uri="{FF2B5EF4-FFF2-40B4-BE49-F238E27FC236}">
                <a16:creationId xmlns:a16="http://schemas.microsoft.com/office/drawing/2014/main" id="{2FB1BE3A-B4FA-1D48-9E97-AFAC914F5558}"/>
              </a:ext>
            </a:extLst>
          </p:cNvPr>
          <p:cNvSpPr/>
          <p:nvPr/>
        </p:nvSpPr>
        <p:spPr bwMode="auto">
          <a:xfrm>
            <a:off x="5232640" y="5761061"/>
            <a:ext cx="5346700" cy="215444"/>
          </a:xfrm>
          <a:prstGeom prst="rect">
            <a:avLst/>
          </a:prstGeom>
        </p:spPr>
        <p:txBody>
          <a:bodyPr>
            <a:spAutoFit/>
          </a:bodyPr>
          <a:lstStyle/>
          <a:p>
            <a:r>
              <a:rPr lang="de-DE" sz="800" dirty="0">
                <a:solidFill>
                  <a:schemeClr val="bg1">
                    <a:lumMod val="50000"/>
                  </a:schemeClr>
                </a:solidFill>
              </a:rPr>
              <a:t>Fotografien: Ernest Hägni, FHNW-</a:t>
            </a:r>
            <a:r>
              <a:rPr lang="de-DE" sz="800" dirty="0" err="1">
                <a:solidFill>
                  <a:schemeClr val="bg1">
                    <a:lumMod val="50000"/>
                  </a:schemeClr>
                </a:solidFill>
              </a:rPr>
              <a:t>Tebsio</a:t>
            </a:r>
            <a:r>
              <a:rPr lang="de-DE" sz="800" dirty="0">
                <a:solidFill>
                  <a:schemeClr val="bg1">
                    <a:lumMod val="50000"/>
                  </a:schemeClr>
                </a:solidFill>
              </a:rPr>
              <a:t>, 2020</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Fußzeilenplatzhalter 3"/>
          <p:cNvSpPr>
            <a:spLocks noGrp="1"/>
          </p:cNvSpPr>
          <p:nvPr>
            <p:ph type="ftr" sz="quarter" idx="3"/>
          </p:nvPr>
        </p:nvSpPr>
        <p:spPr bwMode="auto">
          <a:xfrm>
            <a:off x="685027" y="7165007"/>
            <a:ext cx="7485063" cy="179388"/>
          </a:xfrm>
        </p:spPr>
        <p:txBody>
          <a:bodyPr/>
          <a:lstStyle/>
          <a:p>
            <a:pPr>
              <a:defRPr/>
            </a:pPr>
            <a:r>
              <a:rPr lang="de-CH" dirty="0">
                <a:solidFill>
                  <a:srgbClr val="000000"/>
                </a:solidFill>
              </a:rPr>
              <a:t>Bionik Fortbewegung, Untereinheit 4</a:t>
            </a:r>
            <a:endParaRPr dirty="0"/>
          </a:p>
        </p:txBody>
      </p:sp>
      <p:sp>
        <p:nvSpPr>
          <p:cNvPr id="5" name="Foliennummernplatzhalter 4"/>
          <p:cNvSpPr>
            <a:spLocks noGrp="1"/>
          </p:cNvSpPr>
          <p:nvPr>
            <p:ph type="sldNum" sz="quarter" idx="4"/>
          </p:nvPr>
        </p:nvSpPr>
        <p:spPr bwMode="auto"/>
        <p:txBody>
          <a:bodyPr/>
          <a:lstStyle/>
          <a:p>
            <a:pPr>
              <a:defRPr/>
            </a:pPr>
            <a:fld id="{8C812475-90CC-411E-A993-929AF0D0895B}" type="slidenum">
              <a:rPr lang="de-CH">
                <a:solidFill>
                  <a:srgbClr val="000000"/>
                </a:solidFill>
              </a:rPr>
              <a:t>21</a:t>
            </a:fld>
            <a:endParaRPr lang="de-CH">
              <a:solidFill>
                <a:srgbClr val="000000"/>
              </a:solidFill>
            </a:endParaRPr>
          </a:p>
        </p:txBody>
      </p:sp>
      <p:sp>
        <p:nvSpPr>
          <p:cNvPr id="6" name="Textplatzhalter 11"/>
          <p:cNvSpPr>
            <a:spLocks/>
          </p:cNvSpPr>
          <p:nvPr/>
        </p:nvSpPr>
        <p:spPr bwMode="auto">
          <a:xfrm>
            <a:off x="742812" y="1404937"/>
            <a:ext cx="9212400" cy="1151557"/>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900"/>
              </a:spcBef>
              <a:spcAft>
                <a:spcPts val="0"/>
              </a:spcAft>
              <a:defRPr sz="17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r>
              <a:rPr lang="de-CH" sz="2000" b="1"/>
              <a:t>Fertige Anordnung mit Beinen</a:t>
            </a:r>
            <a:endParaRPr/>
          </a:p>
        </p:txBody>
      </p:sp>
      <p:pic>
        <p:nvPicPr>
          <p:cNvPr id="7" name="Inhaltsplatzhalter 4"/>
          <p:cNvPicPr>
            <a:picLocks noChangeAspect="1"/>
          </p:cNvPicPr>
          <p:nvPr/>
        </p:nvPicPr>
        <p:blipFill>
          <a:blip r:embed="rId3"/>
          <a:stretch/>
        </p:blipFill>
        <p:spPr bwMode="auto">
          <a:xfrm>
            <a:off x="2826420" y="2260810"/>
            <a:ext cx="5094984" cy="3968093"/>
          </a:xfrm>
          <a:prstGeom prst="rect">
            <a:avLst/>
          </a:prstGeom>
        </p:spPr>
      </p:pic>
      <p:sp>
        <p:nvSpPr>
          <p:cNvPr id="8" name="Rechteck 7">
            <a:extLst>
              <a:ext uri="{FF2B5EF4-FFF2-40B4-BE49-F238E27FC236}">
                <a16:creationId xmlns:a16="http://schemas.microsoft.com/office/drawing/2014/main" id="{FE50C5CC-D7D9-EB47-860D-23CDD239ED20}"/>
              </a:ext>
            </a:extLst>
          </p:cNvPr>
          <p:cNvSpPr/>
          <p:nvPr/>
        </p:nvSpPr>
        <p:spPr bwMode="auto">
          <a:xfrm>
            <a:off x="2673350" y="6228903"/>
            <a:ext cx="5346700" cy="215444"/>
          </a:xfrm>
          <a:prstGeom prst="rect">
            <a:avLst/>
          </a:prstGeom>
        </p:spPr>
        <p:txBody>
          <a:bodyPr>
            <a:spAutoFit/>
          </a:bodyPr>
          <a:lstStyle/>
          <a:p>
            <a:r>
              <a:rPr lang="de-DE" sz="800" dirty="0">
                <a:solidFill>
                  <a:schemeClr val="bg1">
                    <a:lumMod val="50000"/>
                  </a:schemeClr>
                </a:solidFill>
              </a:rPr>
              <a:t>Fotografie: Ernest Hägni, FHNW-</a:t>
            </a:r>
            <a:r>
              <a:rPr lang="de-DE" sz="800" dirty="0" err="1">
                <a:solidFill>
                  <a:schemeClr val="bg1">
                    <a:lumMod val="50000"/>
                  </a:schemeClr>
                </a:solidFill>
              </a:rPr>
              <a:t>Tebsio</a:t>
            </a:r>
            <a:r>
              <a:rPr lang="de-DE" sz="800" dirty="0">
                <a:solidFill>
                  <a:schemeClr val="bg1">
                    <a:lumMod val="50000"/>
                  </a:schemeClr>
                </a:solidFill>
              </a:rPr>
              <a:t>, 2020</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Fußzeilenplatzhalter 3"/>
          <p:cNvSpPr>
            <a:spLocks noGrp="1"/>
          </p:cNvSpPr>
          <p:nvPr>
            <p:ph type="ftr" sz="quarter" idx="3"/>
          </p:nvPr>
        </p:nvSpPr>
        <p:spPr bwMode="auto">
          <a:xfrm>
            <a:off x="685027" y="7165007"/>
            <a:ext cx="7485063" cy="179388"/>
          </a:xfrm>
        </p:spPr>
        <p:txBody>
          <a:bodyPr/>
          <a:lstStyle/>
          <a:p>
            <a:pPr>
              <a:defRPr/>
            </a:pPr>
            <a:r>
              <a:rPr lang="de-CH" dirty="0">
                <a:solidFill>
                  <a:srgbClr val="000000"/>
                </a:solidFill>
              </a:rPr>
              <a:t>Bionik Fortbewegung, Untereinheit 4</a:t>
            </a:r>
            <a:endParaRPr dirty="0"/>
          </a:p>
        </p:txBody>
      </p:sp>
      <p:sp>
        <p:nvSpPr>
          <p:cNvPr id="5" name="Foliennummernplatzhalter 4"/>
          <p:cNvSpPr>
            <a:spLocks noGrp="1"/>
          </p:cNvSpPr>
          <p:nvPr>
            <p:ph type="sldNum" sz="quarter" idx="4"/>
          </p:nvPr>
        </p:nvSpPr>
        <p:spPr bwMode="auto"/>
        <p:txBody>
          <a:bodyPr/>
          <a:lstStyle/>
          <a:p>
            <a:pPr>
              <a:defRPr/>
            </a:pPr>
            <a:fld id="{8C812475-90CC-411E-A993-929AF0D0895B}" type="slidenum">
              <a:rPr lang="de-CH">
                <a:solidFill>
                  <a:srgbClr val="000000"/>
                </a:solidFill>
              </a:rPr>
              <a:t>22</a:t>
            </a:fld>
            <a:endParaRPr lang="de-CH">
              <a:solidFill>
                <a:srgbClr val="000000"/>
              </a:solidFill>
            </a:endParaRPr>
          </a:p>
        </p:txBody>
      </p:sp>
      <p:sp>
        <p:nvSpPr>
          <p:cNvPr id="6" name="Textplatzhalter 11"/>
          <p:cNvSpPr>
            <a:spLocks/>
          </p:cNvSpPr>
          <p:nvPr/>
        </p:nvSpPr>
        <p:spPr bwMode="auto">
          <a:xfrm>
            <a:off x="742812" y="1404937"/>
            <a:ext cx="9212400" cy="1151557"/>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900"/>
              </a:spcBef>
              <a:spcAft>
                <a:spcPts val="0"/>
              </a:spcAft>
              <a:defRPr sz="17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endParaRPr lang="de-CH"/>
          </a:p>
        </p:txBody>
      </p:sp>
      <p:pic>
        <p:nvPicPr>
          <p:cNvPr id="7" name="872ad0fdeef80170bd105acd8d4a5109_1390473222">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p:blipFill>
        <p:spPr bwMode="auto">
          <a:xfrm>
            <a:off x="3072896" y="2461854"/>
            <a:ext cx="4547607" cy="3410705"/>
          </a:xfrm>
          <a:prstGeom prst="rect">
            <a:avLst/>
          </a:prstGeom>
        </p:spPr>
      </p:pic>
      <p:sp>
        <p:nvSpPr>
          <p:cNvPr id="8" name="Textplatzhalter 8"/>
          <p:cNvSpPr>
            <a:spLocks/>
          </p:cNvSpPr>
          <p:nvPr/>
        </p:nvSpPr>
        <p:spPr bwMode="auto">
          <a:xfrm>
            <a:off x="685027" y="6156895"/>
            <a:ext cx="9212400" cy="720000"/>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800"/>
              </a:spcBef>
              <a:spcAft>
                <a:spcPts val="0"/>
              </a:spcAft>
              <a:defRPr sz="15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spcBef>
                <a:spcPts val="0"/>
              </a:spcBef>
              <a:defRPr/>
            </a:pPr>
            <a:r>
              <a:rPr lang="de-DE" sz="1800"/>
              <a:t>Wie miteinander verbinden damit 3 bewegte Beine für jeweils 1 Seite des Roboters entstehen? Skizzieren Sie mögliche Lösungen. </a:t>
            </a:r>
            <a:endParaRPr/>
          </a:p>
        </p:txBody>
      </p:sp>
      <p:pic>
        <p:nvPicPr>
          <p:cNvPr id="9" name="Grafik 8"/>
          <p:cNvPicPr>
            <a:picLocks noChangeAspect="1"/>
          </p:cNvPicPr>
          <p:nvPr/>
        </p:nvPicPr>
        <p:blipFill>
          <a:blip r:embed="rId6"/>
          <a:stretch/>
        </p:blipFill>
        <p:spPr bwMode="auto">
          <a:xfrm>
            <a:off x="6727091" y="1615916"/>
            <a:ext cx="1865109" cy="4198937"/>
          </a:xfrm>
          <a:prstGeom prst="rect">
            <a:avLst/>
          </a:prstGeom>
        </p:spPr>
      </p:pic>
      <p:pic>
        <p:nvPicPr>
          <p:cNvPr id="10" name="Inhaltsplatzhalter 4"/>
          <p:cNvPicPr>
            <a:picLocks noChangeAspect="1"/>
          </p:cNvPicPr>
          <p:nvPr/>
        </p:nvPicPr>
        <p:blipFill>
          <a:blip r:embed="rId7"/>
          <a:stretch/>
        </p:blipFill>
        <p:spPr bwMode="auto">
          <a:xfrm>
            <a:off x="1872970" y="2120538"/>
            <a:ext cx="4554764" cy="3547357"/>
          </a:xfrm>
          <a:prstGeom prst="rect">
            <a:avLst/>
          </a:prstGeom>
        </p:spPr>
      </p:pic>
      <p:sp>
        <p:nvSpPr>
          <p:cNvPr id="11" name="Rechteck 10">
            <a:extLst>
              <a:ext uri="{FF2B5EF4-FFF2-40B4-BE49-F238E27FC236}">
                <a16:creationId xmlns:a16="http://schemas.microsoft.com/office/drawing/2014/main" id="{21A994A8-BFB5-4044-898F-6D1175A061DD}"/>
              </a:ext>
            </a:extLst>
          </p:cNvPr>
          <p:cNvSpPr/>
          <p:nvPr/>
        </p:nvSpPr>
        <p:spPr bwMode="auto">
          <a:xfrm>
            <a:off x="1205721" y="5689596"/>
            <a:ext cx="5346700" cy="215444"/>
          </a:xfrm>
          <a:prstGeom prst="rect">
            <a:avLst/>
          </a:prstGeom>
        </p:spPr>
        <p:txBody>
          <a:bodyPr>
            <a:spAutoFit/>
          </a:bodyPr>
          <a:lstStyle/>
          <a:p>
            <a:r>
              <a:rPr lang="de-DE" sz="800" dirty="0">
                <a:solidFill>
                  <a:schemeClr val="bg1">
                    <a:lumMod val="50000"/>
                  </a:schemeClr>
                </a:solidFill>
              </a:rPr>
              <a:t>Fotografie: Ernest Hägni, FHNW-</a:t>
            </a:r>
            <a:r>
              <a:rPr lang="de-DE" sz="800" dirty="0" err="1">
                <a:solidFill>
                  <a:schemeClr val="bg1">
                    <a:lumMod val="50000"/>
                  </a:schemeClr>
                </a:solidFill>
              </a:rPr>
              <a:t>Tebsio</a:t>
            </a:r>
            <a:r>
              <a:rPr lang="de-DE" sz="800" dirty="0">
                <a:solidFill>
                  <a:schemeClr val="bg1">
                    <a:lumMod val="50000"/>
                  </a:schemeClr>
                </a:solidFill>
              </a:rPr>
              <a:t>, 2020</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Fußzeilenplatzhalter 3"/>
          <p:cNvSpPr>
            <a:spLocks noGrp="1"/>
          </p:cNvSpPr>
          <p:nvPr>
            <p:ph type="ftr" sz="quarter" idx="3"/>
          </p:nvPr>
        </p:nvSpPr>
        <p:spPr bwMode="auto">
          <a:xfrm>
            <a:off x="685027" y="7165007"/>
            <a:ext cx="7485063" cy="179388"/>
          </a:xfrm>
        </p:spPr>
        <p:txBody>
          <a:bodyPr/>
          <a:lstStyle/>
          <a:p>
            <a:pPr>
              <a:defRPr/>
            </a:pPr>
            <a:r>
              <a:rPr lang="de-CH" dirty="0">
                <a:solidFill>
                  <a:srgbClr val="000000"/>
                </a:solidFill>
              </a:rPr>
              <a:t>Bionik Fortbewegung, Untereinheit 4</a:t>
            </a:r>
            <a:endParaRPr dirty="0"/>
          </a:p>
        </p:txBody>
      </p:sp>
      <p:sp>
        <p:nvSpPr>
          <p:cNvPr id="5" name="Foliennummernplatzhalter 4"/>
          <p:cNvSpPr>
            <a:spLocks noGrp="1"/>
          </p:cNvSpPr>
          <p:nvPr>
            <p:ph type="sldNum" sz="quarter" idx="4"/>
          </p:nvPr>
        </p:nvSpPr>
        <p:spPr bwMode="auto"/>
        <p:txBody>
          <a:bodyPr/>
          <a:lstStyle/>
          <a:p>
            <a:pPr>
              <a:defRPr/>
            </a:pPr>
            <a:fld id="{8C812475-90CC-411E-A993-929AF0D0895B}" type="slidenum">
              <a:rPr lang="de-CH">
                <a:solidFill>
                  <a:srgbClr val="000000"/>
                </a:solidFill>
              </a:rPr>
              <a:t>3</a:t>
            </a:fld>
            <a:endParaRPr lang="de-CH">
              <a:solidFill>
                <a:srgbClr val="000000"/>
              </a:solidFill>
            </a:endParaRPr>
          </a:p>
        </p:txBody>
      </p:sp>
      <p:sp>
        <p:nvSpPr>
          <p:cNvPr id="6" name="Textplatzhalter 11"/>
          <p:cNvSpPr>
            <a:spLocks/>
          </p:cNvSpPr>
          <p:nvPr/>
        </p:nvSpPr>
        <p:spPr bwMode="auto">
          <a:xfrm>
            <a:off x="742812" y="1404937"/>
            <a:ext cx="9212400" cy="1151557"/>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900"/>
              </a:spcBef>
              <a:spcAft>
                <a:spcPts val="0"/>
              </a:spcAft>
              <a:defRPr sz="17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r>
              <a:rPr lang="de-DE" sz="2000" b="1"/>
              <a:t>Wie bewegen sich Ameisen eigentlich genau fort? </a:t>
            </a:r>
            <a:endParaRPr lang="de-CH" sz="2000" b="1"/>
          </a:p>
        </p:txBody>
      </p:sp>
      <p:sp>
        <p:nvSpPr>
          <p:cNvPr id="2" name="Textfeld 1">
            <a:extLst>
              <a:ext uri="{FF2B5EF4-FFF2-40B4-BE49-F238E27FC236}">
                <a16:creationId xmlns:a16="http://schemas.microsoft.com/office/drawing/2014/main" id="{6378E17B-D3DE-6948-893D-1A975282263F}"/>
              </a:ext>
            </a:extLst>
          </p:cNvPr>
          <p:cNvSpPr txBox="1"/>
          <p:nvPr/>
        </p:nvSpPr>
        <p:spPr>
          <a:xfrm>
            <a:off x="3114452" y="6481221"/>
            <a:ext cx="4756430" cy="215444"/>
          </a:xfrm>
          <a:prstGeom prst="rect">
            <a:avLst/>
          </a:prstGeom>
          <a:noFill/>
        </p:spPr>
        <p:txBody>
          <a:bodyPr wrap="none" rtlCol="0">
            <a:spAutoFit/>
          </a:bodyPr>
          <a:lstStyle/>
          <a:p>
            <a:r>
              <a:rPr lang="de-DE" sz="800" dirty="0" err="1">
                <a:solidFill>
                  <a:schemeClr val="bg1">
                    <a:lumMod val="50000"/>
                  </a:schemeClr>
                </a:solidFill>
              </a:rPr>
              <a:t>Video:Blattschneiderameisen</a:t>
            </a:r>
            <a:r>
              <a:rPr lang="de-DE" sz="800" dirty="0">
                <a:solidFill>
                  <a:schemeClr val="bg1">
                    <a:lumMod val="50000"/>
                  </a:schemeClr>
                </a:solidFill>
              </a:rPr>
              <a:t>, Naturhistorisches Museum Basel, Ernest Hägni, FHNW-</a:t>
            </a:r>
            <a:r>
              <a:rPr lang="de-DE" sz="800" dirty="0" err="1">
                <a:solidFill>
                  <a:schemeClr val="bg1">
                    <a:lumMod val="50000"/>
                  </a:schemeClr>
                </a:solidFill>
              </a:rPr>
              <a:t>Tebisio</a:t>
            </a:r>
            <a:r>
              <a:rPr lang="de-DE" sz="800" dirty="0">
                <a:solidFill>
                  <a:schemeClr val="bg1">
                    <a:lumMod val="50000"/>
                  </a:schemeClr>
                </a:solidFill>
              </a:rPr>
              <a:t>, 2019</a:t>
            </a:r>
          </a:p>
        </p:txBody>
      </p:sp>
      <p:pic>
        <p:nvPicPr>
          <p:cNvPr id="3" name="03_Bewegung_Ameisen_2" descr="03_Bewegung_Ameisen_2">
            <a:hlinkClick r:id="" action="ppaction://media"/>
            <a:extLst>
              <a:ext uri="{FF2B5EF4-FFF2-40B4-BE49-F238E27FC236}">
                <a16:creationId xmlns:a16="http://schemas.microsoft.com/office/drawing/2014/main" id="{20309C5E-8D72-B946-9C42-8831B9DB9FD3}"/>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114452" y="2773226"/>
            <a:ext cx="4770181" cy="34912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44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Fußzeilenplatzhalter 3"/>
          <p:cNvSpPr>
            <a:spLocks noGrp="1"/>
          </p:cNvSpPr>
          <p:nvPr>
            <p:ph type="ftr" sz="quarter" idx="3"/>
          </p:nvPr>
        </p:nvSpPr>
        <p:spPr bwMode="auto">
          <a:xfrm>
            <a:off x="685027" y="7165007"/>
            <a:ext cx="7485063" cy="179388"/>
          </a:xfrm>
        </p:spPr>
        <p:txBody>
          <a:bodyPr/>
          <a:lstStyle/>
          <a:p>
            <a:pPr>
              <a:defRPr/>
            </a:pPr>
            <a:r>
              <a:rPr lang="de-CH" dirty="0">
                <a:solidFill>
                  <a:srgbClr val="000000"/>
                </a:solidFill>
              </a:rPr>
              <a:t>Bionik Fortbewegung, Untereinheit 4</a:t>
            </a:r>
            <a:endParaRPr dirty="0"/>
          </a:p>
        </p:txBody>
      </p:sp>
      <p:sp>
        <p:nvSpPr>
          <p:cNvPr id="5" name="Foliennummernplatzhalter 4"/>
          <p:cNvSpPr>
            <a:spLocks noGrp="1"/>
          </p:cNvSpPr>
          <p:nvPr>
            <p:ph type="sldNum" sz="quarter" idx="4"/>
          </p:nvPr>
        </p:nvSpPr>
        <p:spPr bwMode="auto"/>
        <p:txBody>
          <a:bodyPr/>
          <a:lstStyle/>
          <a:p>
            <a:pPr>
              <a:defRPr/>
            </a:pPr>
            <a:fld id="{8C812475-90CC-411E-A993-929AF0D0895B}" type="slidenum">
              <a:rPr lang="de-CH">
                <a:solidFill>
                  <a:srgbClr val="000000"/>
                </a:solidFill>
              </a:rPr>
              <a:t>4</a:t>
            </a:fld>
            <a:endParaRPr lang="de-CH">
              <a:solidFill>
                <a:srgbClr val="000000"/>
              </a:solidFill>
            </a:endParaRPr>
          </a:p>
        </p:txBody>
      </p:sp>
      <p:sp>
        <p:nvSpPr>
          <p:cNvPr id="6" name="Textplatzhalter 11"/>
          <p:cNvSpPr>
            <a:spLocks/>
          </p:cNvSpPr>
          <p:nvPr/>
        </p:nvSpPr>
        <p:spPr bwMode="auto">
          <a:xfrm>
            <a:off x="742812" y="1404937"/>
            <a:ext cx="9212400" cy="1151557"/>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900"/>
              </a:spcBef>
              <a:spcAft>
                <a:spcPts val="0"/>
              </a:spcAft>
              <a:defRPr sz="17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r>
              <a:rPr lang="de-CH" sz="2000" b="1"/>
              <a:t>Den sechsfüssigen Gang entziffern</a:t>
            </a:r>
            <a:endParaRPr/>
          </a:p>
        </p:txBody>
      </p:sp>
      <p:pic>
        <p:nvPicPr>
          <p:cNvPr id="7" name="872ad0fdeef80170bd105acd8d4a5109_1390473222">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p:blipFill>
        <p:spPr bwMode="auto">
          <a:xfrm>
            <a:off x="3072896" y="2461854"/>
            <a:ext cx="4547607" cy="3410705"/>
          </a:xfrm>
          <a:prstGeom prst="rect">
            <a:avLst/>
          </a:prstGeom>
        </p:spPr>
      </p:pic>
      <p:sp>
        <p:nvSpPr>
          <p:cNvPr id="8" name="Textplatzhalter 8"/>
          <p:cNvSpPr>
            <a:spLocks/>
          </p:cNvSpPr>
          <p:nvPr/>
        </p:nvSpPr>
        <p:spPr bwMode="auto">
          <a:xfrm>
            <a:off x="1451706" y="6156326"/>
            <a:ext cx="9212400" cy="720000"/>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800"/>
              </a:spcBef>
              <a:spcAft>
                <a:spcPts val="0"/>
              </a:spcAft>
              <a:defRPr sz="15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lgn="r">
              <a:defRPr/>
            </a:pPr>
            <a:r>
              <a:rPr lang="de-DE" sz="800" dirty="0">
                <a:solidFill>
                  <a:schemeClr val="bg1">
                    <a:lumMod val="50000"/>
                  </a:schemeClr>
                </a:solidFill>
              </a:rPr>
              <a:t>Figur 9 aus: https://</a:t>
            </a:r>
            <a:r>
              <a:rPr lang="de-DE" sz="800" dirty="0" err="1">
                <a:solidFill>
                  <a:schemeClr val="bg1">
                    <a:lumMod val="50000"/>
                  </a:schemeClr>
                </a:solidFill>
              </a:rPr>
              <a:t>jeb.biologists.org</a:t>
            </a:r>
            <a:r>
              <a:rPr lang="de-DE" sz="800" dirty="0">
                <a:solidFill>
                  <a:schemeClr val="bg1">
                    <a:lumMod val="50000"/>
                  </a:schemeClr>
                </a:solidFill>
              </a:rPr>
              <a:t>/</a:t>
            </a:r>
            <a:r>
              <a:rPr lang="de-DE" sz="800" dirty="0" err="1">
                <a:solidFill>
                  <a:schemeClr val="bg1">
                    <a:lumMod val="50000"/>
                  </a:schemeClr>
                </a:solidFill>
              </a:rPr>
              <a:t>content</a:t>
            </a:r>
            <a:r>
              <a:rPr lang="de-DE" sz="800" dirty="0">
                <a:solidFill>
                  <a:schemeClr val="bg1">
                    <a:lumMod val="50000"/>
                  </a:schemeClr>
                </a:solidFill>
              </a:rPr>
              <a:t>/217/13/2358.figures-only</a:t>
            </a:r>
            <a:endParaRPr sz="800" dirty="0">
              <a:solidFill>
                <a:schemeClr val="bg1">
                  <a:lumMod val="50000"/>
                </a:schemeClr>
              </a:solidFill>
            </a:endParaRPr>
          </a:p>
        </p:txBody>
      </p:sp>
      <p:pic>
        <p:nvPicPr>
          <p:cNvPr id="9" name="Inhaltsplatzhalter 4"/>
          <p:cNvPicPr>
            <a:picLocks noChangeAspect="1"/>
          </p:cNvPicPr>
          <p:nvPr/>
        </p:nvPicPr>
        <p:blipFill>
          <a:blip r:embed="rId6"/>
          <a:stretch/>
        </p:blipFill>
        <p:spPr bwMode="auto">
          <a:xfrm>
            <a:off x="86712" y="2161828"/>
            <a:ext cx="10515600" cy="3779043"/>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Charakteristik</a:t>
            </a:r>
            <a:endParaRPr/>
          </a:p>
        </p:txBody>
      </p:sp>
      <p:sp>
        <p:nvSpPr>
          <p:cNvPr id="5" name="Textplatzhalter 2"/>
          <p:cNvSpPr>
            <a:spLocks noGrp="1"/>
          </p:cNvSpPr>
          <p:nvPr>
            <p:ph type="body" idx="1"/>
          </p:nvPr>
        </p:nvSpPr>
        <p:spPr bwMode="auto"/>
        <p:txBody>
          <a:bodyPr/>
          <a:lstStyle/>
          <a:p>
            <a:pPr marL="0" indent="0">
              <a:lnSpc>
                <a:spcPct val="120000"/>
              </a:lnSpc>
              <a:spcBef>
                <a:spcPts val="0"/>
              </a:spcBef>
              <a:buNone/>
              <a:defRPr/>
            </a:pPr>
            <a:r>
              <a:rPr lang="de-CH" sz="1600">
                <a:latin typeface="Arial"/>
                <a:cs typeface="Arial"/>
              </a:rPr>
              <a:t>Waldameisen der Art Formica polyctena bewegen sich, gemessen an ihrer Größe sehr schnell fort: Sie schaffen 26 Körperlängen pro Sekunde – ein Mensch müsste dafür immerhin 140 Stundenkilometer schnell laufen.</a:t>
            </a:r>
            <a:endParaRPr/>
          </a:p>
          <a:p>
            <a:pPr marL="0" indent="0">
              <a:lnSpc>
                <a:spcPct val="120000"/>
              </a:lnSpc>
              <a:spcBef>
                <a:spcPts val="0"/>
              </a:spcBef>
              <a:buNone/>
              <a:defRPr/>
            </a:pPr>
            <a:r>
              <a:rPr lang="de-CH" sz="1600">
                <a:latin typeface="Arial"/>
                <a:cs typeface="Arial"/>
              </a:rPr>
              <a:t>Ein Team um Lars Reinhardt von der Universität Jena hat untersucht, wie die Tiere diese Geschwindigkeit erreichen. Demnach nutzen die Tiere eine Gangart, die man als alternierenden Tripod-Gang bezeichnet. Dabei bewegen sich immer Vorder- und Hinterbein einer Seite sowie das mittlere Bein auf der anderen Seite gemeinsam, und es haben zu jedem Zeitpunkt drei Beine Kontakt zum Boden.</a:t>
            </a:r>
            <a:endParaRPr/>
          </a:p>
          <a:p>
            <a:pPr marL="0" indent="0">
              <a:lnSpc>
                <a:spcPct val="120000"/>
              </a:lnSpc>
              <a:spcBef>
                <a:spcPts val="0"/>
              </a:spcBef>
              <a:buNone/>
              <a:defRPr/>
            </a:pPr>
            <a:r>
              <a:rPr lang="de-CH" sz="1600">
                <a:latin typeface="Arial"/>
                <a:cs typeface="Arial"/>
              </a:rPr>
              <a:t>So viel Bodenhaftung ist zwar sehr kraftraubend, dafür steht die Ameise auf jedem Untergrund sicher und kann außerdem schnell die Richtung wechseln. Wegen dieser Besonderheit ist das als "grounded running" bezeichnete Bewegungsmuster auch als Fortbewegungsstrategie für sechsbeinige Roboter zum Beispiel zur Erkundung von Katastrophenschauplätzen im Gespräch.</a:t>
            </a:r>
            <a:endParaRPr/>
          </a:p>
          <a:p>
            <a:pPr marL="0" indent="0">
              <a:lnSpc>
                <a:spcPct val="120000"/>
              </a:lnSpc>
              <a:spcBef>
                <a:spcPts val="0"/>
              </a:spcBef>
              <a:buNone/>
              <a:defRPr/>
            </a:pPr>
            <a:r>
              <a:rPr lang="de-CH" sz="1600">
                <a:latin typeface="Arial"/>
                <a:cs typeface="Arial"/>
              </a:rPr>
              <a:t>Jedes der drei Ameisen-Beinpaare hat laut den Forschern übrigens eine andere Funktion: Das hintere Beinpaar sei der Hauptantrieb für die Vorwärtsbewegung, die Vorderbeine hätten vor allem eine Bremswirkung und das mittlere Beinpaar trage zur Stabilisierung des Ganges bei.</a:t>
            </a:r>
            <a:endParaRPr lang="de-DE" sz="1600">
              <a:latin typeface="Arial"/>
              <a:cs typeface="Arial"/>
            </a:endParaRPr>
          </a:p>
          <a:p>
            <a:pPr>
              <a:defRPr/>
            </a:pPr>
            <a:endParaRPr lang="de-DE"/>
          </a:p>
        </p:txBody>
      </p:sp>
      <p:sp>
        <p:nvSpPr>
          <p:cNvPr id="6" name="Fußzeilenplatzhalter 3"/>
          <p:cNvSpPr>
            <a:spLocks noGrp="1"/>
          </p:cNvSpPr>
          <p:nvPr>
            <p:ph type="ftr" sz="quarter" idx="3"/>
          </p:nvPr>
        </p:nvSpPr>
        <p:spPr bwMode="auto"/>
        <p:txBody>
          <a:bodyPr/>
          <a:lstStyle/>
          <a:p>
            <a:pPr>
              <a:defRPr/>
            </a:pPr>
            <a:r>
              <a:rPr lang="de-CH" dirty="0">
                <a:solidFill>
                  <a:srgbClr val="000000"/>
                </a:solidFill>
              </a:rPr>
              <a:t>Bionik Fortbewegung, Untereinheit 4</a:t>
            </a:r>
            <a:endParaRPr dirty="0"/>
          </a:p>
        </p:txBody>
      </p:sp>
      <p:sp>
        <p:nvSpPr>
          <p:cNvPr id="7" name="Foliennummernplatzhalter 4"/>
          <p:cNvSpPr>
            <a:spLocks noGrp="1"/>
          </p:cNvSpPr>
          <p:nvPr>
            <p:ph type="sldNum" sz="quarter" idx="4"/>
          </p:nvPr>
        </p:nvSpPr>
        <p:spPr bwMode="auto"/>
        <p:txBody>
          <a:bodyPr/>
          <a:lstStyle/>
          <a:p>
            <a:pPr>
              <a:defRPr/>
            </a:pPr>
            <a:fld id="{8C812475-90CC-411E-A993-929AF0D0895B}" type="slidenum">
              <a:rPr lang="de-CH">
                <a:solidFill>
                  <a:srgbClr val="000000"/>
                </a:solidFill>
              </a:rPr>
              <a:t>5</a:t>
            </a:fld>
            <a:endParaRPr lang="de-CH">
              <a:solidFill>
                <a:srgbClr val="00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Eignung für die Fortbewegung bei Roboter</a:t>
            </a:r>
            <a:endParaRPr/>
          </a:p>
        </p:txBody>
      </p:sp>
      <p:sp>
        <p:nvSpPr>
          <p:cNvPr id="5" name="Textplatzhalter 2"/>
          <p:cNvSpPr>
            <a:spLocks noGrp="1"/>
          </p:cNvSpPr>
          <p:nvPr>
            <p:ph type="body" idx="1"/>
          </p:nvPr>
        </p:nvSpPr>
        <p:spPr bwMode="auto"/>
        <p:txBody>
          <a:bodyPr/>
          <a:lstStyle/>
          <a:p>
            <a:pPr marL="342900" indent="-342900">
              <a:buFont typeface="Arial"/>
              <a:buChar char="•"/>
              <a:defRPr/>
            </a:pPr>
            <a:r>
              <a:rPr lang="de-DE"/>
              <a:t>Trittsicherheit durch Bodenkontakt mit jeweils 3 Beinen</a:t>
            </a:r>
            <a:endParaRPr/>
          </a:p>
          <a:p>
            <a:pPr marL="342900" indent="-342900">
              <a:buFont typeface="Arial"/>
              <a:buChar char="•"/>
              <a:defRPr/>
            </a:pPr>
            <a:r>
              <a:rPr lang="de-DE"/>
              <a:t>Unebenheiten können “übergangen werden“ z.B. Steine oder Treppen</a:t>
            </a:r>
            <a:endParaRPr/>
          </a:p>
          <a:p>
            <a:pPr marL="342900" indent="-342900">
              <a:buFont typeface="Arial"/>
              <a:buChar char="•"/>
              <a:defRPr/>
            </a:pPr>
            <a:r>
              <a:rPr lang="de-DE"/>
              <a:t>Räder stehen bei Unebenheiten schnell an</a:t>
            </a:r>
            <a:endParaRPr/>
          </a:p>
          <a:p>
            <a:pPr marL="342900" indent="-342900">
              <a:buFont typeface="Arial"/>
              <a:buChar char="•"/>
              <a:defRPr/>
            </a:pPr>
            <a:r>
              <a:rPr lang="de-DE"/>
              <a:t>Gleichgewichtsverteilung </a:t>
            </a:r>
            <a:endParaRPr/>
          </a:p>
          <a:p>
            <a:pPr marL="342900" indent="-342900">
              <a:buFont typeface="Arial"/>
              <a:buChar char="•"/>
              <a:defRPr/>
            </a:pPr>
            <a:r>
              <a:rPr lang="de-DE"/>
              <a:t>Schwerpunkt liegt tief</a:t>
            </a:r>
            <a:endParaRPr/>
          </a:p>
          <a:p>
            <a:pPr>
              <a:defRPr/>
            </a:pPr>
            <a:endParaRPr lang="de-DE"/>
          </a:p>
        </p:txBody>
      </p:sp>
      <p:sp>
        <p:nvSpPr>
          <p:cNvPr id="6" name="Fußzeilenplatzhalter 3"/>
          <p:cNvSpPr>
            <a:spLocks noGrp="1"/>
          </p:cNvSpPr>
          <p:nvPr>
            <p:ph type="ftr" sz="quarter" idx="3"/>
          </p:nvPr>
        </p:nvSpPr>
        <p:spPr bwMode="auto"/>
        <p:txBody>
          <a:bodyPr/>
          <a:lstStyle/>
          <a:p>
            <a:pPr>
              <a:defRPr/>
            </a:pPr>
            <a:r>
              <a:rPr lang="de-CH" dirty="0">
                <a:solidFill>
                  <a:srgbClr val="000000"/>
                </a:solidFill>
              </a:rPr>
              <a:t>Bionik Fortbewegung, Untereinheit 4</a:t>
            </a:r>
            <a:endParaRPr dirty="0"/>
          </a:p>
        </p:txBody>
      </p:sp>
      <p:sp>
        <p:nvSpPr>
          <p:cNvPr id="7" name="Foliennummernplatzhalter 4"/>
          <p:cNvSpPr>
            <a:spLocks noGrp="1"/>
          </p:cNvSpPr>
          <p:nvPr>
            <p:ph type="sldNum" sz="quarter" idx="4"/>
          </p:nvPr>
        </p:nvSpPr>
        <p:spPr bwMode="auto"/>
        <p:txBody>
          <a:bodyPr/>
          <a:lstStyle/>
          <a:p>
            <a:pPr>
              <a:defRPr/>
            </a:pPr>
            <a:fld id="{8C812475-90CC-411E-A993-929AF0D0895B}" type="slidenum">
              <a:rPr lang="de-CH">
                <a:solidFill>
                  <a:srgbClr val="000000"/>
                </a:solidFill>
              </a:rPr>
              <a:t>6</a:t>
            </a:fld>
            <a:endParaRPr lang="de-CH">
              <a:solidFill>
                <a:srgbClr val="00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Fußzeilenplatzhalter 3"/>
          <p:cNvSpPr>
            <a:spLocks noGrp="1"/>
          </p:cNvSpPr>
          <p:nvPr>
            <p:ph type="ftr" sz="quarter" idx="3"/>
          </p:nvPr>
        </p:nvSpPr>
        <p:spPr bwMode="auto"/>
        <p:txBody>
          <a:bodyPr/>
          <a:lstStyle/>
          <a:p>
            <a:pPr>
              <a:defRPr/>
            </a:pPr>
            <a:r>
              <a:rPr lang="de-CH" dirty="0">
                <a:solidFill>
                  <a:srgbClr val="000000"/>
                </a:solidFill>
              </a:rPr>
              <a:t>Bionik Fortbewegung, Untereinheit 4</a:t>
            </a:r>
            <a:endParaRPr dirty="0"/>
          </a:p>
        </p:txBody>
      </p:sp>
      <p:sp>
        <p:nvSpPr>
          <p:cNvPr id="5" name="Foliennummernplatzhalter 4"/>
          <p:cNvSpPr>
            <a:spLocks noGrp="1"/>
          </p:cNvSpPr>
          <p:nvPr>
            <p:ph type="sldNum" sz="quarter" idx="4"/>
          </p:nvPr>
        </p:nvSpPr>
        <p:spPr bwMode="auto"/>
        <p:txBody>
          <a:bodyPr/>
          <a:lstStyle/>
          <a:p>
            <a:pPr>
              <a:defRPr/>
            </a:pPr>
            <a:fld id="{8C812475-90CC-411E-A993-929AF0D0895B}" type="slidenum">
              <a:rPr lang="de-CH">
                <a:solidFill>
                  <a:srgbClr val="000000"/>
                </a:solidFill>
              </a:rPr>
              <a:t>7</a:t>
            </a:fld>
            <a:endParaRPr lang="de-CH">
              <a:solidFill>
                <a:srgbClr val="000000"/>
              </a:solidFill>
            </a:endParaRPr>
          </a:p>
        </p:txBody>
      </p:sp>
      <p:pic>
        <p:nvPicPr>
          <p:cNvPr id="6" name="Inhaltsplatzhalter 4" descr="Ein Bild, das Text, Karte enthält.&#10;&#10;Automatisch generierte Beschreibung"/>
          <p:cNvPicPr>
            <a:picLocks noChangeAspect="1"/>
          </p:cNvPicPr>
          <p:nvPr/>
        </p:nvPicPr>
        <p:blipFill>
          <a:blip r:embed="rId3" cstate="print">
            <a:extLst>
              <a:ext uri="{28A0092B-C50C-407E-A947-70E740481C1C}">
                <a14:useLocalDpi xmlns:a14="http://schemas.microsoft.com/office/drawing/2010/main"/>
              </a:ext>
            </a:extLst>
          </a:blip>
          <a:stretch/>
        </p:blipFill>
        <p:spPr bwMode="auto">
          <a:xfrm>
            <a:off x="3869395" y="2085776"/>
            <a:ext cx="2607186" cy="4359150"/>
          </a:xfrm>
          <a:prstGeom prst="rect">
            <a:avLst/>
          </a:prstGeom>
        </p:spPr>
      </p:pic>
      <p:sp>
        <p:nvSpPr>
          <p:cNvPr id="7" name="Titel 1"/>
          <p:cNvSpPr>
            <a:spLocks/>
          </p:cNvSpPr>
          <p:nvPr/>
        </p:nvSpPr>
        <p:spPr bwMode="auto">
          <a:xfrm>
            <a:off x="695325" y="1404938"/>
            <a:ext cx="9213850" cy="361950"/>
          </a:xfrm>
          <a:prstGeom prst="rect">
            <a:avLst/>
          </a:prstGeom>
          <a:noFill/>
          <a:ln>
            <a:noFill/>
          </a:ln>
        </p:spPr>
        <p:txBody>
          <a:bodyPr vert="horz" wrap="square" lIns="0" tIns="0" rIns="0" bIns="0" numCol="1" anchor="t" anchorCtr="0" compatLnSpc="1">
            <a:prstTxWarp prst="textNoShape">
              <a:avLst/>
            </a:prstTxWarp>
          </a:bodyPr>
          <a:lstStyle>
            <a:lvl1pPr algn="l" defTabSz="1042988">
              <a:spcBef>
                <a:spcPts val="0"/>
              </a:spcBef>
              <a:spcAft>
                <a:spcPts val="0"/>
              </a:spcAft>
              <a:defRPr sz="2000" b="1" i="0">
                <a:solidFill>
                  <a:schemeClr val="tx2"/>
                </a:solidFill>
                <a:latin typeface="+mj-lt"/>
                <a:ea typeface="+mj-ea"/>
                <a:cs typeface="+mj-cs"/>
              </a:defRPr>
            </a:lvl1pPr>
            <a:lvl2pPr algn="l" defTabSz="1042988">
              <a:spcBef>
                <a:spcPts val="0"/>
              </a:spcBef>
              <a:spcAft>
                <a:spcPts val="0"/>
              </a:spcAft>
              <a:defRPr sz="2000" b="1">
                <a:solidFill>
                  <a:schemeClr val="tx2"/>
                </a:solidFill>
                <a:latin typeface="Arial"/>
              </a:defRPr>
            </a:lvl2pPr>
            <a:lvl3pPr algn="l" defTabSz="1042988">
              <a:spcBef>
                <a:spcPts val="0"/>
              </a:spcBef>
              <a:spcAft>
                <a:spcPts val="0"/>
              </a:spcAft>
              <a:defRPr sz="2000" b="1">
                <a:solidFill>
                  <a:schemeClr val="tx2"/>
                </a:solidFill>
                <a:latin typeface="Arial"/>
              </a:defRPr>
            </a:lvl3pPr>
            <a:lvl4pPr algn="l" defTabSz="1042988">
              <a:spcBef>
                <a:spcPts val="0"/>
              </a:spcBef>
              <a:spcAft>
                <a:spcPts val="0"/>
              </a:spcAft>
              <a:defRPr sz="2000" b="1">
                <a:solidFill>
                  <a:schemeClr val="tx2"/>
                </a:solidFill>
                <a:latin typeface="Arial"/>
              </a:defRPr>
            </a:lvl4pPr>
            <a:lvl5pPr algn="l" defTabSz="1042988">
              <a:spcBef>
                <a:spcPts val="0"/>
              </a:spcBef>
              <a:spcAft>
                <a:spcPts val="0"/>
              </a:spcAft>
              <a:defRPr sz="2000" b="1">
                <a:solidFill>
                  <a:schemeClr val="tx2"/>
                </a:solidFill>
                <a:latin typeface="Arial"/>
              </a:defRPr>
            </a:lvl5pPr>
            <a:lvl6pPr marL="457200" algn="l" defTabSz="1042988">
              <a:spcBef>
                <a:spcPts val="0"/>
              </a:spcBef>
              <a:spcAft>
                <a:spcPts val="0"/>
              </a:spcAft>
              <a:defRPr sz="2000" b="1">
                <a:solidFill>
                  <a:schemeClr val="tx2"/>
                </a:solidFill>
                <a:latin typeface="Arial"/>
              </a:defRPr>
            </a:lvl6pPr>
            <a:lvl7pPr marL="914400" algn="l" defTabSz="1042988">
              <a:spcBef>
                <a:spcPts val="0"/>
              </a:spcBef>
              <a:spcAft>
                <a:spcPts val="0"/>
              </a:spcAft>
              <a:defRPr sz="2000" b="1">
                <a:solidFill>
                  <a:schemeClr val="tx2"/>
                </a:solidFill>
                <a:latin typeface="Arial"/>
              </a:defRPr>
            </a:lvl7pPr>
            <a:lvl8pPr marL="1371600" algn="l" defTabSz="1042988">
              <a:spcBef>
                <a:spcPts val="0"/>
              </a:spcBef>
              <a:spcAft>
                <a:spcPts val="0"/>
              </a:spcAft>
              <a:defRPr sz="2000" b="1">
                <a:solidFill>
                  <a:schemeClr val="tx2"/>
                </a:solidFill>
                <a:latin typeface="Arial"/>
              </a:defRPr>
            </a:lvl8pPr>
            <a:lvl9pPr marL="1828800" algn="l" defTabSz="1042988">
              <a:spcBef>
                <a:spcPts val="0"/>
              </a:spcBef>
              <a:spcAft>
                <a:spcPts val="0"/>
              </a:spcAft>
              <a:defRPr sz="2000" b="1">
                <a:solidFill>
                  <a:schemeClr val="tx2"/>
                </a:solidFill>
                <a:latin typeface="Arial"/>
              </a:defRPr>
            </a:lvl9pPr>
          </a:lstStyle>
          <a:p>
            <a:pPr>
              <a:defRPr/>
            </a:pPr>
            <a:r>
              <a:rPr lang="de-DE"/>
              <a:t>Wie lässt sich die natürliche Vorgabe technisch übersetzen?</a:t>
            </a:r>
            <a:endParaRPr/>
          </a:p>
        </p:txBody>
      </p:sp>
      <p:sp>
        <p:nvSpPr>
          <p:cNvPr id="8" name="Textplatzhalter 8"/>
          <p:cNvSpPr>
            <a:spLocks/>
          </p:cNvSpPr>
          <p:nvPr/>
        </p:nvSpPr>
        <p:spPr bwMode="auto">
          <a:xfrm>
            <a:off x="3330476" y="6601357"/>
            <a:ext cx="4635062" cy="720000"/>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800"/>
              </a:spcBef>
              <a:spcAft>
                <a:spcPts val="0"/>
              </a:spcAft>
              <a:defRPr sz="15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r>
              <a:rPr lang="de-DE" sz="800" dirty="0">
                <a:solidFill>
                  <a:schemeClr val="bg1">
                    <a:lumMod val="50000"/>
                  </a:schemeClr>
                </a:solidFill>
              </a:rPr>
              <a:t>Figur 15 aus: http://</a:t>
            </a:r>
            <a:r>
              <a:rPr lang="de-DE" sz="800" dirty="0" err="1">
                <a:solidFill>
                  <a:schemeClr val="bg1">
                    <a:lumMod val="50000"/>
                  </a:schemeClr>
                </a:solidFill>
              </a:rPr>
              <a:t>www.zeno.org</a:t>
            </a:r>
            <a:r>
              <a:rPr lang="de-DE" sz="800" dirty="0">
                <a:solidFill>
                  <a:schemeClr val="bg1">
                    <a:lumMod val="50000"/>
                  </a:schemeClr>
                </a:solidFill>
              </a:rPr>
              <a:t>/Naturwissenschaften/M/</a:t>
            </a:r>
            <a:r>
              <a:rPr lang="de-DE" sz="800" dirty="0" err="1">
                <a:solidFill>
                  <a:schemeClr val="bg1">
                    <a:lumMod val="50000"/>
                  </a:schemeClr>
                </a:solidFill>
              </a:rPr>
              <a:t>Reitter</a:t>
            </a:r>
            <a:r>
              <a:rPr lang="de-DE" sz="800" dirty="0">
                <a:solidFill>
                  <a:schemeClr val="bg1">
                    <a:lumMod val="50000"/>
                  </a:schemeClr>
                </a:solidFill>
              </a:rPr>
              <a:t>,+Edmund/</a:t>
            </a:r>
            <a:r>
              <a:rPr lang="de-DE" sz="800" dirty="0" err="1">
                <a:solidFill>
                  <a:schemeClr val="bg1">
                    <a:lumMod val="50000"/>
                  </a:schemeClr>
                </a:solidFill>
              </a:rPr>
              <a:t>Fauna+Germanica</a:t>
            </a:r>
            <a:r>
              <a:rPr lang="de-DE" sz="800" dirty="0">
                <a:solidFill>
                  <a:schemeClr val="bg1">
                    <a:lumMod val="50000"/>
                  </a:schemeClr>
                </a:solidFill>
              </a:rPr>
              <a:t>.+</a:t>
            </a:r>
            <a:r>
              <a:rPr lang="de-DE" sz="800" dirty="0" err="1">
                <a:solidFill>
                  <a:schemeClr val="bg1">
                    <a:lumMod val="50000"/>
                  </a:schemeClr>
                </a:solidFill>
              </a:rPr>
              <a:t>Die+Käfer+des+Deutschen+Reiches</a:t>
            </a:r>
            <a:r>
              <a:rPr lang="de-DE" sz="800" dirty="0">
                <a:solidFill>
                  <a:schemeClr val="bg1">
                    <a:lumMod val="50000"/>
                  </a:schemeClr>
                </a:solidFill>
              </a:rPr>
              <a:t>/1.+Band/Einleitung/</a:t>
            </a:r>
            <a:r>
              <a:rPr lang="de-DE" sz="800" dirty="0" err="1">
                <a:solidFill>
                  <a:schemeClr val="bg1">
                    <a:lumMod val="50000"/>
                  </a:schemeClr>
                </a:solidFill>
              </a:rPr>
              <a:t>Terminologie+der+Larven</a:t>
            </a:r>
            <a:endParaRPr lang="de-DE" sz="800" dirty="0">
              <a:solidFill>
                <a:schemeClr val="bg1">
                  <a:lumMod val="50000"/>
                </a:schemeClr>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Fußzeilenplatzhalter 3"/>
          <p:cNvSpPr>
            <a:spLocks noGrp="1"/>
          </p:cNvSpPr>
          <p:nvPr>
            <p:ph type="ftr" sz="quarter" idx="3"/>
          </p:nvPr>
        </p:nvSpPr>
        <p:spPr bwMode="auto">
          <a:xfrm>
            <a:off x="685027" y="7165007"/>
            <a:ext cx="7485063" cy="179388"/>
          </a:xfrm>
        </p:spPr>
        <p:txBody>
          <a:bodyPr/>
          <a:lstStyle/>
          <a:p>
            <a:pPr>
              <a:defRPr/>
            </a:pPr>
            <a:r>
              <a:rPr lang="de-CH" dirty="0">
                <a:solidFill>
                  <a:srgbClr val="000000"/>
                </a:solidFill>
              </a:rPr>
              <a:t>Bionik Fortbewegung, Untereinheit 4</a:t>
            </a:r>
            <a:endParaRPr dirty="0"/>
          </a:p>
        </p:txBody>
      </p:sp>
      <p:sp>
        <p:nvSpPr>
          <p:cNvPr id="5" name="Foliennummernplatzhalter 4"/>
          <p:cNvSpPr>
            <a:spLocks noGrp="1"/>
          </p:cNvSpPr>
          <p:nvPr>
            <p:ph type="sldNum" sz="quarter" idx="4"/>
          </p:nvPr>
        </p:nvSpPr>
        <p:spPr bwMode="auto"/>
        <p:txBody>
          <a:bodyPr/>
          <a:lstStyle/>
          <a:p>
            <a:pPr>
              <a:defRPr/>
            </a:pPr>
            <a:fld id="{8C812475-90CC-411E-A993-929AF0D0895B}" type="slidenum">
              <a:rPr lang="de-CH">
                <a:solidFill>
                  <a:srgbClr val="000000"/>
                </a:solidFill>
              </a:rPr>
              <a:t>8</a:t>
            </a:fld>
            <a:endParaRPr lang="de-CH">
              <a:solidFill>
                <a:srgbClr val="000000"/>
              </a:solidFill>
            </a:endParaRPr>
          </a:p>
        </p:txBody>
      </p:sp>
      <p:sp>
        <p:nvSpPr>
          <p:cNvPr id="6" name="Textplatzhalter 11"/>
          <p:cNvSpPr>
            <a:spLocks/>
          </p:cNvSpPr>
          <p:nvPr/>
        </p:nvSpPr>
        <p:spPr bwMode="auto">
          <a:xfrm>
            <a:off x="742812" y="1404937"/>
            <a:ext cx="9212400" cy="1151557"/>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900"/>
              </a:spcBef>
              <a:spcAft>
                <a:spcPts val="0"/>
              </a:spcAft>
              <a:defRPr sz="17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r>
              <a:rPr lang="de-CH" sz="2000" b="1"/>
              <a:t>Bewegungsablauf technisch übersetzen</a:t>
            </a:r>
            <a:endParaRPr/>
          </a:p>
        </p:txBody>
      </p:sp>
      <p:pic>
        <p:nvPicPr>
          <p:cNvPr id="7" name="Inhaltsplatzhalter 4"/>
          <p:cNvPicPr>
            <a:picLocks noChangeAspect="1"/>
          </p:cNvPicPr>
          <p:nvPr/>
        </p:nvPicPr>
        <p:blipFill>
          <a:blip r:embed="rId3" cstate="print">
            <a:extLst>
              <a:ext uri="{28A0092B-C50C-407E-A947-70E740481C1C}">
                <a14:useLocalDpi xmlns:a14="http://schemas.microsoft.com/office/drawing/2010/main"/>
              </a:ext>
            </a:extLst>
          </a:blip>
          <a:stretch/>
        </p:blipFill>
        <p:spPr bwMode="auto">
          <a:xfrm>
            <a:off x="793338" y="2556494"/>
            <a:ext cx="3242470" cy="3242470"/>
          </a:xfrm>
          <a:prstGeom prst="rect">
            <a:avLst/>
          </a:prstGeom>
        </p:spPr>
      </p:pic>
      <p:pic>
        <p:nvPicPr>
          <p:cNvPr id="8" name="Grafik 7"/>
          <p:cNvPicPr>
            <a:picLocks noChangeAspect="1"/>
          </p:cNvPicPr>
          <p:nvPr/>
        </p:nvPicPr>
        <p:blipFill>
          <a:blip r:embed="rId4"/>
          <a:stretch/>
        </p:blipFill>
        <p:spPr bwMode="auto">
          <a:xfrm>
            <a:off x="3546858" y="3717137"/>
            <a:ext cx="977900" cy="1828800"/>
          </a:xfrm>
          <a:prstGeom prst="rect">
            <a:avLst/>
          </a:prstGeom>
        </p:spPr>
      </p:pic>
      <p:pic>
        <p:nvPicPr>
          <p:cNvPr id="9" name="Grafik 8"/>
          <p:cNvPicPr>
            <a:picLocks noChangeAspect="1"/>
          </p:cNvPicPr>
          <p:nvPr/>
        </p:nvPicPr>
        <p:blipFill>
          <a:blip r:embed="rId5"/>
          <a:stretch/>
        </p:blipFill>
        <p:spPr bwMode="auto">
          <a:xfrm>
            <a:off x="7278278" y="3043064"/>
            <a:ext cx="1955800" cy="2755900"/>
          </a:xfrm>
          <a:prstGeom prst="rect">
            <a:avLst/>
          </a:prstGeom>
        </p:spPr>
      </p:pic>
      <p:pic>
        <p:nvPicPr>
          <p:cNvPr id="10" name="Grafik 9"/>
          <p:cNvPicPr>
            <a:picLocks noChangeAspect="1"/>
          </p:cNvPicPr>
          <p:nvPr/>
        </p:nvPicPr>
        <p:blipFill>
          <a:blip r:embed="rId6"/>
          <a:stretch/>
        </p:blipFill>
        <p:spPr bwMode="auto">
          <a:xfrm>
            <a:off x="5347950" y="4087674"/>
            <a:ext cx="1104900" cy="469900"/>
          </a:xfrm>
          <a:prstGeom prst="rect">
            <a:avLst/>
          </a:prstGeom>
        </p:spPr>
      </p:pic>
      <p:sp>
        <p:nvSpPr>
          <p:cNvPr id="11" name="Textfeld 10"/>
          <p:cNvSpPr>
            <a:spLocks/>
          </p:cNvSpPr>
          <p:nvPr/>
        </p:nvSpPr>
        <p:spPr bwMode="auto">
          <a:xfrm>
            <a:off x="1105824" y="2193126"/>
            <a:ext cx="3034146" cy="400110"/>
          </a:xfrm>
          <a:prstGeom prst="rect">
            <a:avLst/>
          </a:prstGeom>
          <a:noFill/>
        </p:spPr>
        <p:txBody>
          <a:bodyPr wrap="square" rtlCol="0">
            <a:spAutoFit/>
          </a:bodyPr>
          <a:lstStyle/>
          <a:p>
            <a:pPr>
              <a:defRPr/>
            </a:pPr>
            <a:r>
              <a:rPr lang="de-DE" sz="2000"/>
              <a:t>Rotation</a:t>
            </a:r>
            <a:endParaRPr/>
          </a:p>
        </p:txBody>
      </p:sp>
      <p:sp>
        <p:nvSpPr>
          <p:cNvPr id="12" name="Textfeld 12"/>
          <p:cNvSpPr>
            <a:spLocks/>
          </p:cNvSpPr>
          <p:nvPr/>
        </p:nvSpPr>
        <p:spPr bwMode="auto">
          <a:xfrm>
            <a:off x="897500" y="5798964"/>
            <a:ext cx="3729120" cy="400110"/>
          </a:xfrm>
          <a:prstGeom prst="rect">
            <a:avLst/>
          </a:prstGeom>
          <a:noFill/>
        </p:spPr>
        <p:txBody>
          <a:bodyPr wrap="square" rtlCol="0">
            <a:spAutoFit/>
          </a:bodyPr>
          <a:lstStyle/>
          <a:p>
            <a:pPr algn="l">
              <a:defRPr/>
            </a:pPr>
            <a:r>
              <a:rPr lang="de-DE" sz="2000"/>
              <a:t>Standardantrieb in der Technik</a:t>
            </a:r>
            <a:endParaRPr/>
          </a:p>
        </p:txBody>
      </p:sp>
      <p:sp>
        <p:nvSpPr>
          <p:cNvPr id="13" name="Textfeld 13"/>
          <p:cNvSpPr>
            <a:spLocks/>
          </p:cNvSpPr>
          <p:nvPr/>
        </p:nvSpPr>
        <p:spPr bwMode="auto">
          <a:xfrm>
            <a:off x="6417010" y="2196455"/>
            <a:ext cx="3034146" cy="400110"/>
          </a:xfrm>
          <a:prstGeom prst="rect">
            <a:avLst/>
          </a:prstGeom>
          <a:noFill/>
        </p:spPr>
        <p:txBody>
          <a:bodyPr wrap="square" rtlCol="0">
            <a:spAutoFit/>
          </a:bodyPr>
          <a:lstStyle/>
          <a:p>
            <a:pPr>
              <a:defRPr/>
            </a:pPr>
            <a:r>
              <a:rPr lang="de-DE" sz="2000"/>
              <a:t>„Beinbewegung“</a:t>
            </a:r>
            <a:endParaRPr/>
          </a:p>
        </p:txBody>
      </p:sp>
      <p:sp>
        <p:nvSpPr>
          <p:cNvPr id="2" name="Textfeld 1">
            <a:extLst>
              <a:ext uri="{FF2B5EF4-FFF2-40B4-BE49-F238E27FC236}">
                <a16:creationId xmlns:a16="http://schemas.microsoft.com/office/drawing/2014/main" id="{A205075F-E5B3-9D42-B1E9-1013023D9570}"/>
              </a:ext>
            </a:extLst>
          </p:cNvPr>
          <p:cNvSpPr txBox="1"/>
          <p:nvPr/>
        </p:nvSpPr>
        <p:spPr>
          <a:xfrm>
            <a:off x="7399090" y="6657175"/>
            <a:ext cx="2108269" cy="215444"/>
          </a:xfrm>
          <a:prstGeom prst="rect">
            <a:avLst/>
          </a:prstGeom>
          <a:noFill/>
        </p:spPr>
        <p:txBody>
          <a:bodyPr wrap="none" rtlCol="0">
            <a:spAutoFit/>
          </a:bodyPr>
          <a:lstStyle/>
          <a:p>
            <a:r>
              <a:rPr lang="de-DE" sz="800" dirty="0">
                <a:solidFill>
                  <a:schemeClr val="bg1">
                    <a:lumMod val="50000"/>
                  </a:schemeClr>
                </a:solidFill>
              </a:rPr>
              <a:t>Grafik: Ernest Hägni, FHNW-</a:t>
            </a:r>
            <a:r>
              <a:rPr lang="de-DE" sz="800" dirty="0" err="1">
                <a:solidFill>
                  <a:schemeClr val="bg1">
                    <a:lumMod val="50000"/>
                  </a:schemeClr>
                </a:solidFill>
              </a:rPr>
              <a:t>Tebsio</a:t>
            </a:r>
            <a:r>
              <a:rPr lang="de-DE" sz="800" dirty="0">
                <a:solidFill>
                  <a:schemeClr val="bg1">
                    <a:lumMod val="50000"/>
                  </a:schemeClr>
                </a:solidFill>
              </a:rPr>
              <a:t>, 2020</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8"/>
          <p:cNvPicPr>
            <a:picLocks noChangeAspect="1"/>
          </p:cNvPicPr>
          <p:nvPr/>
        </p:nvPicPr>
        <p:blipFill>
          <a:blip r:embed="rId3"/>
          <a:stretch/>
        </p:blipFill>
        <p:spPr bwMode="auto">
          <a:xfrm>
            <a:off x="4134942" y="2098048"/>
            <a:ext cx="6558458" cy="4634540"/>
          </a:xfrm>
          <a:prstGeom prst="rect">
            <a:avLst/>
          </a:prstGeom>
        </p:spPr>
      </p:pic>
      <p:sp>
        <p:nvSpPr>
          <p:cNvPr id="5" name="Fußzeilenplatzhalter 3"/>
          <p:cNvSpPr>
            <a:spLocks noGrp="1"/>
          </p:cNvSpPr>
          <p:nvPr>
            <p:ph type="ftr" sz="quarter" idx="3"/>
          </p:nvPr>
        </p:nvSpPr>
        <p:spPr bwMode="auto">
          <a:xfrm>
            <a:off x="685027" y="7165007"/>
            <a:ext cx="7485063" cy="179388"/>
          </a:xfrm>
        </p:spPr>
        <p:txBody>
          <a:bodyPr/>
          <a:lstStyle/>
          <a:p>
            <a:pPr>
              <a:defRPr/>
            </a:pPr>
            <a:r>
              <a:rPr lang="de-CH" dirty="0">
                <a:solidFill>
                  <a:srgbClr val="000000"/>
                </a:solidFill>
              </a:rPr>
              <a:t>Bionik Fortbewegung, Untereinheit 4</a:t>
            </a:r>
            <a:endParaRPr dirty="0"/>
          </a:p>
        </p:txBody>
      </p:sp>
      <p:sp>
        <p:nvSpPr>
          <p:cNvPr id="6" name="Foliennummernplatzhalter 4"/>
          <p:cNvSpPr>
            <a:spLocks noGrp="1"/>
          </p:cNvSpPr>
          <p:nvPr>
            <p:ph type="sldNum" sz="quarter" idx="4"/>
          </p:nvPr>
        </p:nvSpPr>
        <p:spPr bwMode="auto"/>
        <p:txBody>
          <a:bodyPr/>
          <a:lstStyle/>
          <a:p>
            <a:pPr>
              <a:defRPr/>
            </a:pPr>
            <a:fld id="{8C812475-90CC-411E-A993-929AF0D0895B}" type="slidenum">
              <a:rPr lang="de-CH">
                <a:solidFill>
                  <a:srgbClr val="000000"/>
                </a:solidFill>
              </a:rPr>
              <a:t>9</a:t>
            </a:fld>
            <a:endParaRPr lang="de-CH">
              <a:solidFill>
                <a:srgbClr val="000000"/>
              </a:solidFill>
            </a:endParaRPr>
          </a:p>
        </p:txBody>
      </p:sp>
      <p:sp>
        <p:nvSpPr>
          <p:cNvPr id="7" name="Textplatzhalter 11"/>
          <p:cNvSpPr>
            <a:spLocks/>
          </p:cNvSpPr>
          <p:nvPr/>
        </p:nvSpPr>
        <p:spPr bwMode="auto">
          <a:xfrm>
            <a:off x="742812" y="1404937"/>
            <a:ext cx="9212400" cy="1151557"/>
          </a:xfrm>
          <a:prstGeom prst="rect">
            <a:avLst/>
          </a:prstGeom>
          <a:noFill/>
          <a:ln>
            <a:noFill/>
          </a:ln>
        </p:spPr>
        <p:txBody>
          <a:bodyPr vert="horz" wrap="square" lIns="0" tIns="0" rIns="0" bIns="0" numCol="1" anchor="t" anchorCtr="0" compatLnSpc="1">
            <a:prstTxWarp prst="textNoShape">
              <a:avLst/>
            </a:prstTxWarp>
          </a:bodyPr>
          <a:lstStyle>
            <a:lvl1pPr algn="l" defTabSz="1042988">
              <a:lnSpc>
                <a:spcPct val="114999"/>
              </a:lnSpc>
              <a:spcBef>
                <a:spcPts val="900"/>
              </a:spcBef>
              <a:spcAft>
                <a:spcPts val="0"/>
              </a:spcAft>
              <a:defRPr sz="1700" b="0">
                <a:solidFill>
                  <a:schemeClr val="tx1"/>
                </a:solidFill>
                <a:latin typeface="+mn-lt"/>
                <a:ea typeface="+mn-ea"/>
                <a:cs typeface="+mn-cs"/>
              </a:defRPr>
            </a:lvl1pPr>
            <a:lvl2pPr marL="352425" indent="-171450" algn="l" defTabSz="1042988">
              <a:lnSpc>
                <a:spcPct val="114999"/>
              </a:lnSpc>
              <a:spcBef>
                <a:spcPts val="0"/>
              </a:spcBef>
              <a:spcAft>
                <a:spcPts val="0"/>
              </a:spcAft>
              <a:buFont typeface="Arial"/>
              <a:buChar char="–"/>
              <a:defRPr sz="2000">
                <a:solidFill>
                  <a:schemeClr val="tx1"/>
                </a:solidFill>
                <a:latin typeface="+mn-lt"/>
              </a:defRPr>
            </a:lvl2pPr>
            <a:lvl3pPr marL="712788" indent="-169862" algn="l" defTabSz="1042988">
              <a:lnSpc>
                <a:spcPct val="114999"/>
              </a:lnSpc>
              <a:spcBef>
                <a:spcPts val="0"/>
              </a:spcBef>
              <a:spcAft>
                <a:spcPts val="0"/>
              </a:spcAft>
              <a:buFont typeface="Arial"/>
              <a:buChar char="–"/>
              <a:defRPr sz="2000">
                <a:solidFill>
                  <a:schemeClr val="tx1"/>
                </a:solidFill>
                <a:latin typeface="+mn-lt"/>
              </a:defRPr>
            </a:lvl3pPr>
            <a:lvl4pPr marL="1073150" indent="-180975" algn="l" defTabSz="1042988">
              <a:lnSpc>
                <a:spcPct val="114999"/>
              </a:lnSpc>
              <a:spcBef>
                <a:spcPts val="0"/>
              </a:spcBef>
              <a:spcAft>
                <a:spcPts val="0"/>
              </a:spcAft>
              <a:buFont typeface="Arial"/>
              <a:buChar char="–"/>
              <a:defRPr sz="2000">
                <a:solidFill>
                  <a:schemeClr val="tx1"/>
                </a:solidFill>
                <a:latin typeface="+mn-lt"/>
              </a:defRPr>
            </a:lvl4pPr>
            <a:lvl5pPr marL="1431925" indent="-179388" algn="l" defTabSz="1042988">
              <a:lnSpc>
                <a:spcPct val="114999"/>
              </a:lnSpc>
              <a:spcBef>
                <a:spcPts val="0"/>
              </a:spcBef>
              <a:spcAft>
                <a:spcPts val="0"/>
              </a:spcAft>
              <a:buFont typeface="Arial"/>
              <a:buChar char="–"/>
              <a:defRPr sz="2000">
                <a:solidFill>
                  <a:schemeClr val="tx1"/>
                </a:solidFill>
                <a:latin typeface="+mn-lt"/>
              </a:defRPr>
            </a:lvl5pPr>
            <a:lvl6pPr marL="1889125" indent="-179388" algn="l" defTabSz="1042988">
              <a:lnSpc>
                <a:spcPct val="114999"/>
              </a:lnSpc>
              <a:spcBef>
                <a:spcPts val="0"/>
              </a:spcBef>
              <a:spcAft>
                <a:spcPts val="0"/>
              </a:spcAft>
              <a:buFont typeface="Arial"/>
              <a:buChar char="–"/>
              <a:defRPr sz="2000">
                <a:solidFill>
                  <a:schemeClr val="tx1"/>
                </a:solidFill>
                <a:latin typeface="+mn-lt"/>
              </a:defRPr>
            </a:lvl6pPr>
            <a:lvl7pPr marL="2346325" indent="-179388" algn="l" defTabSz="1042988">
              <a:lnSpc>
                <a:spcPct val="114999"/>
              </a:lnSpc>
              <a:spcBef>
                <a:spcPts val="0"/>
              </a:spcBef>
              <a:spcAft>
                <a:spcPts val="0"/>
              </a:spcAft>
              <a:buFont typeface="Arial"/>
              <a:buChar char="–"/>
              <a:defRPr sz="2000">
                <a:solidFill>
                  <a:schemeClr val="tx1"/>
                </a:solidFill>
                <a:latin typeface="+mn-lt"/>
              </a:defRPr>
            </a:lvl7pPr>
            <a:lvl8pPr marL="2803525" indent="-179388" algn="l" defTabSz="1042988">
              <a:lnSpc>
                <a:spcPct val="114999"/>
              </a:lnSpc>
              <a:spcBef>
                <a:spcPts val="0"/>
              </a:spcBef>
              <a:spcAft>
                <a:spcPts val="0"/>
              </a:spcAft>
              <a:buFont typeface="Arial"/>
              <a:buChar char="–"/>
              <a:defRPr sz="2000">
                <a:solidFill>
                  <a:schemeClr val="tx1"/>
                </a:solidFill>
                <a:latin typeface="+mn-lt"/>
              </a:defRPr>
            </a:lvl8pPr>
            <a:lvl9pPr marL="3260725" indent="-179388" algn="l" defTabSz="1042988">
              <a:lnSpc>
                <a:spcPct val="114999"/>
              </a:lnSpc>
              <a:spcBef>
                <a:spcPts val="0"/>
              </a:spcBef>
              <a:spcAft>
                <a:spcPts val="0"/>
              </a:spcAft>
              <a:buFont typeface="Arial"/>
              <a:buChar char="–"/>
              <a:defRPr sz="2000">
                <a:solidFill>
                  <a:schemeClr val="tx1"/>
                </a:solidFill>
                <a:latin typeface="+mn-lt"/>
              </a:defRPr>
            </a:lvl9pPr>
          </a:lstStyle>
          <a:p>
            <a:pPr>
              <a:defRPr/>
            </a:pPr>
            <a:r>
              <a:rPr lang="de-CH" sz="2000" b="1"/>
              <a:t>Technische Übersetzung</a:t>
            </a:r>
            <a:endParaRPr/>
          </a:p>
        </p:txBody>
      </p:sp>
      <p:pic>
        <p:nvPicPr>
          <p:cNvPr id="8" name="Inhaltsplatzhalter 4" descr="Ein Bild, das Text, Karte enthält.&#10;&#10;Automatisch generierte Beschreibung"/>
          <p:cNvPicPr>
            <a:picLocks noChangeAspect="1"/>
          </p:cNvPicPr>
          <p:nvPr/>
        </p:nvPicPr>
        <p:blipFill>
          <a:blip r:embed="rId4" cstate="print">
            <a:extLst>
              <a:ext uri="{28A0092B-C50C-407E-A947-70E740481C1C}">
                <a14:useLocalDpi xmlns:a14="http://schemas.microsoft.com/office/drawing/2010/main"/>
              </a:ext>
            </a:extLst>
          </a:blip>
          <a:stretch/>
        </p:blipFill>
        <p:spPr bwMode="auto">
          <a:xfrm>
            <a:off x="60722" y="2604106"/>
            <a:ext cx="1959282" cy="3275870"/>
          </a:xfrm>
          <a:prstGeom prst="rect">
            <a:avLst/>
          </a:prstGeom>
          <a:noFill/>
          <a:ln>
            <a:noFill/>
          </a:ln>
        </p:spPr>
      </p:pic>
      <p:sp>
        <p:nvSpPr>
          <p:cNvPr id="9" name="Pfeil nach rechts 5"/>
          <p:cNvSpPr/>
          <p:nvPr/>
        </p:nvSpPr>
        <p:spPr bwMode="auto">
          <a:xfrm>
            <a:off x="3122877" y="3264691"/>
            <a:ext cx="808142" cy="922410"/>
          </a:xfrm>
          <a:prstGeom prst="rightArrow">
            <a:avLst>
              <a:gd name="adj1" fmla="val 50000"/>
              <a:gd name="adj2" fmla="val 50000"/>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0" name="Rahmen 9"/>
          <p:cNvSpPr/>
          <p:nvPr/>
        </p:nvSpPr>
        <p:spPr bwMode="auto">
          <a:xfrm>
            <a:off x="320678" y="1980473"/>
            <a:ext cx="2369992" cy="4464050"/>
          </a:xfrm>
          <a:prstGeom prst="frame">
            <a:avLst>
              <a:gd name="adj1" fmla="val 12500"/>
            </a:avLst>
          </a:prstGeom>
          <a:noFill/>
          <a:ln w="6350" cmpd="sng">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solidFill>
                <a:schemeClr val="tx1"/>
              </a:solidFill>
            </a:endParaRPr>
          </a:p>
        </p:txBody>
      </p:sp>
      <p:sp>
        <p:nvSpPr>
          <p:cNvPr id="11" name="Textfeld 10"/>
          <p:cNvSpPr>
            <a:spLocks/>
          </p:cNvSpPr>
          <p:nvPr/>
        </p:nvSpPr>
        <p:spPr bwMode="auto">
          <a:xfrm>
            <a:off x="5799384" y="5907714"/>
            <a:ext cx="3507756" cy="400110"/>
          </a:xfrm>
          <a:prstGeom prst="rect">
            <a:avLst/>
          </a:prstGeom>
          <a:noFill/>
        </p:spPr>
        <p:txBody>
          <a:bodyPr wrap="square" rtlCol="0">
            <a:spAutoFit/>
          </a:bodyPr>
          <a:lstStyle/>
          <a:p>
            <a:pPr>
              <a:defRPr/>
            </a:pPr>
            <a:r>
              <a:rPr lang="de-DE" sz="2000"/>
              <a:t>Erste Teile herstellen / Beine </a:t>
            </a:r>
            <a:endParaRPr/>
          </a:p>
        </p:txBody>
      </p:sp>
      <p:sp>
        <p:nvSpPr>
          <p:cNvPr id="2" name="Rechteck 1">
            <a:extLst>
              <a:ext uri="{FF2B5EF4-FFF2-40B4-BE49-F238E27FC236}">
                <a16:creationId xmlns:a16="http://schemas.microsoft.com/office/drawing/2014/main" id="{32D77DF9-3F94-5940-9B55-9F63AC9E62BC}"/>
              </a:ext>
            </a:extLst>
          </p:cNvPr>
          <p:cNvSpPr/>
          <p:nvPr/>
        </p:nvSpPr>
        <p:spPr>
          <a:xfrm>
            <a:off x="5130676" y="6740243"/>
            <a:ext cx="5346700" cy="215444"/>
          </a:xfrm>
          <a:prstGeom prst="rect">
            <a:avLst/>
          </a:prstGeom>
        </p:spPr>
        <p:txBody>
          <a:bodyPr>
            <a:spAutoFit/>
          </a:bodyPr>
          <a:lstStyle/>
          <a:p>
            <a:r>
              <a:rPr lang="de-DE" sz="800" dirty="0">
                <a:solidFill>
                  <a:schemeClr val="bg1">
                    <a:lumMod val="50000"/>
                  </a:schemeClr>
                </a:solidFill>
              </a:rPr>
              <a:t>Grafik: Ernest Hägni, FHNW-</a:t>
            </a:r>
            <a:r>
              <a:rPr lang="de-DE" sz="800" dirty="0" err="1">
                <a:solidFill>
                  <a:schemeClr val="bg1">
                    <a:lumMod val="50000"/>
                  </a:schemeClr>
                </a:solidFill>
              </a:rPr>
              <a:t>Tebsio</a:t>
            </a:r>
            <a:r>
              <a:rPr lang="de-DE" sz="800" dirty="0">
                <a:solidFill>
                  <a:schemeClr val="bg1">
                    <a:lumMod val="50000"/>
                  </a:schemeClr>
                </a:solidFill>
              </a:rPr>
              <a:t>, 2020</a:t>
            </a:r>
          </a:p>
        </p:txBody>
      </p:sp>
    </p:spTree>
  </p:cSld>
  <p:clrMapOvr>
    <a:masterClrMapping/>
  </p:clrMapOvr>
</p:sld>
</file>

<file path=ppt/theme/theme1.xml><?xml version="1.0" encoding="utf-8"?>
<a:theme xmlns:a="http://schemas.openxmlformats.org/drawingml/2006/main" name="FHNW-PP">
  <a:themeElements>
    <a:clrScheme name="Standard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enutzerdefiniert 3">
      <a:majorFont>
        <a:latin typeface="Arial"/>
        <a:ea typeface="Arial"/>
        <a:cs typeface="Arial"/>
      </a:majorFont>
      <a:minorFont>
        <a:latin typeface="Arial"/>
        <a:ea typeface="Arial"/>
        <a:cs typeface="Arial"/>
      </a:minorFont>
    </a:fontScheme>
    <a:fmtScheme name="Larissa">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spDef>
      <a:spPr bwMode="auto">
        <a:xfrm>
          <a:off x="0" y="0"/>
          <a:ext cx="1" cy="1"/>
        </a:xfrm>
        <a:prstGeom prst="rect">
          <a:avLst/>
        </a:prstGeom>
        <a:solidFill>
          <a:schemeClr val="accent1"/>
        </a:solidFill>
        <a:ln w="9525" cap="flat" cmpd="sng" algn="ctr">
          <a:solidFill>
            <a:schemeClr val="tx1"/>
          </a:solidFill>
          <a:prstDash val="solid"/>
          <a:round/>
          <a:headEnd type="none" w="med" len="med"/>
          <a:tailEnd type="none" w="med" len="med"/>
        </a:ln>
      </a:spPr>
      <a:bodyPr/>
      <a:lstStyle/>
    </a:spDef>
    <a:lnDef>
      <a:spPr bwMode="auto">
        <a:xfrm>
          <a:off x="0" y="0"/>
          <a:ext cx="1" cy="1"/>
        </a:xfrm>
        <a:prstGeom prst="rect">
          <a:avLst/>
        </a:prstGeom>
        <a:solidFill>
          <a:schemeClr val="accent1"/>
        </a:solidFill>
        <a:ln w="9525" cap="flat" cmpd="sng" algn="ctr">
          <a:solidFill>
            <a:schemeClr val="tx1"/>
          </a:solidFill>
          <a:prstDash val="solid"/>
          <a:round/>
          <a:headEnd type="none" w="med" len="med"/>
          <a:tailEnd type="none" w="med" len="med"/>
        </a:ln>
      </a:spPr>
      <a:bodyPr/>
      <a:lstStyle/>
    </a:lnDef>
  </a:objectDefaults>
  <a:extraClrSchemeLst>
    <a:extraClrScheme>
      <a:clrScheme name="Standard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tandard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tandard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tandard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tandard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tandard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tandard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tandard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tandard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tandard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tandard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tandard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Lariss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Arial"/>
        <a:cs typeface="Arial"/>
      </a:majorFont>
      <a:minorFont>
        <a:latin typeface="Calibri"/>
        <a:ea typeface="Arial"/>
        <a:cs typeface="Arial"/>
      </a:minorFont>
    </a:fontScheme>
    <a:fmtScheme name="Larissa">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FHNW-PP</Template>
  <TotalTime>0</TotalTime>
  <Words>1574</Words>
  <Application>Microsoft Macintosh PowerPoint</Application>
  <DocSecurity>0</DocSecurity>
  <PresentationFormat>Benutzerdefiniert</PresentationFormat>
  <Paragraphs>171</Paragraphs>
  <Slides>22</Slides>
  <Notes>17</Notes>
  <HiddenSlides>0</HiddenSlides>
  <MMClips>9</MMClips>
  <ScaleCrop>false</ScaleCrop>
  <HeadingPairs>
    <vt:vector size="6" baseType="variant">
      <vt:variant>
        <vt:lpstr>Verwendete Schriftarten</vt:lpstr>
      </vt:variant>
      <vt:variant>
        <vt:i4>2</vt:i4>
      </vt:variant>
      <vt:variant>
        <vt:lpstr>Design</vt:lpstr>
      </vt:variant>
      <vt:variant>
        <vt:i4>1</vt:i4>
      </vt:variant>
      <vt:variant>
        <vt:lpstr>Folientitel</vt:lpstr>
      </vt:variant>
      <vt:variant>
        <vt:i4>22</vt:i4>
      </vt:variant>
    </vt:vector>
  </HeadingPairs>
  <TitlesOfParts>
    <vt:vector size="25" baseType="lpstr">
      <vt:lpstr>Calibri</vt:lpstr>
      <vt:lpstr>Arial</vt:lpstr>
      <vt:lpstr>FHNW-PP</vt:lpstr>
      <vt:lpstr>Die Fortbewegung der Ameise</vt:lpstr>
      <vt:lpstr>Ein Blick auf den sechsfüssigen Gang</vt:lpstr>
      <vt:lpstr>PowerPoint-Präsentation</vt:lpstr>
      <vt:lpstr>PowerPoint-Präsentation</vt:lpstr>
      <vt:lpstr>Charakteristik</vt:lpstr>
      <vt:lpstr>Eignung für die Fortbewegung bei Roboter</vt:lpstr>
      <vt:lpstr>PowerPoint-Präsentation</vt:lpstr>
      <vt:lpstr>PowerPoint-Präsentation</vt:lpstr>
      <vt:lpstr>PowerPoint-Präsentation</vt:lpstr>
      <vt:lpstr>Mechnische Hilfestellung </vt:lpstr>
      <vt:lpstr>PowerPoint-Präsentation</vt:lpstr>
      <vt:lpstr>PowerPoint-Präsentation</vt:lpstr>
      <vt:lpstr>PowerPoint-Präsentation</vt:lpstr>
      <vt:lpstr>PowerPoint-Präsentation</vt:lpstr>
      <vt:lpstr>Hinweise zur Verwendung </vt:lpstr>
      <vt:lpstr> </vt:lpstr>
      <vt:lpstr>PowerPoint-Präsentation</vt:lpstr>
      <vt:lpstr>PowerPoint-Präsentation</vt:lpstr>
      <vt:lpstr>PowerPoint-Präsentation</vt:lpstr>
      <vt:lpstr>PowerPoint-Präsentation</vt:lpstr>
      <vt:lpstr>PowerPoint-Präsentation</vt:lpstr>
      <vt:lpstr>PowerPoint-Präsentation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subject/>
  <dc:creator>Jörg Schmill</dc:creator>
  <cp:keywords/>
  <dc:description/>
  <cp:lastModifiedBy>Karin Güdel</cp:lastModifiedBy>
  <cp:revision>25</cp:revision>
  <dcterms:created xsi:type="dcterms:W3CDTF">2020-08-05T07:10:22Z</dcterms:created>
  <dcterms:modified xsi:type="dcterms:W3CDTF">2022-02-16T11:53:31Z</dcterms:modified>
  <cp:category/>
  <dc:identifier/>
  <cp:contentStatus/>
  <dc:language/>
  <cp:version/>
</cp:coreProperties>
</file>