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1.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13" r:id="rId1"/>
  </p:sldMasterIdLst>
  <p:notesMasterIdLst>
    <p:notesMasterId r:id="rId25"/>
  </p:notesMasterIdLst>
  <p:handoutMasterIdLst>
    <p:handoutMasterId r:id="rId26"/>
  </p:handoutMasterIdLst>
  <p:sldIdLst>
    <p:sldId id="256" r:id="rId2"/>
    <p:sldId id="274"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Lst>
  <p:sldSz cx="10693400" cy="7561263"/>
  <p:notesSz cx="6858000" cy="9144000"/>
  <p:defaultTextStyle>
    <a:defPPr>
      <a:defRPr lang="de-CH"/>
    </a:defPPr>
    <a:lvl1pPr algn="r" rtl="0" fontAlgn="base">
      <a:spcBef>
        <a:spcPct val="0"/>
      </a:spcBef>
      <a:spcAft>
        <a:spcPct val="0"/>
      </a:spcAft>
      <a:defRPr sz="2100" kern="1200">
        <a:solidFill>
          <a:schemeClr val="tx1"/>
        </a:solidFill>
        <a:latin typeface="Arial" charset="0"/>
        <a:ea typeface="+mn-ea"/>
        <a:cs typeface="+mn-cs"/>
      </a:defRPr>
    </a:lvl1pPr>
    <a:lvl2pPr marL="457200" algn="r" rtl="0" fontAlgn="base">
      <a:spcBef>
        <a:spcPct val="0"/>
      </a:spcBef>
      <a:spcAft>
        <a:spcPct val="0"/>
      </a:spcAft>
      <a:defRPr sz="2100" kern="1200">
        <a:solidFill>
          <a:schemeClr val="tx1"/>
        </a:solidFill>
        <a:latin typeface="Arial" charset="0"/>
        <a:ea typeface="+mn-ea"/>
        <a:cs typeface="+mn-cs"/>
      </a:defRPr>
    </a:lvl2pPr>
    <a:lvl3pPr marL="914400" algn="r" rtl="0" fontAlgn="base">
      <a:spcBef>
        <a:spcPct val="0"/>
      </a:spcBef>
      <a:spcAft>
        <a:spcPct val="0"/>
      </a:spcAft>
      <a:defRPr sz="2100" kern="1200">
        <a:solidFill>
          <a:schemeClr val="tx1"/>
        </a:solidFill>
        <a:latin typeface="Arial" charset="0"/>
        <a:ea typeface="+mn-ea"/>
        <a:cs typeface="+mn-cs"/>
      </a:defRPr>
    </a:lvl3pPr>
    <a:lvl4pPr marL="1371600" algn="r" rtl="0" fontAlgn="base">
      <a:spcBef>
        <a:spcPct val="0"/>
      </a:spcBef>
      <a:spcAft>
        <a:spcPct val="0"/>
      </a:spcAft>
      <a:defRPr sz="2100" kern="1200">
        <a:solidFill>
          <a:schemeClr val="tx1"/>
        </a:solidFill>
        <a:latin typeface="Arial" charset="0"/>
        <a:ea typeface="+mn-ea"/>
        <a:cs typeface="+mn-cs"/>
      </a:defRPr>
    </a:lvl4pPr>
    <a:lvl5pPr marL="1828800" algn="r" rtl="0" fontAlgn="base">
      <a:spcBef>
        <a:spcPct val="0"/>
      </a:spcBef>
      <a:spcAft>
        <a:spcPct val="0"/>
      </a:spcAft>
      <a:defRPr sz="2100" kern="1200">
        <a:solidFill>
          <a:schemeClr val="tx1"/>
        </a:solidFill>
        <a:latin typeface="Arial" charset="0"/>
        <a:ea typeface="+mn-ea"/>
        <a:cs typeface="+mn-cs"/>
      </a:defRPr>
    </a:lvl5pPr>
    <a:lvl6pPr marL="2286000" algn="l" defTabSz="914400" rtl="0" eaLnBrk="1" latinLnBrk="0" hangingPunct="1">
      <a:defRPr sz="2100" kern="1200">
        <a:solidFill>
          <a:schemeClr val="tx1"/>
        </a:solidFill>
        <a:latin typeface="Arial" charset="0"/>
        <a:ea typeface="+mn-ea"/>
        <a:cs typeface="+mn-cs"/>
      </a:defRPr>
    </a:lvl6pPr>
    <a:lvl7pPr marL="2743200" algn="l" defTabSz="914400" rtl="0" eaLnBrk="1" latinLnBrk="0" hangingPunct="1">
      <a:defRPr sz="2100" kern="1200">
        <a:solidFill>
          <a:schemeClr val="tx1"/>
        </a:solidFill>
        <a:latin typeface="Arial" charset="0"/>
        <a:ea typeface="+mn-ea"/>
        <a:cs typeface="+mn-cs"/>
      </a:defRPr>
    </a:lvl7pPr>
    <a:lvl8pPr marL="3200400" algn="l" defTabSz="914400" rtl="0" eaLnBrk="1" latinLnBrk="0" hangingPunct="1">
      <a:defRPr sz="2100" kern="1200">
        <a:solidFill>
          <a:schemeClr val="tx1"/>
        </a:solidFill>
        <a:latin typeface="Arial" charset="0"/>
        <a:ea typeface="+mn-ea"/>
        <a:cs typeface="+mn-cs"/>
      </a:defRPr>
    </a:lvl8pPr>
    <a:lvl9pPr marL="3657600" algn="l" defTabSz="914400" rtl="0" eaLnBrk="1" latinLnBrk="0" hangingPunct="1">
      <a:defRPr sz="21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antje Brinkmann" initials="SB" lastIdx="2" clrIdx="0">
    <p:extLst>
      <p:ext uri="{19B8F6BF-5375-455C-9EA6-DF929625EA0E}">
        <p15:presenceInfo xmlns:p15="http://schemas.microsoft.com/office/powerpoint/2012/main" userId="Swaantje Brinkmann" providerId="None"/>
      </p:ext>
    </p:extLst>
  </p:cmAuthor>
  <p:cmAuthor id="2" name="Jörg Schmill" initials="JS" lastIdx="3" clrIdx="1">
    <p:extLst>
      <p:ext uri="{19B8F6BF-5375-455C-9EA6-DF929625EA0E}">
        <p15:presenceInfo xmlns:p15="http://schemas.microsoft.com/office/powerpoint/2012/main" userId="0f4d2c70ca43de4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84" autoAdjust="0"/>
    <p:restoredTop sz="96327"/>
  </p:normalViewPr>
  <p:slideViewPr>
    <p:cSldViewPr>
      <p:cViewPr varScale="1">
        <p:scale>
          <a:sx n="116" d="100"/>
          <a:sy n="116" d="100"/>
        </p:scale>
        <p:origin x="192" y="192"/>
      </p:cViewPr>
      <p:guideLst>
        <p:guide orient="horz" pos="2381"/>
        <p:guide pos="3368"/>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0-09T16:44:05.979" idx="3">
    <p:pos x="10" y="10"/>
    <p:text>um was?</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921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922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922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C74B13BA-36C6-4300-B5B6-6C1D152DFF13}" type="slidenum">
              <a:rPr lang="de-CH"/>
              <a:pPr/>
              <a:t>‹Nr.›</a:t>
            </a:fld>
            <a:endParaRPr lang="de-CH"/>
          </a:p>
        </p:txBody>
      </p:sp>
    </p:spTree>
    <p:extLst>
      <p:ext uri="{BB962C8B-B14F-4D97-AF65-F5344CB8AC3E}">
        <p14:creationId xmlns:p14="http://schemas.microsoft.com/office/powerpoint/2010/main" val="2628857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7172" name="Rectangle 4"/>
          <p:cNvSpPr>
            <a:spLocks noGrp="1" noRot="1" noChangeAspect="1" noChangeArrowheads="1" noTextEdit="1"/>
          </p:cNvSpPr>
          <p:nvPr>
            <p:ph type="sldImg" idx="2"/>
          </p:nvPr>
        </p:nvSpPr>
        <p:spPr bwMode="auto">
          <a:xfrm>
            <a:off x="1004888" y="685800"/>
            <a:ext cx="4848225"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CH"/>
              <a:t>Textmasterformate durch Klicken bearbeiten</a:t>
            </a:r>
          </a:p>
          <a:p>
            <a:pPr lvl="1"/>
            <a:r>
              <a:rPr lang="de-CH"/>
              <a:t>Zweite Ebene</a:t>
            </a:r>
          </a:p>
          <a:p>
            <a:pPr lvl="2"/>
            <a:r>
              <a:rPr lang="de-CH"/>
              <a:t>Dritte Ebene</a:t>
            </a:r>
          </a:p>
          <a:p>
            <a:pPr lvl="3"/>
            <a:r>
              <a:rPr lang="de-CH"/>
              <a:t>Vierte Ebene</a:t>
            </a:r>
          </a:p>
          <a:p>
            <a:pPr lvl="4"/>
            <a:r>
              <a:rPr lang="de-CH"/>
              <a:t>Fünfte Ebene</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058061DB-DF71-4765-99A4-14E22DF63CCF}" type="slidenum">
              <a:rPr lang="de-CH"/>
              <a:pPr/>
              <a:t>‹Nr.›</a:t>
            </a:fld>
            <a:endParaRPr lang="de-CH"/>
          </a:p>
        </p:txBody>
      </p:sp>
    </p:spTree>
    <p:extLst>
      <p:ext uri="{BB962C8B-B14F-4D97-AF65-F5344CB8AC3E}">
        <p14:creationId xmlns:p14="http://schemas.microsoft.com/office/powerpoint/2010/main" val="79774710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2</a:t>
            </a:fld>
            <a:endParaRPr lang="de-CH"/>
          </a:p>
        </p:txBody>
      </p:sp>
    </p:spTree>
    <p:extLst>
      <p:ext uri="{BB962C8B-B14F-4D97-AF65-F5344CB8AC3E}">
        <p14:creationId xmlns:p14="http://schemas.microsoft.com/office/powerpoint/2010/main" val="45394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11</a:t>
            </a:fld>
            <a:endParaRPr lang="de-CH"/>
          </a:p>
        </p:txBody>
      </p:sp>
    </p:spTree>
    <p:extLst>
      <p:ext uri="{BB962C8B-B14F-4D97-AF65-F5344CB8AC3E}">
        <p14:creationId xmlns:p14="http://schemas.microsoft.com/office/powerpoint/2010/main" val="10163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12</a:t>
            </a:fld>
            <a:endParaRPr lang="de-CH"/>
          </a:p>
        </p:txBody>
      </p:sp>
    </p:spTree>
    <p:extLst>
      <p:ext uri="{BB962C8B-B14F-4D97-AF65-F5344CB8AC3E}">
        <p14:creationId xmlns:p14="http://schemas.microsoft.com/office/powerpoint/2010/main" val="2175112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13</a:t>
            </a:fld>
            <a:endParaRPr lang="de-CH"/>
          </a:p>
        </p:txBody>
      </p:sp>
    </p:spTree>
    <p:extLst>
      <p:ext uri="{BB962C8B-B14F-4D97-AF65-F5344CB8AC3E}">
        <p14:creationId xmlns:p14="http://schemas.microsoft.com/office/powerpoint/2010/main" val="3818051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14</a:t>
            </a:fld>
            <a:endParaRPr lang="de-CH"/>
          </a:p>
        </p:txBody>
      </p:sp>
    </p:spTree>
    <p:extLst>
      <p:ext uri="{BB962C8B-B14F-4D97-AF65-F5344CB8AC3E}">
        <p14:creationId xmlns:p14="http://schemas.microsoft.com/office/powerpoint/2010/main" val="1495496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15</a:t>
            </a:fld>
            <a:endParaRPr lang="de-CH"/>
          </a:p>
        </p:txBody>
      </p:sp>
    </p:spTree>
    <p:extLst>
      <p:ext uri="{BB962C8B-B14F-4D97-AF65-F5344CB8AC3E}">
        <p14:creationId xmlns:p14="http://schemas.microsoft.com/office/powerpoint/2010/main" val="3556515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16</a:t>
            </a:fld>
            <a:endParaRPr lang="de-CH"/>
          </a:p>
        </p:txBody>
      </p:sp>
    </p:spTree>
    <p:extLst>
      <p:ext uri="{BB962C8B-B14F-4D97-AF65-F5344CB8AC3E}">
        <p14:creationId xmlns:p14="http://schemas.microsoft.com/office/powerpoint/2010/main" val="421140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17</a:t>
            </a:fld>
            <a:endParaRPr lang="de-CH"/>
          </a:p>
        </p:txBody>
      </p:sp>
    </p:spTree>
    <p:extLst>
      <p:ext uri="{BB962C8B-B14F-4D97-AF65-F5344CB8AC3E}">
        <p14:creationId xmlns:p14="http://schemas.microsoft.com/office/powerpoint/2010/main" val="3085996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18</a:t>
            </a:fld>
            <a:endParaRPr lang="de-CH"/>
          </a:p>
        </p:txBody>
      </p:sp>
    </p:spTree>
    <p:extLst>
      <p:ext uri="{BB962C8B-B14F-4D97-AF65-F5344CB8AC3E}">
        <p14:creationId xmlns:p14="http://schemas.microsoft.com/office/powerpoint/2010/main" val="326430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19</a:t>
            </a:fld>
            <a:endParaRPr lang="de-CH"/>
          </a:p>
        </p:txBody>
      </p:sp>
    </p:spTree>
    <p:extLst>
      <p:ext uri="{BB962C8B-B14F-4D97-AF65-F5344CB8AC3E}">
        <p14:creationId xmlns:p14="http://schemas.microsoft.com/office/powerpoint/2010/main" val="3828019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20</a:t>
            </a:fld>
            <a:endParaRPr lang="de-CH"/>
          </a:p>
        </p:txBody>
      </p:sp>
    </p:spTree>
    <p:extLst>
      <p:ext uri="{BB962C8B-B14F-4D97-AF65-F5344CB8AC3E}">
        <p14:creationId xmlns:p14="http://schemas.microsoft.com/office/powerpoint/2010/main" val="1840925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3</a:t>
            </a:fld>
            <a:endParaRPr lang="de-CH"/>
          </a:p>
        </p:txBody>
      </p:sp>
    </p:spTree>
    <p:extLst>
      <p:ext uri="{BB962C8B-B14F-4D97-AF65-F5344CB8AC3E}">
        <p14:creationId xmlns:p14="http://schemas.microsoft.com/office/powerpoint/2010/main" val="3214662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21</a:t>
            </a:fld>
            <a:endParaRPr lang="de-CH"/>
          </a:p>
        </p:txBody>
      </p:sp>
    </p:spTree>
    <p:extLst>
      <p:ext uri="{BB962C8B-B14F-4D97-AF65-F5344CB8AC3E}">
        <p14:creationId xmlns:p14="http://schemas.microsoft.com/office/powerpoint/2010/main" val="11395165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22</a:t>
            </a:fld>
            <a:endParaRPr lang="de-CH"/>
          </a:p>
        </p:txBody>
      </p:sp>
    </p:spTree>
    <p:extLst>
      <p:ext uri="{BB962C8B-B14F-4D97-AF65-F5344CB8AC3E}">
        <p14:creationId xmlns:p14="http://schemas.microsoft.com/office/powerpoint/2010/main" val="3262623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23</a:t>
            </a:fld>
            <a:endParaRPr lang="de-CH"/>
          </a:p>
        </p:txBody>
      </p:sp>
    </p:spTree>
    <p:extLst>
      <p:ext uri="{BB962C8B-B14F-4D97-AF65-F5344CB8AC3E}">
        <p14:creationId xmlns:p14="http://schemas.microsoft.com/office/powerpoint/2010/main" val="1329981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4</a:t>
            </a:fld>
            <a:endParaRPr lang="de-CH"/>
          </a:p>
        </p:txBody>
      </p:sp>
    </p:spTree>
    <p:extLst>
      <p:ext uri="{BB962C8B-B14F-4D97-AF65-F5344CB8AC3E}">
        <p14:creationId xmlns:p14="http://schemas.microsoft.com/office/powerpoint/2010/main" val="822335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5</a:t>
            </a:fld>
            <a:endParaRPr lang="de-CH"/>
          </a:p>
        </p:txBody>
      </p:sp>
    </p:spTree>
    <p:extLst>
      <p:ext uri="{BB962C8B-B14F-4D97-AF65-F5344CB8AC3E}">
        <p14:creationId xmlns:p14="http://schemas.microsoft.com/office/powerpoint/2010/main" val="81428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6</a:t>
            </a:fld>
            <a:endParaRPr lang="de-CH"/>
          </a:p>
        </p:txBody>
      </p:sp>
    </p:spTree>
    <p:extLst>
      <p:ext uri="{BB962C8B-B14F-4D97-AF65-F5344CB8AC3E}">
        <p14:creationId xmlns:p14="http://schemas.microsoft.com/office/powerpoint/2010/main" val="466045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7</a:t>
            </a:fld>
            <a:endParaRPr lang="de-CH"/>
          </a:p>
        </p:txBody>
      </p:sp>
    </p:spTree>
    <p:extLst>
      <p:ext uri="{BB962C8B-B14F-4D97-AF65-F5344CB8AC3E}">
        <p14:creationId xmlns:p14="http://schemas.microsoft.com/office/powerpoint/2010/main" val="4004222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8</a:t>
            </a:fld>
            <a:endParaRPr lang="de-CH"/>
          </a:p>
        </p:txBody>
      </p:sp>
    </p:spTree>
    <p:extLst>
      <p:ext uri="{BB962C8B-B14F-4D97-AF65-F5344CB8AC3E}">
        <p14:creationId xmlns:p14="http://schemas.microsoft.com/office/powerpoint/2010/main" val="103000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9</a:t>
            </a:fld>
            <a:endParaRPr lang="de-CH"/>
          </a:p>
        </p:txBody>
      </p:sp>
    </p:spTree>
    <p:extLst>
      <p:ext uri="{BB962C8B-B14F-4D97-AF65-F5344CB8AC3E}">
        <p14:creationId xmlns:p14="http://schemas.microsoft.com/office/powerpoint/2010/main" val="959140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10</a:t>
            </a:fld>
            <a:endParaRPr lang="de-CH"/>
          </a:p>
        </p:txBody>
      </p:sp>
    </p:spTree>
    <p:extLst>
      <p:ext uri="{BB962C8B-B14F-4D97-AF65-F5344CB8AC3E}">
        <p14:creationId xmlns:p14="http://schemas.microsoft.com/office/powerpoint/2010/main" val="759174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8" name="Rectangle 3"/>
          <p:cNvSpPr>
            <a:spLocks noGrp="1" noChangeArrowheads="1"/>
          </p:cNvSpPr>
          <p:nvPr>
            <p:ph type="subTitle" idx="1" hasCustomPrompt="1"/>
          </p:nvPr>
        </p:nvSpPr>
        <p:spPr bwMode="auto">
          <a:xfrm>
            <a:off x="695325" y="2185933"/>
            <a:ext cx="9213850" cy="28575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a:defRPr sz="2000" baseline="0"/>
            </a:lvl1pPr>
          </a:lstStyle>
          <a:p>
            <a:pPr>
              <a:spcBef>
                <a:spcPct val="0"/>
              </a:spcBef>
            </a:pPr>
            <a:r>
              <a:rPr lang="de-DE" sz="2600" dirty="0"/>
              <a:t>Lehreinheit Titel, Untereinheit X, Präsentation X.Y</a:t>
            </a:r>
            <a:endParaRPr lang="de-CH" sz="2600" dirty="0"/>
          </a:p>
        </p:txBody>
      </p:sp>
      <p:sp>
        <p:nvSpPr>
          <p:cNvPr id="12" name="Titel 11"/>
          <p:cNvSpPr>
            <a:spLocks noGrp="1"/>
          </p:cNvSpPr>
          <p:nvPr>
            <p:ph type="title" hasCustomPrompt="1"/>
          </p:nvPr>
        </p:nvSpPr>
        <p:spPr>
          <a:xfrm>
            <a:off x="695325" y="1434058"/>
            <a:ext cx="9213850" cy="361950"/>
          </a:xfrm>
        </p:spPr>
        <p:txBody>
          <a:bodyPr/>
          <a:lstStyle>
            <a:lvl1pPr>
              <a:defRPr/>
            </a:lvl1pPr>
          </a:lstStyle>
          <a:p>
            <a:r>
              <a:rPr lang="de-DE" dirty="0"/>
              <a:t>Titel der Präsentation</a:t>
            </a:r>
            <a:endParaRPr lang="de-CH" dirty="0"/>
          </a:p>
        </p:txBody>
      </p:sp>
      <p:sp>
        <p:nvSpPr>
          <p:cNvPr id="3" name="Textplatzhalter 2"/>
          <p:cNvSpPr>
            <a:spLocks noGrp="1"/>
          </p:cNvSpPr>
          <p:nvPr>
            <p:ph type="body" sz="quarter" idx="10" hasCustomPrompt="1"/>
          </p:nvPr>
        </p:nvSpPr>
        <p:spPr>
          <a:xfrm>
            <a:off x="0" y="2743200"/>
            <a:ext cx="9968400" cy="4140000"/>
          </a:xfrm>
          <a:solidFill>
            <a:schemeClr val="accent1"/>
          </a:solidFill>
        </p:spPr>
        <p:txBody>
          <a:bodyPr wrap="none" lIns="720000" tIns="108000" rIns="720000" bIns="108000" anchor="ctr" anchorCtr="0"/>
          <a:lstStyle>
            <a:lvl1pPr marL="0" marR="0" indent="0" algn="ctr" defTabSz="1042988" rtl="0" eaLnBrk="1" fontAlgn="base" latinLnBrk="0" hangingPunct="1">
              <a:lnSpc>
                <a:spcPct val="100000"/>
              </a:lnSpc>
              <a:spcBef>
                <a:spcPct val="0"/>
              </a:spcBef>
              <a:spcAft>
                <a:spcPct val="0"/>
              </a:spcAft>
              <a:buClrTx/>
              <a:buSzTx/>
              <a:buFontTx/>
              <a:buNone/>
              <a:tabLst/>
              <a:defRPr sz="2100" b="0" baseline="0">
                <a:latin typeface="Arial" pitchFamily="34" charset="0"/>
                <a:cs typeface="Arial" pitchFamily="34" charset="0"/>
              </a:defRPr>
            </a:lvl1pPr>
          </a:lstStyle>
          <a:p>
            <a:pPr marL="0" marR="0" lvl="0" indent="0" algn="ctr" defTabSz="1042988" eaLnBrk="1" fontAlgn="auto" latinLnBrk="0" hangingPunct="1">
              <a:lnSpc>
                <a:spcPct val="100000"/>
              </a:lnSpc>
              <a:spcBef>
                <a:spcPts val="0"/>
              </a:spcBef>
              <a:spcAft>
                <a:spcPts val="0"/>
              </a:spcAft>
              <a:buClrTx/>
              <a:buSzTx/>
              <a:buFontTx/>
              <a:buNone/>
              <a:tabLst/>
              <a:defRPr/>
            </a:pPr>
            <a:r>
              <a:rPr kumimoji="0" lang="de-CH" sz="2100" b="0" i="0" u="none" strike="noStrike" kern="0" cap="none" spc="0" normalizeH="0" baseline="0" noProof="0" dirty="0">
                <a:ln>
                  <a:noFill/>
                </a:ln>
                <a:solidFill>
                  <a:sysClr val="windowText" lastClr="000000"/>
                </a:solidFill>
                <a:effectLst/>
                <a:uLnTx/>
                <a:uFillTx/>
              </a:rPr>
              <a:t>Durch Bild ersetzen (Grösse und Position beibehalten)</a:t>
            </a:r>
            <a:endParaRPr kumimoji="0" lang="de-CH" sz="1800" b="0" i="0" u="none" strike="noStrike" kern="0" cap="none" spc="0" normalizeH="0" baseline="0" noProof="0" dirty="0">
              <a:ln>
                <a:noFill/>
              </a:ln>
              <a:solidFill>
                <a:sysClr val="windowText" lastClr="000000"/>
              </a:solidFill>
              <a:effectLst/>
              <a:uLnTx/>
              <a:uFillTx/>
            </a:endParaRPr>
          </a:p>
        </p:txBody>
      </p:sp>
      <p:sp>
        <p:nvSpPr>
          <p:cNvPr id="5" name="Textplatzhalter 4"/>
          <p:cNvSpPr>
            <a:spLocks noGrp="1"/>
          </p:cNvSpPr>
          <p:nvPr>
            <p:ph type="body" sz="quarter" idx="11" hasCustomPrompt="1"/>
          </p:nvPr>
        </p:nvSpPr>
        <p:spPr>
          <a:xfrm>
            <a:off x="-1" y="3276000"/>
            <a:ext cx="738000" cy="3081600"/>
          </a:xfrm>
          <a:solidFill>
            <a:srgbClr val="FFFF00"/>
          </a:solidFill>
        </p:spPr>
        <p:txBody>
          <a:bodyPr/>
          <a:lstStyle>
            <a:lvl5pPr marL="1252537" indent="0">
              <a:buNone/>
              <a:defRPr/>
            </a:lvl5pPr>
          </a:lstStyle>
          <a:p>
            <a:pPr lvl="4"/>
            <a:r>
              <a:rPr lang="de-CH" dirty="0"/>
              <a:t> </a:t>
            </a:r>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4071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5" name="Rectangle 2"/>
          <p:cNvSpPr>
            <a:spLocks noGrp="1" noChangeArrowheads="1"/>
          </p:cNvSpPr>
          <p:nvPr>
            <p:ph type="title" hasCustomPrompt="1"/>
          </p:nvPr>
        </p:nvSpPr>
        <p:spPr>
          <a:xfrm>
            <a:off x="695325" y="1404938"/>
            <a:ext cx="9213850" cy="361950"/>
          </a:xfrm>
        </p:spPr>
        <p:txBody>
          <a:bodyPr/>
          <a:lstStyle>
            <a:lvl1pPr>
              <a:defRPr sz="2000" b="1" i="0" baseline="0"/>
            </a:lvl1pPr>
          </a:lstStyle>
          <a:p>
            <a:r>
              <a:rPr lang="de-DE" dirty="0"/>
              <a:t>Titel durch Klicken hinzufügen</a:t>
            </a:r>
          </a:p>
        </p:txBody>
      </p:sp>
      <p:sp>
        <p:nvSpPr>
          <p:cNvPr id="6" name="Rectangle 3"/>
          <p:cNvSpPr>
            <a:spLocks noGrp="1" noChangeArrowheads="1"/>
          </p:cNvSpPr>
          <p:nvPr>
            <p:ph type="body" idx="1" hasCustomPrompt="1"/>
          </p:nvPr>
        </p:nvSpPr>
        <p:spPr>
          <a:xfrm>
            <a:off x="706462" y="2268538"/>
            <a:ext cx="9213850" cy="4464050"/>
          </a:xfrm>
        </p:spPr>
        <p:txBody>
          <a:bodyPr/>
          <a:lstStyle>
            <a:lvl1pPr>
              <a:spcBef>
                <a:spcPts val="1200"/>
              </a:spcBef>
              <a:defRPr sz="2000" b="0" i="0" baseline="0"/>
            </a:lvl1pPr>
          </a:lstStyle>
          <a:p>
            <a:pPr lvl="0"/>
            <a:r>
              <a:rPr lang="de-DE" dirty="0"/>
              <a:t>Text durch Klicken hinzufügen</a:t>
            </a:r>
          </a:p>
        </p:txBody>
      </p:sp>
      <p:sp>
        <p:nvSpPr>
          <p:cNvPr id="7" name="Rectangle 5">
            <a:extLst>
              <a:ext uri="{FF2B5EF4-FFF2-40B4-BE49-F238E27FC236}">
                <a16:creationId xmlns:a16="http://schemas.microsoft.com/office/drawing/2014/main" id="{4FB9E573-074D-E445-B834-517FEC7F4C36}"/>
              </a:ext>
            </a:extLst>
          </p:cNvPr>
          <p:cNvSpPr>
            <a:spLocks noGrp="1" noChangeArrowheads="1"/>
          </p:cNvSpPr>
          <p:nvPr>
            <p:ph type="ftr" sz="quarter" idx="3"/>
          </p:nvPr>
        </p:nvSpPr>
        <p:spPr bwMode="auto">
          <a:xfrm>
            <a:off x="695325" y="7162745"/>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CDE9CCEE-32FA-964B-9A3F-2F9A52D2D00B}"/>
              </a:ext>
            </a:extLst>
          </p:cNvPr>
          <p:cNvSpPr>
            <a:spLocks noGrp="1" noChangeArrowheads="1"/>
          </p:cNvSpPr>
          <p:nvPr>
            <p:ph type="sldNum" sz="quarter" idx="4"/>
          </p:nvPr>
        </p:nvSpPr>
        <p:spPr bwMode="auto">
          <a:xfrm>
            <a:off x="9091613" y="7185684"/>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4017834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10" name="Textplatzhalter 9"/>
          <p:cNvSpPr>
            <a:spLocks noGrp="1"/>
          </p:cNvSpPr>
          <p:nvPr>
            <p:ph type="body" sz="quarter" idx="13" hasCustomPrompt="1"/>
          </p:nvPr>
        </p:nvSpPr>
        <p:spPr>
          <a:xfrm>
            <a:off x="708731" y="2268538"/>
            <a:ext cx="9219600" cy="3816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12" name="Textplatzhalter 11"/>
          <p:cNvSpPr>
            <a:spLocks noGrp="1"/>
          </p:cNvSpPr>
          <p:nvPr>
            <p:ph type="body" sz="quarter" idx="14" hasCustomPrompt="1"/>
          </p:nvPr>
        </p:nvSpPr>
        <p:spPr>
          <a:xfrm>
            <a:off x="695325" y="1404937"/>
            <a:ext cx="9212400" cy="1151557"/>
          </a:xfrm>
        </p:spPr>
        <p:txBody>
          <a:bodyPr/>
          <a:lstStyle>
            <a:lvl1pPr>
              <a:spcBef>
                <a:spcPts val="900"/>
              </a:spcBef>
              <a:defRPr sz="1700" b="0"/>
            </a:lvl1pPr>
          </a:lstStyle>
          <a:p>
            <a:pPr lvl="0"/>
            <a:r>
              <a:rPr lang="de-CH" dirty="0"/>
              <a:t>Text durch Klicken hinzufügen</a:t>
            </a:r>
          </a:p>
        </p:txBody>
      </p:sp>
      <p:sp>
        <p:nvSpPr>
          <p:cNvPr id="7" name="Rectangle 5">
            <a:extLst>
              <a:ext uri="{FF2B5EF4-FFF2-40B4-BE49-F238E27FC236}">
                <a16:creationId xmlns:a16="http://schemas.microsoft.com/office/drawing/2014/main" id="{49B379DF-20DC-4C4C-9F0A-6E57DA4E6268}"/>
              </a:ext>
            </a:extLst>
          </p:cNvPr>
          <p:cNvSpPr>
            <a:spLocks noGrp="1" noChangeArrowheads="1"/>
          </p:cNvSpPr>
          <p:nvPr>
            <p:ph type="ftr" sz="quarter" idx="3"/>
          </p:nvPr>
        </p:nvSpPr>
        <p:spPr bwMode="auto">
          <a:xfrm>
            <a:off x="695325" y="7159425"/>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32E036F7-034B-784B-A734-366467286A4E}"/>
              </a:ext>
            </a:extLst>
          </p:cNvPr>
          <p:cNvSpPr>
            <a:spLocks noGrp="1" noChangeArrowheads="1"/>
          </p:cNvSpPr>
          <p:nvPr>
            <p:ph type="sldNum" sz="quarter" idx="4"/>
          </p:nvPr>
        </p:nvSpPr>
        <p:spPr bwMode="auto">
          <a:xfrm>
            <a:off x="9091613" y="7187664"/>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1113631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3" name="Textplatzhalter 2"/>
          <p:cNvSpPr>
            <a:spLocks noGrp="1"/>
          </p:cNvSpPr>
          <p:nvPr>
            <p:ph type="body" sz="quarter" idx="13" hasCustomPrompt="1"/>
          </p:nvPr>
        </p:nvSpPr>
        <p:spPr>
          <a:xfrm>
            <a:off x="693584" y="1410205"/>
            <a:ext cx="9219600" cy="4788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8" name="Textplatzhalter 7"/>
          <p:cNvSpPr>
            <a:spLocks noGrp="1"/>
          </p:cNvSpPr>
          <p:nvPr>
            <p:ph type="body" sz="quarter" idx="14" hasCustomPrompt="1"/>
          </p:nvPr>
        </p:nvSpPr>
        <p:spPr>
          <a:xfrm>
            <a:off x="685027" y="6411242"/>
            <a:ext cx="9212400" cy="720000"/>
          </a:xfrm>
        </p:spPr>
        <p:txBody>
          <a:bodyPr/>
          <a:lstStyle>
            <a:lvl1pPr>
              <a:spcBef>
                <a:spcPts val="800"/>
              </a:spcBef>
              <a:defRPr sz="1500" b="0"/>
            </a:lvl1pPr>
          </a:lstStyle>
          <a:p>
            <a:pPr lvl="0"/>
            <a:r>
              <a:rPr lang="de-CH" dirty="0"/>
              <a:t>Text durch Klicken hinzufügen</a:t>
            </a:r>
          </a:p>
        </p:txBody>
      </p:sp>
      <p:sp>
        <p:nvSpPr>
          <p:cNvPr id="7" name="Rectangle 5">
            <a:extLst>
              <a:ext uri="{FF2B5EF4-FFF2-40B4-BE49-F238E27FC236}">
                <a16:creationId xmlns:a16="http://schemas.microsoft.com/office/drawing/2014/main" id="{56A72F8E-F232-F941-8A55-3497E92C0C2F}"/>
              </a:ext>
            </a:extLst>
          </p:cNvPr>
          <p:cNvSpPr>
            <a:spLocks noGrp="1" noChangeArrowheads="1"/>
          </p:cNvSpPr>
          <p:nvPr>
            <p:ph type="ftr" sz="quarter" idx="3"/>
          </p:nvPr>
        </p:nvSpPr>
        <p:spPr bwMode="auto">
          <a:xfrm>
            <a:off x="685027" y="7165007"/>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9" name="Rectangle 6">
            <a:extLst>
              <a:ext uri="{FF2B5EF4-FFF2-40B4-BE49-F238E27FC236}">
                <a16:creationId xmlns:a16="http://schemas.microsoft.com/office/drawing/2014/main" id="{D2355371-554D-9E4C-B128-5CF6DA06A204}"/>
              </a:ext>
            </a:extLst>
          </p:cNvPr>
          <p:cNvSpPr>
            <a:spLocks noGrp="1" noChangeArrowheads="1"/>
          </p:cNvSpPr>
          <p:nvPr>
            <p:ph type="sldNum" sz="quarter" idx="4"/>
          </p:nvPr>
        </p:nvSpPr>
        <p:spPr bwMode="auto">
          <a:xfrm>
            <a:off x="9091613" y="7165007"/>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2260773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8" name="Rectangle 2"/>
          <p:cNvSpPr>
            <a:spLocks noGrp="1" noChangeArrowheads="1"/>
          </p:cNvSpPr>
          <p:nvPr>
            <p:ph type="title" hasCustomPrompt="1"/>
          </p:nvPr>
        </p:nvSpPr>
        <p:spPr>
          <a:xfrm>
            <a:off x="5491163" y="1509713"/>
            <a:ext cx="4459287" cy="361950"/>
          </a:xfrm>
        </p:spPr>
        <p:txBody>
          <a:bodyPr/>
          <a:lstStyle>
            <a:lvl1pPr>
              <a:defRPr sz="2000" b="1" i="0" baseline="0"/>
            </a:lvl1pPr>
          </a:lstStyle>
          <a:p>
            <a:r>
              <a:rPr lang="de-DE" dirty="0"/>
              <a:t>Titel durch Klicken hinzufügen</a:t>
            </a:r>
          </a:p>
        </p:txBody>
      </p:sp>
      <p:sp>
        <p:nvSpPr>
          <p:cNvPr id="9" name="Rectangle 3"/>
          <p:cNvSpPr>
            <a:spLocks noGrp="1" noChangeArrowheads="1"/>
          </p:cNvSpPr>
          <p:nvPr>
            <p:ph type="body" idx="1" hasCustomPrompt="1"/>
          </p:nvPr>
        </p:nvSpPr>
        <p:spPr>
          <a:xfrm>
            <a:off x="5491163" y="2197100"/>
            <a:ext cx="4460875" cy="4464050"/>
          </a:xfrm>
        </p:spPr>
        <p:txBody>
          <a:bodyPr/>
          <a:lstStyle>
            <a:lvl1pPr>
              <a:spcBef>
                <a:spcPts val="1200"/>
              </a:spcBef>
              <a:defRPr sz="2000" b="0" i="0" baseline="0"/>
            </a:lvl1pPr>
          </a:lstStyle>
          <a:p>
            <a:pPr lvl="0"/>
            <a:r>
              <a:rPr lang="de-DE" dirty="0"/>
              <a:t>Text durch Klicken hinzufügen</a:t>
            </a:r>
          </a:p>
        </p:txBody>
      </p:sp>
      <p:sp>
        <p:nvSpPr>
          <p:cNvPr id="6" name="Textplatzhalter 5"/>
          <p:cNvSpPr>
            <a:spLocks noGrp="1"/>
          </p:cNvSpPr>
          <p:nvPr>
            <p:ph type="body" sz="quarter" idx="13" hasCustomPrompt="1"/>
          </p:nvPr>
        </p:nvSpPr>
        <p:spPr>
          <a:xfrm>
            <a:off x="738000" y="1512000"/>
            <a:ext cx="4467600" cy="5151600"/>
          </a:xfrm>
          <a:solidFill>
            <a:schemeClr val="accent1"/>
          </a:solidFill>
        </p:spPr>
        <p:txBody>
          <a:bodyPr anchor="ctr"/>
          <a:lstStyle>
            <a:lvl1pPr algn="ctr">
              <a:defRPr sz="2100" b="0" baseline="0"/>
            </a:lvl1pPr>
          </a:lstStyle>
          <a:p>
            <a:pPr lvl="0"/>
            <a:r>
              <a:rPr lang="de-CH" sz="2000" b="0" dirty="0"/>
              <a:t>Durch Bild oder Grafik ersetzen (Grösse und Position beibehalten)</a:t>
            </a:r>
            <a:endParaRPr lang="de-CH" dirty="0"/>
          </a:p>
        </p:txBody>
      </p:sp>
      <p:sp>
        <p:nvSpPr>
          <p:cNvPr id="10" name="Rectangle 5">
            <a:extLst>
              <a:ext uri="{FF2B5EF4-FFF2-40B4-BE49-F238E27FC236}">
                <a16:creationId xmlns:a16="http://schemas.microsoft.com/office/drawing/2014/main" id="{A8B8849D-9686-1242-96F2-28526D4CE92D}"/>
              </a:ext>
            </a:extLst>
          </p:cNvPr>
          <p:cNvSpPr>
            <a:spLocks noGrp="1" noChangeArrowheads="1"/>
          </p:cNvSpPr>
          <p:nvPr>
            <p:ph type="ftr" sz="quarter" idx="3"/>
          </p:nvPr>
        </p:nvSpPr>
        <p:spPr bwMode="auto">
          <a:xfrm>
            <a:off x="696500" y="7164388"/>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1" name="Rectangle 6">
            <a:extLst>
              <a:ext uri="{FF2B5EF4-FFF2-40B4-BE49-F238E27FC236}">
                <a16:creationId xmlns:a16="http://schemas.microsoft.com/office/drawing/2014/main" id="{1695BE9F-CE70-F645-BB49-8F39700580A2}"/>
              </a:ext>
            </a:extLst>
          </p:cNvPr>
          <p:cNvSpPr>
            <a:spLocks noGrp="1" noChangeArrowheads="1"/>
          </p:cNvSpPr>
          <p:nvPr>
            <p:ph type="sldNum" sz="quarter" idx="4"/>
          </p:nvPr>
        </p:nvSpPr>
        <p:spPr bwMode="auto">
          <a:xfrm>
            <a:off x="9086850" y="7164388"/>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3380484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8048" y="1416459"/>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Mastertitelformat bearbeiten</a:t>
            </a:r>
          </a:p>
        </p:txBody>
      </p:sp>
      <p:sp>
        <p:nvSpPr>
          <p:cNvPr id="1027" name="Rectangle 3"/>
          <p:cNvSpPr>
            <a:spLocks noGrp="1" noChangeArrowheads="1"/>
          </p:cNvSpPr>
          <p:nvPr>
            <p:ph type="body" idx="1"/>
          </p:nvPr>
        </p:nvSpPr>
        <p:spPr bwMode="auto">
          <a:xfrm>
            <a:off x="710530" y="2268538"/>
            <a:ext cx="9213850" cy="25916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p>
        </p:txBody>
      </p:sp>
      <p:sp>
        <p:nvSpPr>
          <p:cNvPr id="1029" name="Rectangle 5"/>
          <p:cNvSpPr>
            <a:spLocks noGrp="1" noChangeArrowheads="1"/>
          </p:cNvSpPr>
          <p:nvPr>
            <p:ph type="ftr" sz="quarter" idx="3"/>
          </p:nvPr>
        </p:nvSpPr>
        <p:spPr bwMode="auto">
          <a:xfrm>
            <a:off x="695325" y="7169486"/>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030" name="Rectangle 6"/>
          <p:cNvSpPr>
            <a:spLocks noGrp="1" noChangeArrowheads="1"/>
          </p:cNvSpPr>
          <p:nvPr>
            <p:ph type="sldNum" sz="quarter" idx="4"/>
          </p:nvPr>
        </p:nvSpPr>
        <p:spPr bwMode="auto">
          <a:xfrm>
            <a:off x="9048335" y="7169486"/>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pic>
        <p:nvPicPr>
          <p:cNvPr id="2" name="Grafik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2291402503"/>
      </p:ext>
    </p:extLst>
  </p:cSld>
  <p:clrMap bg1="lt1" tx1="dk1" bg2="lt2" tx2="dk2" accent1="accent1" accent2="accent2" accent3="accent3" accent4="accent4" accent5="accent5" accent6="accent6" hlink="hlink" folHlink="folHlink"/>
  <p:sldLayoutIdLst>
    <p:sldLayoutId id="2147483714" r:id="rId1"/>
    <p:sldLayoutId id="2147483720" r:id="rId2"/>
    <p:sldLayoutId id="2147483727" r:id="rId3"/>
    <p:sldLayoutId id="2147483728" r:id="rId4"/>
    <p:sldLayoutId id="2147483729" r:id="rId5"/>
  </p:sldLayoutIdLst>
  <p:hf hdr="0"/>
  <p:txStyles>
    <p:titleStyle>
      <a:lvl1pPr algn="l" defTabSz="1042988" rtl="0" eaLnBrk="1" fontAlgn="base" hangingPunct="1">
        <a:spcBef>
          <a:spcPct val="0"/>
        </a:spcBef>
        <a:spcAft>
          <a:spcPct val="0"/>
        </a:spcAft>
        <a:defRPr sz="3600" b="1"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p:titleStyle>
    <p:bodyStyle>
      <a:lvl1pPr algn="l" defTabSz="1042988" rtl="0" eaLnBrk="1" fontAlgn="base" hangingPunct="1">
        <a:lnSpc>
          <a:spcPct val="115000"/>
        </a:lnSpc>
        <a:spcBef>
          <a:spcPct val="100000"/>
        </a:spcBef>
        <a:spcAft>
          <a:spcPct val="0"/>
        </a:spcAft>
        <a:defRPr sz="2600" b="1">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85" userDrawn="1">
          <p15:clr>
            <a:srgbClr val="F26B43"/>
          </p15:clr>
        </p15:guide>
        <p15:guide id="2" pos="438" userDrawn="1">
          <p15:clr>
            <a:srgbClr val="F26B43"/>
          </p15:clr>
        </p15:guide>
        <p15:guide id="3" pos="6271" userDrawn="1">
          <p15:clr>
            <a:srgbClr val="F26B43"/>
          </p15:clr>
        </p15:guide>
        <p15:guide id="4" orient="horz" pos="1429" userDrawn="1">
          <p15:clr>
            <a:srgbClr val="F26B43"/>
          </p15:clr>
        </p15:guide>
        <p15:guide id="5" orient="horz" pos="451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comments" Target="../comments/commen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1.sv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a:xfrm>
            <a:off x="695325" y="1260351"/>
            <a:ext cx="9213850" cy="361950"/>
          </a:xfrm>
        </p:spPr>
        <p:txBody>
          <a:bodyPr/>
          <a:lstStyle/>
          <a:p>
            <a:pPr>
              <a:spcBef>
                <a:spcPts val="0"/>
              </a:spcBef>
            </a:pPr>
            <a:r>
              <a:rPr lang="de-CH" dirty="0"/>
              <a:t>Warum Kleider?</a:t>
            </a:r>
            <a:endParaRPr lang="de-CH" sz="3000" dirty="0"/>
          </a:p>
        </p:txBody>
      </p:sp>
      <p:sp>
        <p:nvSpPr>
          <p:cNvPr id="12" name="Untertitel 11"/>
          <p:cNvSpPr>
            <a:spLocks noGrp="1"/>
          </p:cNvSpPr>
          <p:nvPr>
            <p:ph type="subTitle" idx="1"/>
          </p:nvPr>
        </p:nvSpPr>
        <p:spPr>
          <a:xfrm>
            <a:off x="695325" y="2916535"/>
            <a:ext cx="9213850" cy="285750"/>
          </a:xfrm>
        </p:spPr>
        <p:txBody>
          <a:bodyPr/>
          <a:lstStyle/>
          <a:p>
            <a:r>
              <a:rPr lang="de-CH" dirty="0"/>
              <a:t>Hightech-Textilien, Untereinheit Physik</a:t>
            </a:r>
            <a:endParaRPr lang="de-CH" dirty="0">
              <a:solidFill>
                <a:srgbClr val="FF0000"/>
              </a:solidFill>
            </a:endParaRPr>
          </a:p>
        </p:txBody>
      </p:sp>
      <p:sp>
        <p:nvSpPr>
          <p:cNvPr id="14" name="Textplatzhalter 13"/>
          <p:cNvSpPr>
            <a:spLocks noGrp="1"/>
          </p:cNvSpPr>
          <p:nvPr>
            <p:ph type="body" sz="quarter" idx="11"/>
          </p:nvPr>
        </p:nvSpPr>
        <p:spPr/>
        <p:txBody>
          <a:bodyPr/>
          <a:lstStyle/>
          <a:p>
            <a:endParaRPr lang="de-CH"/>
          </a:p>
        </p:txBody>
      </p:sp>
      <p:sp>
        <p:nvSpPr>
          <p:cNvPr id="6" name="Titel 10">
            <a:extLst>
              <a:ext uri="{FF2B5EF4-FFF2-40B4-BE49-F238E27FC236}">
                <a16:creationId xmlns:a16="http://schemas.microsoft.com/office/drawing/2014/main" id="{DBE00A31-078D-4426-B897-62B859D90E6B}"/>
              </a:ext>
            </a:extLst>
          </p:cNvPr>
          <p:cNvSpPr txBox="1">
            <a:spLocks/>
          </p:cNvSpPr>
          <p:nvPr/>
        </p:nvSpPr>
        <p:spPr bwMode="auto">
          <a:xfrm>
            <a:off x="741362" y="1908423"/>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3600" b="1"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pPr>
              <a:spcBef>
                <a:spcPts val="0"/>
              </a:spcBef>
            </a:pPr>
            <a:r>
              <a:rPr lang="de-CH" sz="3000" kern="0" dirty="0"/>
              <a:t>Über die raffinierte Physik hinter den alltäglichsten aller Gegenstände…</a:t>
            </a:r>
          </a:p>
        </p:txBody>
      </p:sp>
    </p:spTree>
    <p:extLst>
      <p:ext uri="{BB962C8B-B14F-4D97-AF65-F5344CB8AC3E}">
        <p14:creationId xmlns:p14="http://schemas.microsoft.com/office/powerpoint/2010/main" val="1565490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sz="2000" dirty="0"/>
              <a:t>Untersuche die Atmungsaktivität einer Kapuze.</a:t>
            </a:r>
          </a:p>
          <a:p>
            <a:pPr marL="342900" indent="-342900">
              <a:buFont typeface="Arial" panose="020B0604020202020204" pitchFamily="34" charset="0"/>
              <a:buChar char="•"/>
            </a:pPr>
            <a:r>
              <a:rPr lang="de-DE" sz="2000" dirty="0"/>
              <a:t>Fülle die Kapuze mit Druckluft. Bleibt der Ballon schön prall?</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10</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Regenmantel-Ballon und Kapuzeneimer</a:t>
            </a:r>
          </a:p>
        </p:txBody>
      </p:sp>
      <p:pic>
        <p:nvPicPr>
          <p:cNvPr id="9" name="Inhaltsplatzhalter 5">
            <a:extLst>
              <a:ext uri="{FF2B5EF4-FFF2-40B4-BE49-F238E27FC236}">
                <a16:creationId xmlns:a16="http://schemas.microsoft.com/office/drawing/2014/main" id="{FEB58DA5-3BE4-452D-B003-E74D648870BB}"/>
              </a:ext>
            </a:extLst>
          </p:cNvPr>
          <p:cNvPicPr>
            <a:picLocks noChangeAspect="1"/>
          </p:cNvPicPr>
          <p:nvPr/>
        </p:nvPicPr>
        <p:blipFill rotWithShape="1">
          <a:blip r:embed="rId3">
            <a:extLst>
              <a:ext uri="{28A0092B-C50C-407E-A947-70E740481C1C}">
                <a14:useLocalDpi xmlns:a14="http://schemas.microsoft.com/office/drawing/2010/main" val="0"/>
              </a:ext>
            </a:extLst>
          </a:blip>
          <a:srcRect l="15229" t="26" r="34530" b="-26"/>
          <a:stretch/>
        </p:blipFill>
        <p:spPr>
          <a:xfrm>
            <a:off x="738188" y="2134988"/>
            <a:ext cx="4038600" cy="4525963"/>
          </a:xfrm>
          <a:prstGeom prst="rect">
            <a:avLst/>
          </a:prstGeom>
        </p:spPr>
      </p:pic>
      <p:sp>
        <p:nvSpPr>
          <p:cNvPr id="2" name="Textfeld 1">
            <a:extLst>
              <a:ext uri="{FF2B5EF4-FFF2-40B4-BE49-F238E27FC236}">
                <a16:creationId xmlns:a16="http://schemas.microsoft.com/office/drawing/2014/main" id="{1E75671F-795D-4A45-8676-0C3E720E1D72}"/>
              </a:ext>
            </a:extLst>
          </p:cNvPr>
          <p:cNvSpPr txBox="1"/>
          <p:nvPr/>
        </p:nvSpPr>
        <p:spPr>
          <a:xfrm>
            <a:off x="618277" y="6764712"/>
            <a:ext cx="4158511" cy="215444"/>
          </a:xfrm>
          <a:prstGeom prst="rect">
            <a:avLst/>
          </a:prstGeom>
          <a:noFill/>
        </p:spPr>
        <p:txBody>
          <a:bodyPr wrap="none" rtlCol="0">
            <a:spAutoFit/>
          </a:bodyPr>
          <a:lstStyle/>
          <a:p>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/kälteschutz-kleidung-alpinist-2423516/(05.05.2021)</a:t>
            </a:r>
          </a:p>
        </p:txBody>
      </p:sp>
    </p:spTree>
    <p:extLst>
      <p:ext uri="{BB962C8B-B14F-4D97-AF65-F5344CB8AC3E}">
        <p14:creationId xmlns:p14="http://schemas.microsoft.com/office/powerpoint/2010/main" val="179295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268909"/>
            <a:ext cx="4460875" cy="4464050"/>
          </a:xfrm>
        </p:spPr>
        <p:txBody>
          <a:bodyPr/>
          <a:lstStyle/>
          <a:p>
            <a:pPr marL="342900" indent="-342900">
              <a:buFont typeface="Arial" panose="020B0604020202020204" pitchFamily="34" charset="0"/>
              <a:buChar char="•"/>
            </a:pPr>
            <a:r>
              <a:rPr lang="de-DE" dirty="0"/>
              <a:t>Kleider sollen uns vor dem Regen schützen. Sie müssen also wasserdicht sein.</a:t>
            </a:r>
          </a:p>
          <a:p>
            <a:pPr marL="342900" indent="-342900">
              <a:buFont typeface="Arial" panose="020B0604020202020204" pitchFamily="34" charset="0"/>
              <a:buChar char="•"/>
            </a:pPr>
            <a:r>
              <a:rPr lang="de-DE" dirty="0"/>
              <a:t>Sie sollen aber gleichzeitig atmungsaktiv sein, d.h. sie müssen die ausgedünstete Feuchtigkeit passieren lassen. </a:t>
            </a:r>
          </a:p>
          <a:p>
            <a:pPr marL="342900" indent="-342900">
              <a:buFont typeface="Arial" panose="020B0604020202020204" pitchFamily="34" charset="0"/>
              <a:buChar char="•"/>
            </a:pPr>
            <a:r>
              <a:rPr lang="de-DE" dirty="0"/>
              <a:t>Kann es ein Netz geben, durch das gasförmige Wassermoleküle durchkommen, nicht aber flüssige? </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11</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Der </a:t>
            </a:r>
            <a:r>
              <a:rPr lang="de-DE" kern="0" dirty="0" err="1"/>
              <a:t>grosse</a:t>
            </a:r>
            <a:r>
              <a:rPr lang="de-DE" kern="0" dirty="0"/>
              <a:t> Widerspruch: </a:t>
            </a:r>
          </a:p>
          <a:p>
            <a:r>
              <a:rPr lang="de-DE" kern="0" dirty="0"/>
              <a:t>Wasserundurchlässigkeit und Dampfdurchlässigkeit zugleich</a:t>
            </a:r>
          </a:p>
        </p:txBody>
      </p:sp>
      <p:pic>
        <p:nvPicPr>
          <p:cNvPr id="10" name="Inhaltsplatzhalter 2">
            <a:extLst>
              <a:ext uri="{FF2B5EF4-FFF2-40B4-BE49-F238E27FC236}">
                <a16:creationId xmlns:a16="http://schemas.microsoft.com/office/drawing/2014/main" id="{34900934-1AA5-4CD7-AD12-1CB8B9A7D690}"/>
              </a:ext>
            </a:extLst>
          </p:cNvPr>
          <p:cNvPicPr>
            <a:picLocks noChangeAspect="1"/>
          </p:cNvPicPr>
          <p:nvPr/>
        </p:nvPicPr>
        <p:blipFill>
          <a:blip r:embed="rId3"/>
          <a:srcRect t="-3289" b="-3289"/>
          <a:stretch>
            <a:fillRect/>
          </a:stretch>
        </p:blipFill>
        <p:spPr>
          <a:xfrm>
            <a:off x="738188" y="2206996"/>
            <a:ext cx="4038600" cy="4525963"/>
          </a:xfrm>
          <a:prstGeom prst="rect">
            <a:avLst/>
          </a:prstGeom>
        </p:spPr>
      </p:pic>
      <p:sp>
        <p:nvSpPr>
          <p:cNvPr id="2" name="Textfeld 1">
            <a:extLst>
              <a:ext uri="{FF2B5EF4-FFF2-40B4-BE49-F238E27FC236}">
                <a16:creationId xmlns:a16="http://schemas.microsoft.com/office/drawing/2014/main" id="{A7EEFF94-ED75-FF4A-8F68-02482A37ED63}"/>
              </a:ext>
            </a:extLst>
          </p:cNvPr>
          <p:cNvSpPr txBox="1"/>
          <p:nvPr/>
        </p:nvSpPr>
        <p:spPr>
          <a:xfrm>
            <a:off x="527341" y="6505171"/>
            <a:ext cx="4115785" cy="338554"/>
          </a:xfrm>
          <a:prstGeom prst="rect">
            <a:avLst/>
          </a:prstGeom>
          <a:noFill/>
        </p:spPr>
        <p:txBody>
          <a:bodyPr wrap="square" rtlCol="0">
            <a:spAutoFit/>
          </a:bodyPr>
          <a:lstStyle/>
          <a:p>
            <a:pPr algn="l"/>
            <a:r>
              <a:rPr lang="de-DE" sz="800" dirty="0" err="1">
                <a:solidFill>
                  <a:schemeClr val="bg1">
                    <a:lumMod val="50000"/>
                  </a:schemeClr>
                </a:solidFill>
              </a:rPr>
              <a:t>Bild:https</a:t>
            </a:r>
            <a:r>
              <a:rPr lang="de-DE" sz="800" dirty="0">
                <a:solidFill>
                  <a:schemeClr val="bg1">
                    <a:lumMod val="50000"/>
                  </a:schemeClr>
                </a:solidFill>
              </a:rPr>
              <a:t>://</a:t>
            </a:r>
            <a:r>
              <a:rPr lang="de-DE" sz="800" dirty="0" err="1">
                <a:solidFill>
                  <a:schemeClr val="bg1">
                    <a:lumMod val="50000"/>
                  </a:schemeClr>
                </a:solidFill>
              </a:rPr>
              <a:t>www.satw.ch</a:t>
            </a:r>
            <a:r>
              <a:rPr lang="de-DE" sz="800" dirty="0">
                <a:solidFill>
                  <a:schemeClr val="bg1">
                    <a:lumMod val="50000"/>
                  </a:schemeClr>
                </a:solidFill>
              </a:rPr>
              <a:t>/</a:t>
            </a:r>
            <a:r>
              <a:rPr lang="de-DE" sz="800" dirty="0" err="1">
                <a:solidFill>
                  <a:schemeClr val="bg1">
                    <a:lumMod val="50000"/>
                  </a:schemeClr>
                </a:solidFill>
              </a:rPr>
              <a:t>fileadmin</a:t>
            </a:r>
            <a:r>
              <a:rPr lang="de-DE" sz="800" dirty="0">
                <a:solidFill>
                  <a:schemeClr val="bg1">
                    <a:lumMod val="50000"/>
                  </a:schemeClr>
                </a:solidFill>
              </a:rPr>
              <a:t>/</a:t>
            </a:r>
            <a:r>
              <a:rPr lang="de-DE" sz="800" dirty="0" err="1">
                <a:solidFill>
                  <a:schemeClr val="bg1">
                    <a:lumMod val="50000"/>
                  </a:schemeClr>
                </a:solidFill>
              </a:rPr>
              <a:t>user_upload</a:t>
            </a:r>
            <a:r>
              <a:rPr lang="de-DE" sz="800" dirty="0">
                <a:solidFill>
                  <a:schemeClr val="bg1">
                    <a:lumMod val="50000"/>
                  </a:schemeClr>
                </a:solidFill>
              </a:rPr>
              <a:t>/</a:t>
            </a:r>
            <a:r>
              <a:rPr lang="de-DE" sz="800" dirty="0" err="1">
                <a:solidFill>
                  <a:schemeClr val="bg1">
                    <a:lumMod val="50000"/>
                  </a:schemeClr>
                </a:solidFill>
              </a:rPr>
              <a:t>documents</a:t>
            </a:r>
            <a:r>
              <a:rPr lang="de-DE" sz="800" dirty="0">
                <a:solidFill>
                  <a:schemeClr val="bg1">
                    <a:lumMod val="50000"/>
                  </a:schemeClr>
                </a:solidFill>
              </a:rPr>
              <a:t>/02_Themen/07_Technik-Bildung/</a:t>
            </a:r>
            <a:r>
              <a:rPr lang="de-DE" sz="800" dirty="0" err="1">
                <a:solidFill>
                  <a:schemeClr val="bg1">
                    <a:lumMod val="50000"/>
                  </a:schemeClr>
                </a:solidFill>
              </a:rPr>
              <a:t>Technoscope</a:t>
            </a:r>
            <a:r>
              <a:rPr lang="de-DE" sz="800" dirty="0">
                <a:solidFill>
                  <a:schemeClr val="bg1">
                    <a:lumMod val="50000"/>
                  </a:schemeClr>
                </a:solidFill>
              </a:rPr>
              <a:t>/Technoscope_11_02_d.pdf(05.05.2021)</a:t>
            </a:r>
          </a:p>
        </p:txBody>
      </p:sp>
    </p:spTree>
    <p:extLst>
      <p:ext uri="{BB962C8B-B14F-4D97-AF65-F5344CB8AC3E}">
        <p14:creationId xmlns:p14="http://schemas.microsoft.com/office/powerpoint/2010/main" val="1821119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sz="2000" dirty="0"/>
              <a:t>Man setzt eine Textilie einem immer grösser werdenden Wasserdruck aus und beobachtet, wann die ersten drei Tropfen durch das Gewebe hindurch gedrungen sind.</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12</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Wasserdichtigkeit nach ISO 811</a:t>
            </a:r>
          </a:p>
        </p:txBody>
      </p:sp>
      <p:pic>
        <p:nvPicPr>
          <p:cNvPr id="10" name="Inhaltsplatzhalter 5">
            <a:extLst>
              <a:ext uri="{FF2B5EF4-FFF2-40B4-BE49-F238E27FC236}">
                <a16:creationId xmlns:a16="http://schemas.microsoft.com/office/drawing/2014/main" id="{B32692CB-3D46-4013-9226-78A451373C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7956" y="2060191"/>
            <a:ext cx="6374631" cy="3310060"/>
          </a:xfrm>
          <a:prstGeom prst="rect">
            <a:avLst/>
          </a:prstGeom>
        </p:spPr>
      </p:pic>
      <p:sp>
        <p:nvSpPr>
          <p:cNvPr id="2" name="Textfeld 1">
            <a:extLst>
              <a:ext uri="{FF2B5EF4-FFF2-40B4-BE49-F238E27FC236}">
                <a16:creationId xmlns:a16="http://schemas.microsoft.com/office/drawing/2014/main" id="{83E007B8-DAC2-FC4E-86C3-CCB573C92C26}"/>
              </a:ext>
            </a:extLst>
          </p:cNvPr>
          <p:cNvSpPr txBox="1"/>
          <p:nvPr/>
        </p:nvSpPr>
        <p:spPr>
          <a:xfrm>
            <a:off x="637067" y="5555832"/>
            <a:ext cx="3639138" cy="215444"/>
          </a:xfrm>
          <a:prstGeom prst="rect">
            <a:avLst/>
          </a:prstGeom>
          <a:noFill/>
        </p:spPr>
        <p:txBody>
          <a:bodyPr wrap="none" rtlCol="0">
            <a:spAutoFit/>
          </a:bodyPr>
          <a:lstStyle/>
          <a:p>
            <a:r>
              <a:rPr lang="de-DE" sz="800" dirty="0" err="1">
                <a:solidFill>
                  <a:schemeClr val="bg1">
                    <a:lumMod val="50000"/>
                  </a:schemeClr>
                </a:solidFill>
              </a:rPr>
              <a:t>Bild:https</a:t>
            </a:r>
            <a:r>
              <a:rPr lang="de-DE" sz="800" dirty="0">
                <a:solidFill>
                  <a:schemeClr val="bg1">
                    <a:lumMod val="50000"/>
                  </a:schemeClr>
                </a:solidFill>
              </a:rPr>
              <a:t>://</a:t>
            </a:r>
            <a:r>
              <a:rPr lang="de-DE" sz="800" dirty="0" err="1">
                <a:solidFill>
                  <a:schemeClr val="bg1">
                    <a:lumMod val="50000"/>
                  </a:schemeClr>
                </a:solidFill>
              </a:rPr>
              <a:t>www.vebotech.de</a:t>
            </a:r>
            <a:r>
              <a:rPr lang="de-DE" sz="800" dirty="0">
                <a:solidFill>
                  <a:schemeClr val="bg1">
                    <a:lumMod val="50000"/>
                  </a:schemeClr>
                </a:solidFill>
              </a:rPr>
              <a:t>/textile-</a:t>
            </a:r>
            <a:r>
              <a:rPr lang="de-DE" sz="800" dirty="0" err="1">
                <a:solidFill>
                  <a:schemeClr val="bg1">
                    <a:lumMod val="50000"/>
                  </a:schemeClr>
                </a:solidFill>
              </a:rPr>
              <a:t>pruefinstrumente</a:t>
            </a:r>
            <a:r>
              <a:rPr lang="de-DE" sz="800" dirty="0">
                <a:solidFill>
                  <a:schemeClr val="bg1">
                    <a:lumMod val="50000"/>
                  </a:schemeClr>
                </a:solidFill>
              </a:rPr>
              <a:t>/</a:t>
            </a:r>
            <a:r>
              <a:rPr lang="de-DE" sz="800" dirty="0" err="1">
                <a:solidFill>
                  <a:schemeClr val="bg1">
                    <a:lumMod val="50000"/>
                  </a:schemeClr>
                </a:solidFill>
              </a:rPr>
              <a:t>hydropro</a:t>
            </a:r>
            <a:r>
              <a:rPr lang="de-DE" sz="800" dirty="0">
                <a:solidFill>
                  <a:schemeClr val="bg1">
                    <a:lumMod val="50000"/>
                  </a:schemeClr>
                </a:solidFill>
              </a:rPr>
              <a:t>/(05.05.2021)</a:t>
            </a:r>
          </a:p>
        </p:txBody>
      </p:sp>
    </p:spTree>
    <p:extLst>
      <p:ext uri="{BB962C8B-B14F-4D97-AF65-F5344CB8AC3E}">
        <p14:creationId xmlns:p14="http://schemas.microsoft.com/office/powerpoint/2010/main" val="3659270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Wir beobachten, dass Wasser auf Regenjacken richtig gut abperlt.</a:t>
            </a:r>
          </a:p>
          <a:p>
            <a:pPr marL="342900" indent="-342900">
              <a:buFont typeface="Arial" panose="020B0604020202020204" pitchFamily="34" charset="0"/>
              <a:buChar char="•"/>
            </a:pPr>
            <a:r>
              <a:rPr lang="de-DE" dirty="0" err="1"/>
              <a:t>Grosse</a:t>
            </a:r>
            <a:r>
              <a:rPr lang="de-DE" dirty="0"/>
              <a:t> Tropfen bilden einen </a:t>
            </a:r>
            <a:r>
              <a:rPr lang="de-DE" dirty="0" err="1"/>
              <a:t>grossen</a:t>
            </a:r>
            <a:r>
              <a:rPr lang="de-DE" dirty="0"/>
              <a:t> Kontaktwinkel.</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13</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Das Abperlen als Clou: Der Kontaktwinkel</a:t>
            </a:r>
          </a:p>
        </p:txBody>
      </p:sp>
      <p:pic>
        <p:nvPicPr>
          <p:cNvPr id="9" name="Inhaltsplatzhalter 5">
            <a:extLst>
              <a:ext uri="{FF2B5EF4-FFF2-40B4-BE49-F238E27FC236}">
                <a16:creationId xmlns:a16="http://schemas.microsoft.com/office/drawing/2014/main" id="{0CE5A490-BF60-49A3-9707-561D7827A6F0}"/>
              </a:ext>
            </a:extLst>
          </p:cNvPr>
          <p:cNvPicPr>
            <a:picLocks noChangeAspect="1"/>
          </p:cNvPicPr>
          <p:nvPr/>
        </p:nvPicPr>
        <p:blipFill rotWithShape="1">
          <a:blip r:embed="rId3">
            <a:extLst>
              <a:ext uri="{28A0092B-C50C-407E-A947-70E740481C1C}">
                <a14:useLocalDpi xmlns:a14="http://schemas.microsoft.com/office/drawing/2010/main" val="0"/>
              </a:ext>
            </a:extLst>
          </a:blip>
          <a:srcRect l="30477" t="21666" r="15166" b="-2889"/>
          <a:stretch/>
        </p:blipFill>
        <p:spPr>
          <a:xfrm>
            <a:off x="725465" y="2124447"/>
            <a:ext cx="3613123" cy="4049141"/>
          </a:xfrm>
          <a:prstGeom prst="rect">
            <a:avLst/>
          </a:prstGeom>
        </p:spPr>
      </p:pic>
      <p:sp>
        <p:nvSpPr>
          <p:cNvPr id="2" name="Textfeld 1">
            <a:extLst>
              <a:ext uri="{FF2B5EF4-FFF2-40B4-BE49-F238E27FC236}">
                <a16:creationId xmlns:a16="http://schemas.microsoft.com/office/drawing/2014/main" id="{77057A42-D72D-D347-AC7A-912D4A9C35A1}"/>
              </a:ext>
            </a:extLst>
          </p:cNvPr>
          <p:cNvSpPr txBox="1"/>
          <p:nvPr/>
        </p:nvSpPr>
        <p:spPr>
          <a:xfrm>
            <a:off x="695325" y="6065865"/>
            <a:ext cx="3643263" cy="338554"/>
          </a:xfrm>
          <a:prstGeom prst="rect">
            <a:avLst/>
          </a:prstGeom>
          <a:noFill/>
        </p:spPr>
        <p:txBody>
          <a:bodyPr wrap="square" rtlCol="0">
            <a:spAutoFit/>
          </a:bodyPr>
          <a:lstStyle/>
          <a:p>
            <a:pPr algn="l"/>
            <a:r>
              <a:rPr lang="de-DE" sz="800" dirty="0" err="1">
                <a:solidFill>
                  <a:schemeClr val="bg1">
                    <a:lumMod val="50000"/>
                  </a:schemeClr>
                </a:solidFill>
              </a:rPr>
              <a:t>Bild:https</a:t>
            </a:r>
            <a:r>
              <a:rPr lang="de-DE" sz="800" dirty="0">
                <a:solidFill>
                  <a:schemeClr val="bg1">
                    <a:lumMod val="50000"/>
                  </a:schemeClr>
                </a:solidFill>
              </a:rPr>
              <a:t>://</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/wassertropfen-tropfen-nahaufnahme-7723/(05.05.2021)</a:t>
            </a:r>
          </a:p>
        </p:txBody>
      </p:sp>
    </p:spTree>
    <p:extLst>
      <p:ext uri="{BB962C8B-B14F-4D97-AF65-F5344CB8AC3E}">
        <p14:creationId xmlns:p14="http://schemas.microsoft.com/office/powerpoint/2010/main" val="2010329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Bestimme den Kontaktwinkel von Wasser auf verschiedenen Regenjacken.</a:t>
            </a:r>
          </a:p>
          <a:p>
            <a:pPr marL="342900" indent="-342900">
              <a:buFont typeface="Arial" panose="020B0604020202020204" pitchFamily="34" charset="0"/>
              <a:buChar char="•"/>
            </a:pPr>
            <a:r>
              <a:rPr lang="de-DE" dirty="0"/>
              <a:t>Mach dazu Fotos von der Seite und werte diese aus.</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14</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Kontaktwinkel von Wasser auf Hightech-Materialien</a:t>
            </a:r>
          </a:p>
        </p:txBody>
      </p:sp>
      <p:pic>
        <p:nvPicPr>
          <p:cNvPr id="10" name="Inhaltsplatzhalter 4">
            <a:extLst>
              <a:ext uri="{FF2B5EF4-FFF2-40B4-BE49-F238E27FC236}">
                <a16:creationId xmlns:a16="http://schemas.microsoft.com/office/drawing/2014/main" id="{27200E4D-56CB-4CF1-9587-82A6580BD462}"/>
              </a:ext>
            </a:extLst>
          </p:cNvPr>
          <p:cNvPicPr>
            <a:picLocks noChangeAspect="1"/>
          </p:cNvPicPr>
          <p:nvPr/>
        </p:nvPicPr>
        <p:blipFill>
          <a:blip r:embed="rId3"/>
          <a:srcRect l="24904" r="24904"/>
          <a:stretch>
            <a:fillRect/>
          </a:stretch>
        </p:blipFill>
        <p:spPr>
          <a:xfrm>
            <a:off x="738188" y="2124447"/>
            <a:ext cx="4038600" cy="4525963"/>
          </a:xfrm>
          <a:prstGeom prst="rect">
            <a:avLst/>
          </a:prstGeom>
        </p:spPr>
      </p:pic>
      <p:sp>
        <p:nvSpPr>
          <p:cNvPr id="2" name="Textfeld 1">
            <a:extLst>
              <a:ext uri="{FF2B5EF4-FFF2-40B4-BE49-F238E27FC236}">
                <a16:creationId xmlns:a16="http://schemas.microsoft.com/office/drawing/2014/main" id="{34A5CCAA-DB49-E14C-8E84-54BB575D95FF}"/>
              </a:ext>
            </a:extLst>
          </p:cNvPr>
          <p:cNvSpPr txBox="1"/>
          <p:nvPr/>
        </p:nvSpPr>
        <p:spPr>
          <a:xfrm>
            <a:off x="695325" y="6691955"/>
            <a:ext cx="1814920" cy="215444"/>
          </a:xfrm>
          <a:prstGeom prst="rect">
            <a:avLst/>
          </a:prstGeom>
          <a:noFill/>
        </p:spPr>
        <p:txBody>
          <a:bodyPr wrap="none" rtlCol="0">
            <a:spAutoFit/>
          </a:bodyPr>
          <a:lstStyle/>
          <a:p>
            <a:r>
              <a:rPr lang="de-DE" sz="800" dirty="0">
                <a:solidFill>
                  <a:schemeClr val="bg1">
                    <a:lumMod val="50000"/>
                  </a:schemeClr>
                </a:solidFill>
              </a:rPr>
              <a:t>Bild: Fotografie, Tibor </a:t>
            </a:r>
            <a:r>
              <a:rPr lang="de-DE" sz="800" dirty="0" err="1">
                <a:solidFill>
                  <a:schemeClr val="bg1">
                    <a:lumMod val="50000"/>
                  </a:schemeClr>
                </a:solidFill>
              </a:rPr>
              <a:t>Gyalog</a:t>
            </a:r>
            <a:r>
              <a:rPr lang="de-DE" sz="800" dirty="0">
                <a:solidFill>
                  <a:schemeClr val="bg1">
                    <a:lumMod val="50000"/>
                  </a:schemeClr>
                </a:solidFill>
              </a:rPr>
              <a:t>, 2020</a:t>
            </a:r>
          </a:p>
        </p:txBody>
      </p:sp>
    </p:spTree>
    <p:extLst>
      <p:ext uri="{BB962C8B-B14F-4D97-AF65-F5344CB8AC3E}">
        <p14:creationId xmlns:p14="http://schemas.microsoft.com/office/powerpoint/2010/main" val="573186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Untersuche, ob sich der Kontaktwinkel von Wasser und Ethanol auf Oberflächen ändert, wenn man diese mit einem Spray imprägniert.</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15</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err="1"/>
              <a:t>Imprägnierspray</a:t>
            </a:r>
            <a:r>
              <a:rPr lang="de-DE" kern="0" dirty="0"/>
              <a:t> und Kontaktwinkel</a:t>
            </a:r>
          </a:p>
        </p:txBody>
      </p:sp>
      <p:pic>
        <p:nvPicPr>
          <p:cNvPr id="9" name="Inhaltsplatzhalter 5">
            <a:extLst>
              <a:ext uri="{FF2B5EF4-FFF2-40B4-BE49-F238E27FC236}">
                <a16:creationId xmlns:a16="http://schemas.microsoft.com/office/drawing/2014/main" id="{AF83DF6B-E412-4D2E-AE82-4647F1BE0799}"/>
              </a:ext>
            </a:extLst>
          </p:cNvPr>
          <p:cNvPicPr>
            <a:picLocks noChangeAspect="1"/>
          </p:cNvPicPr>
          <p:nvPr/>
        </p:nvPicPr>
        <p:blipFill rotWithShape="1">
          <a:blip r:embed="rId3">
            <a:extLst>
              <a:ext uri="{28A0092B-C50C-407E-A947-70E740481C1C}">
                <a14:useLocalDpi xmlns:a14="http://schemas.microsoft.com/office/drawing/2010/main" val="0"/>
              </a:ext>
            </a:extLst>
          </a:blip>
          <a:srcRect l="33309" r="-233"/>
          <a:stretch/>
        </p:blipFill>
        <p:spPr>
          <a:xfrm>
            <a:off x="732036" y="2124447"/>
            <a:ext cx="4038600" cy="4525963"/>
          </a:xfrm>
          <a:prstGeom prst="rect">
            <a:avLst/>
          </a:prstGeom>
        </p:spPr>
      </p:pic>
      <p:sp>
        <p:nvSpPr>
          <p:cNvPr id="2" name="Textfeld 1">
            <a:extLst>
              <a:ext uri="{FF2B5EF4-FFF2-40B4-BE49-F238E27FC236}">
                <a16:creationId xmlns:a16="http://schemas.microsoft.com/office/drawing/2014/main" id="{80BED6AE-438D-AB47-886A-8C81C72829B3}"/>
              </a:ext>
            </a:extLst>
          </p:cNvPr>
          <p:cNvSpPr txBox="1"/>
          <p:nvPr/>
        </p:nvSpPr>
        <p:spPr>
          <a:xfrm>
            <a:off x="640220" y="6707166"/>
            <a:ext cx="4164612" cy="338554"/>
          </a:xfrm>
          <a:prstGeom prst="rect">
            <a:avLst/>
          </a:prstGeom>
          <a:noFill/>
        </p:spPr>
        <p:txBody>
          <a:bodyPr wrap="square" rtlCol="0">
            <a:spAutoFit/>
          </a:bodyPr>
          <a:lstStyle/>
          <a:p>
            <a:pPr algn="l"/>
            <a:r>
              <a:rPr lang="de-DE" sz="800" dirty="0">
                <a:solidFill>
                  <a:schemeClr val="bg1">
                    <a:lumMod val="50000"/>
                  </a:schemeClr>
                </a:solidFill>
              </a:rPr>
              <a:t>Bild: </a:t>
            </a:r>
            <a:r>
              <a:rPr lang="de-DE" sz="800" dirty="0" err="1">
                <a:solidFill>
                  <a:schemeClr val="bg1">
                    <a:lumMod val="50000"/>
                  </a:schemeClr>
                </a:solidFill>
              </a:rPr>
              <a:t>PiccoloNamek</a:t>
            </a:r>
            <a:r>
              <a:rPr lang="de-DE" sz="800" dirty="0">
                <a:solidFill>
                  <a:schemeClr val="bg1">
                    <a:lumMod val="50000"/>
                  </a:schemeClr>
                </a:solidFill>
              </a:rPr>
              <a:t>,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/a/</a:t>
            </a:r>
            <a:r>
              <a:rPr lang="de-DE" sz="800" dirty="0" err="1">
                <a:solidFill>
                  <a:schemeClr val="bg1">
                    <a:lumMod val="50000"/>
                  </a:schemeClr>
                </a:solidFill>
              </a:rPr>
              <a:t>af</a:t>
            </a:r>
            <a:r>
              <a:rPr lang="de-DE" sz="800" dirty="0">
                <a:solidFill>
                  <a:schemeClr val="bg1">
                    <a:lumMod val="50000"/>
                  </a:schemeClr>
                </a:solidFill>
              </a:rPr>
              <a:t>/</a:t>
            </a:r>
            <a:r>
              <a:rPr lang="de-DE" sz="800" dirty="0" err="1">
                <a:solidFill>
                  <a:schemeClr val="bg1">
                    <a:lumMod val="50000"/>
                  </a:schemeClr>
                </a:solidFill>
              </a:rPr>
              <a:t>Aerosol.png</a:t>
            </a:r>
            <a:r>
              <a:rPr lang="de-DE" sz="800" dirty="0">
                <a:solidFill>
                  <a:schemeClr val="bg1">
                    <a:lumMod val="50000"/>
                  </a:schemeClr>
                </a:solidFill>
              </a:rPr>
              <a:t> 05.05.2021)</a:t>
            </a:r>
          </a:p>
        </p:txBody>
      </p:sp>
    </p:spTree>
    <p:extLst>
      <p:ext uri="{BB962C8B-B14F-4D97-AF65-F5344CB8AC3E}">
        <p14:creationId xmlns:p14="http://schemas.microsoft.com/office/powerpoint/2010/main" val="290054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0" indent="0">
              <a:buNone/>
            </a:pPr>
            <a:r>
              <a:rPr lang="de-DE" dirty="0"/>
              <a:t>Offenbar können wir Kleidungsstücke herstellen, die regendicht und atmungsaktiv sind.</a:t>
            </a:r>
          </a:p>
          <a:p>
            <a:pPr marL="0" indent="0">
              <a:buNone/>
            </a:pPr>
            <a:endParaRPr lang="de-DE" dirty="0"/>
          </a:p>
          <a:p>
            <a:pPr marL="0" indent="0">
              <a:buNone/>
            </a:pPr>
            <a:r>
              <a:rPr lang="de-DE" dirty="0"/>
              <a:t>Der (physikalische) Schlüssel ist die Oberflächenspannung.</a:t>
            </a:r>
          </a:p>
          <a:p>
            <a:pPr marL="0" indent="0">
              <a:buNone/>
            </a:pPr>
            <a:endParaRPr lang="de-DE" dirty="0"/>
          </a:p>
          <a:p>
            <a:pPr marL="0" indent="0">
              <a:buNone/>
            </a:pPr>
            <a:r>
              <a:rPr lang="de-DE" dirty="0"/>
              <a:t>Denn die Natur sucht sich immer den Zustand tiefster potentieller Energie.</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16</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Die Oberflächenspannung</a:t>
            </a:r>
          </a:p>
        </p:txBody>
      </p:sp>
      <p:pic>
        <p:nvPicPr>
          <p:cNvPr id="10" name="Inhaltsplatzhalter 4">
            <a:extLst>
              <a:ext uri="{FF2B5EF4-FFF2-40B4-BE49-F238E27FC236}">
                <a16:creationId xmlns:a16="http://schemas.microsoft.com/office/drawing/2014/main" id="{75843A12-7B16-4685-97EC-E82A9728D53A}"/>
              </a:ext>
            </a:extLst>
          </p:cNvPr>
          <p:cNvPicPr>
            <a:picLocks noChangeAspect="1"/>
          </p:cNvPicPr>
          <p:nvPr/>
        </p:nvPicPr>
        <p:blipFill rotWithShape="1">
          <a:blip r:embed="rId3">
            <a:extLst>
              <a:ext uri="{28A0092B-C50C-407E-A947-70E740481C1C}">
                <a14:useLocalDpi xmlns:a14="http://schemas.microsoft.com/office/drawing/2010/main" val="0"/>
              </a:ext>
            </a:extLst>
          </a:blip>
          <a:srcRect t="27686" r="26508" b="1179"/>
          <a:stretch/>
        </p:blipFill>
        <p:spPr>
          <a:xfrm>
            <a:off x="715518" y="2124447"/>
            <a:ext cx="4038600" cy="2736304"/>
          </a:xfrm>
          <a:prstGeom prst="rect">
            <a:avLst/>
          </a:prstGeom>
        </p:spPr>
      </p:pic>
      <p:sp>
        <p:nvSpPr>
          <p:cNvPr id="2" name="Textfeld 1">
            <a:extLst>
              <a:ext uri="{FF2B5EF4-FFF2-40B4-BE49-F238E27FC236}">
                <a16:creationId xmlns:a16="http://schemas.microsoft.com/office/drawing/2014/main" id="{7FD94AA4-6D78-C547-B8A0-670CDD76E1F1}"/>
              </a:ext>
            </a:extLst>
          </p:cNvPr>
          <p:cNvSpPr txBox="1"/>
          <p:nvPr/>
        </p:nvSpPr>
        <p:spPr>
          <a:xfrm>
            <a:off x="594172" y="4950058"/>
            <a:ext cx="4159946"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/natur-wasserläufer-gerridae-insekt-3339980/(05.05.2021)</a:t>
            </a:r>
          </a:p>
        </p:txBody>
      </p:sp>
    </p:spTree>
    <p:extLst>
      <p:ext uri="{BB962C8B-B14F-4D97-AF65-F5344CB8AC3E}">
        <p14:creationId xmlns:p14="http://schemas.microsoft.com/office/powerpoint/2010/main" val="4030993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Oberflächen-Teilchen sind „unglücklich“.</a:t>
            </a:r>
          </a:p>
          <a:p>
            <a:pPr marL="342900" indent="-342900">
              <a:buFont typeface="Arial" panose="020B0604020202020204" pitchFamily="34" charset="0"/>
              <a:buChar char="•"/>
            </a:pPr>
            <a:r>
              <a:rPr lang="de-DE" dirty="0"/>
              <a:t>Es braucht Energie, um die Oberfläche zu </a:t>
            </a:r>
            <a:r>
              <a:rPr lang="de-DE" dirty="0" err="1"/>
              <a:t>vergrössern</a:t>
            </a:r>
            <a:r>
              <a:rPr lang="de-DE" dirty="0"/>
              <a:t>.</a:t>
            </a:r>
          </a:p>
          <a:p>
            <a:pPr marL="342900" indent="-342900">
              <a:buFont typeface="Arial" panose="020B0604020202020204" pitchFamily="34" charset="0"/>
              <a:buChar char="•"/>
            </a:pPr>
            <a:r>
              <a:rPr lang="de-DE" dirty="0"/>
              <a:t>Diese Energie nennen wir Oberflächenspannung.</a:t>
            </a:r>
          </a:p>
          <a:p>
            <a:pPr marL="180975" lvl="1" indent="0">
              <a:buNone/>
            </a:pPr>
            <a:r>
              <a:rPr lang="de-DE" dirty="0"/>
              <a:t>   Wasser: 73 </a:t>
            </a:r>
            <a:r>
              <a:rPr lang="de-DE" dirty="0" err="1"/>
              <a:t>mJ</a:t>
            </a:r>
            <a:r>
              <a:rPr lang="de-DE" dirty="0"/>
              <a:t> / m</a:t>
            </a:r>
            <a:r>
              <a:rPr lang="de-DE" baseline="30000" dirty="0"/>
              <a:t>2</a:t>
            </a:r>
          </a:p>
          <a:p>
            <a:pPr marL="342900" indent="-342900">
              <a:buFont typeface="Arial" panose="020B0604020202020204" pitchFamily="34" charset="0"/>
              <a:buChar char="•"/>
            </a:pPr>
            <a:r>
              <a:rPr lang="de-DE" dirty="0"/>
              <a:t>Das ist wenig, aber es reicht, um...</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17</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Ursache der Oberflächenspannung</a:t>
            </a:r>
          </a:p>
        </p:txBody>
      </p:sp>
      <p:pic>
        <p:nvPicPr>
          <p:cNvPr id="10" name="Inhaltsplatzhalter 2">
            <a:extLst>
              <a:ext uri="{FF2B5EF4-FFF2-40B4-BE49-F238E27FC236}">
                <a16:creationId xmlns:a16="http://schemas.microsoft.com/office/drawing/2014/main" id="{CAF743C7-F862-401F-934D-7E313A6CF1B2}"/>
              </a:ext>
            </a:extLst>
          </p:cNvPr>
          <p:cNvPicPr>
            <a:picLocks noChangeAspect="1"/>
          </p:cNvPicPr>
          <p:nvPr/>
        </p:nvPicPr>
        <p:blipFill>
          <a:blip r:embed="rId3">
            <a:extLst>
              <a:ext uri="{28A0092B-C50C-407E-A947-70E740481C1C}">
                <a14:useLocalDpi xmlns:a14="http://schemas.microsoft.com/office/drawing/2010/main" val="0"/>
              </a:ext>
            </a:extLst>
          </a:blip>
          <a:srcRect l="4861" r="4861"/>
          <a:stretch/>
        </p:blipFill>
        <p:spPr>
          <a:xfrm>
            <a:off x="732036" y="1517649"/>
            <a:ext cx="4038600" cy="4525963"/>
          </a:xfrm>
          <a:prstGeom prst="rect">
            <a:avLst/>
          </a:prstGeom>
        </p:spPr>
      </p:pic>
      <p:sp>
        <p:nvSpPr>
          <p:cNvPr id="2" name="Textfeld 1">
            <a:extLst>
              <a:ext uri="{FF2B5EF4-FFF2-40B4-BE49-F238E27FC236}">
                <a16:creationId xmlns:a16="http://schemas.microsoft.com/office/drawing/2014/main" id="{C3BC3895-6C4D-064B-A6D7-D562B3DF7628}"/>
              </a:ext>
            </a:extLst>
          </p:cNvPr>
          <p:cNvSpPr txBox="1"/>
          <p:nvPr/>
        </p:nvSpPr>
        <p:spPr>
          <a:xfrm>
            <a:off x="695325" y="6142334"/>
            <a:ext cx="3509929" cy="461665"/>
          </a:xfrm>
          <a:prstGeom prst="rect">
            <a:avLst/>
          </a:prstGeom>
          <a:noFill/>
        </p:spPr>
        <p:txBody>
          <a:bodyPr wrap="square" rtlCol="0">
            <a:spAutoFit/>
          </a:bodyPr>
          <a:lstStyle/>
          <a:p>
            <a:pPr algn="l"/>
            <a:r>
              <a:rPr lang="de-DE" sz="800" dirty="0">
                <a:solidFill>
                  <a:schemeClr val="bg1">
                    <a:lumMod val="50000"/>
                  </a:schemeClr>
                </a:solidFill>
              </a:rPr>
              <a:t>Bild: </a:t>
            </a:r>
            <a:r>
              <a:rPr lang="de-DE" sz="800" dirty="0" err="1">
                <a:solidFill>
                  <a:schemeClr val="bg1">
                    <a:lumMod val="50000"/>
                  </a:schemeClr>
                </a:solidFill>
              </a:rPr>
              <a:t>Wasermoleküle</a:t>
            </a:r>
            <a:r>
              <a:rPr lang="de-DE" sz="800" dirty="0">
                <a:solidFill>
                  <a:schemeClr val="bg1">
                    <a:lumMod val="50000"/>
                  </a:schemeClr>
                </a:solidFill>
              </a:rPr>
              <a:t> in Tröpfchen, </a:t>
            </a:r>
            <a:r>
              <a:rPr lang="de-DE" sz="800" dirty="0" err="1">
                <a:solidFill>
                  <a:schemeClr val="bg1">
                    <a:lumMod val="50000"/>
                  </a:schemeClr>
                </a:solidFill>
              </a:rPr>
              <a:t>Füsiahh</a:t>
            </a:r>
            <a:r>
              <a:rPr lang="de-DE" sz="800" dirty="0">
                <a:solidFill>
                  <a:schemeClr val="bg1">
                    <a:lumMod val="50000"/>
                  </a:schemeClr>
                </a:solidFill>
              </a:rPr>
              <a:t>, via Wikimedia </a:t>
            </a:r>
            <a:r>
              <a:rPr lang="de-DE" sz="800" dirty="0" err="1">
                <a:solidFill>
                  <a:schemeClr val="bg1">
                    <a:lumMod val="50000"/>
                  </a:schemeClr>
                </a:solidFill>
              </a:rPr>
              <a:t>Commons</a:t>
            </a:r>
            <a:r>
              <a:rPr lang="de-DE" sz="800" dirty="0">
                <a:solidFill>
                  <a:schemeClr val="bg1">
                    <a:lumMod val="50000"/>
                  </a:schemeClr>
                </a:solidFill>
              </a:rPr>
              <a:t>, https://</a:t>
            </a:r>
            <a:r>
              <a:rPr lang="de-DE" sz="800" dirty="0" err="1">
                <a:solidFill>
                  <a:schemeClr val="bg1">
                    <a:lumMod val="50000"/>
                  </a:schemeClr>
                </a:solidFill>
              </a:rPr>
              <a:t>commons.wikimedia.org</a:t>
            </a:r>
            <a:r>
              <a:rPr lang="de-DE" sz="800" dirty="0">
                <a:solidFill>
                  <a:schemeClr val="bg1">
                    <a:lumMod val="50000"/>
                  </a:schemeClr>
                </a:solidFill>
              </a:rPr>
              <a:t>/</a:t>
            </a:r>
            <a:r>
              <a:rPr lang="de-DE" sz="800" dirty="0" err="1">
                <a:solidFill>
                  <a:schemeClr val="bg1">
                    <a:lumMod val="50000"/>
                  </a:schemeClr>
                </a:solidFill>
              </a:rPr>
              <a:t>wiki</a:t>
            </a:r>
            <a:r>
              <a:rPr lang="de-DE" sz="800" dirty="0">
                <a:solidFill>
                  <a:schemeClr val="bg1">
                    <a:lumMod val="50000"/>
                  </a:schemeClr>
                </a:solidFill>
              </a:rPr>
              <a:t>/File:Wassermolek%C3%BCleInTr%C3%B6pfchen-2.svg(05.05.2021)</a:t>
            </a:r>
          </a:p>
        </p:txBody>
      </p:sp>
    </p:spTree>
    <p:extLst>
      <p:ext uri="{BB962C8B-B14F-4D97-AF65-F5344CB8AC3E}">
        <p14:creationId xmlns:p14="http://schemas.microsoft.com/office/powerpoint/2010/main" val="151207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628000" cy="4464050"/>
          </a:xfrm>
        </p:spPr>
        <p:txBody>
          <a:bodyPr/>
          <a:lstStyle/>
          <a:p>
            <a:r>
              <a:rPr lang="de-DE" dirty="0"/>
              <a:t>Zwischen zwei Medien herrscht eine Grenzflächenspannung. Das ist die Energie, die benötigt wird, um die Grenzfläche zu </a:t>
            </a:r>
            <a:r>
              <a:rPr lang="de-DE" dirty="0" err="1"/>
              <a:t>vergrössern</a:t>
            </a:r>
            <a:r>
              <a:rPr lang="de-DE" dirty="0"/>
              <a:t>.</a:t>
            </a:r>
          </a:p>
          <a:p>
            <a:pPr marL="342900" indent="-342900">
              <a:buFont typeface="Arial" panose="020B0604020202020204" pitchFamily="34" charset="0"/>
              <a:buChar char="•"/>
            </a:pPr>
            <a:r>
              <a:rPr lang="de-DE" dirty="0"/>
              <a:t>Ist die Grenzflächenspannung deutlich kleiner als die Oberflächenspannung der Flüssigkeit, dann wird die Oberfläche benetzt.</a:t>
            </a:r>
          </a:p>
          <a:p>
            <a:pPr marL="342900" indent="-342900">
              <a:buFont typeface="Arial" panose="020B0604020202020204" pitchFamily="34" charset="0"/>
              <a:buChar char="•"/>
            </a:pPr>
            <a:r>
              <a:rPr lang="de-DE" dirty="0"/>
              <a:t>Die Tropfenbildung ist energetisch günstig, wenn die Grenzflächenspannung sehr hoch ist. (Wunsch nach möglichst kleiner Grenzfläche)</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18</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Grenzflächenspannung</a:t>
            </a:r>
          </a:p>
        </p:txBody>
      </p:sp>
      <p:pic>
        <p:nvPicPr>
          <p:cNvPr id="9" name="Inhaltsplatzhalter 4">
            <a:extLst>
              <a:ext uri="{FF2B5EF4-FFF2-40B4-BE49-F238E27FC236}">
                <a16:creationId xmlns:a16="http://schemas.microsoft.com/office/drawing/2014/main" id="{3E0F2B3C-A12C-4E33-BE57-672AF8739D62}"/>
              </a:ext>
            </a:extLst>
          </p:cNvPr>
          <p:cNvPicPr>
            <a:picLocks noChangeAspect="1"/>
          </p:cNvPicPr>
          <p:nvPr/>
        </p:nvPicPr>
        <p:blipFill>
          <a:blip r:embed="rId3"/>
          <a:srcRect t="-38943" b="-38943"/>
          <a:stretch>
            <a:fillRect/>
          </a:stretch>
        </p:blipFill>
        <p:spPr>
          <a:xfrm>
            <a:off x="732036" y="1188342"/>
            <a:ext cx="4038600" cy="4525963"/>
          </a:xfrm>
          <a:prstGeom prst="rect">
            <a:avLst/>
          </a:prstGeom>
        </p:spPr>
      </p:pic>
      <p:sp>
        <p:nvSpPr>
          <p:cNvPr id="2" name="Textfeld 1">
            <a:extLst>
              <a:ext uri="{FF2B5EF4-FFF2-40B4-BE49-F238E27FC236}">
                <a16:creationId xmlns:a16="http://schemas.microsoft.com/office/drawing/2014/main" id="{AB35780C-9351-2345-8151-0B1F36C5EE90}"/>
              </a:ext>
            </a:extLst>
          </p:cNvPr>
          <p:cNvSpPr txBox="1"/>
          <p:nvPr/>
        </p:nvSpPr>
        <p:spPr>
          <a:xfrm>
            <a:off x="625322" y="4932759"/>
            <a:ext cx="4252028" cy="338554"/>
          </a:xfrm>
          <a:prstGeom prst="rect">
            <a:avLst/>
          </a:prstGeom>
          <a:noFill/>
        </p:spPr>
        <p:txBody>
          <a:bodyPr wrap="square" rtlCol="0">
            <a:spAutoFit/>
          </a:bodyPr>
          <a:lstStyle/>
          <a:p>
            <a:pPr algn="l"/>
            <a:r>
              <a:rPr lang="de-DE" sz="800" dirty="0">
                <a:solidFill>
                  <a:schemeClr val="bg1">
                    <a:lumMod val="50000"/>
                  </a:schemeClr>
                </a:solidFill>
              </a:rPr>
              <a:t>Bild: Von </a:t>
            </a:r>
            <a:r>
              <a:rPr lang="de-DE" sz="800" dirty="0" err="1">
                <a:solidFill>
                  <a:schemeClr val="bg1">
                    <a:lumMod val="50000"/>
                  </a:schemeClr>
                </a:solidFill>
              </a:rPr>
              <a:t>Nymo</a:t>
            </a:r>
            <a:r>
              <a:rPr lang="de-DE" sz="800" dirty="0">
                <a:solidFill>
                  <a:schemeClr val="bg1">
                    <a:lumMod val="50000"/>
                  </a:schemeClr>
                </a:solidFill>
              </a:rPr>
              <a:t> - KRÜSS GmbH, Gemeinfrei, https://</a:t>
            </a:r>
            <a:r>
              <a:rPr lang="de-DE" sz="800" dirty="0" err="1">
                <a:solidFill>
                  <a:schemeClr val="bg1">
                    <a:lumMod val="50000"/>
                  </a:schemeClr>
                </a:solidFill>
              </a:rPr>
              <a:t>commons.wikimedia.org</a:t>
            </a:r>
            <a:r>
              <a:rPr lang="de-DE" sz="800" dirty="0">
                <a:solidFill>
                  <a:schemeClr val="bg1">
                    <a:lumMod val="50000"/>
                  </a:schemeClr>
                </a:solidFill>
              </a:rPr>
              <a:t>/</a:t>
            </a:r>
            <a:r>
              <a:rPr lang="de-DE" sz="800" dirty="0" err="1">
                <a:solidFill>
                  <a:schemeClr val="bg1">
                    <a:lumMod val="50000"/>
                  </a:schemeClr>
                </a:solidFill>
              </a:rPr>
              <a:t>w</a:t>
            </a:r>
            <a:r>
              <a:rPr lang="de-DE" sz="800" dirty="0">
                <a:solidFill>
                  <a:schemeClr val="bg1">
                    <a:lumMod val="50000"/>
                  </a:schemeClr>
                </a:solidFill>
              </a:rPr>
              <a:t>/</a:t>
            </a:r>
            <a:r>
              <a:rPr lang="de-DE" sz="800" dirty="0" err="1">
                <a:solidFill>
                  <a:schemeClr val="bg1">
                    <a:lumMod val="50000"/>
                  </a:schemeClr>
                </a:solidFill>
              </a:rPr>
              <a:t>index.php?curid</a:t>
            </a:r>
            <a:r>
              <a:rPr lang="de-DE" sz="800" dirty="0">
                <a:solidFill>
                  <a:schemeClr val="bg1">
                    <a:lumMod val="50000"/>
                  </a:schemeClr>
                </a:solidFill>
              </a:rPr>
              <a:t>=10887483(05.05.2021)</a:t>
            </a:r>
          </a:p>
        </p:txBody>
      </p:sp>
    </p:spTree>
    <p:extLst>
      <p:ext uri="{BB962C8B-B14F-4D97-AF65-F5344CB8AC3E}">
        <p14:creationId xmlns:p14="http://schemas.microsoft.com/office/powerpoint/2010/main" val="459653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Lege eine Büroklammer behutsam </a:t>
            </a:r>
            <a:r>
              <a:rPr lang="de-DE" dirty="0" err="1"/>
              <a:t>aufs</a:t>
            </a:r>
            <a:r>
              <a:rPr lang="de-DE" dirty="0"/>
              <a:t> Wasser. </a:t>
            </a:r>
          </a:p>
          <a:p>
            <a:pPr marL="342900" indent="-342900">
              <a:buFont typeface="Arial" panose="020B0604020202020204" pitchFamily="34" charset="0"/>
              <a:buChar char="•"/>
            </a:pPr>
            <a:r>
              <a:rPr lang="de-DE" dirty="0"/>
              <a:t>Sie schwimmt.</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19</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Schwimmende Büroklammer</a:t>
            </a:r>
          </a:p>
        </p:txBody>
      </p:sp>
      <p:pic>
        <p:nvPicPr>
          <p:cNvPr id="10" name="Inhaltsplatzhalter 5">
            <a:extLst>
              <a:ext uri="{FF2B5EF4-FFF2-40B4-BE49-F238E27FC236}">
                <a16:creationId xmlns:a16="http://schemas.microsoft.com/office/drawing/2014/main" id="{4D36E78B-FAFB-4FA2-9C29-D0891244B2A3}"/>
              </a:ext>
            </a:extLst>
          </p:cNvPr>
          <p:cNvPicPr>
            <a:picLocks noChangeAspect="1"/>
          </p:cNvPicPr>
          <p:nvPr/>
        </p:nvPicPr>
        <p:blipFill rotWithShape="1">
          <a:blip r:embed="rId3">
            <a:extLst>
              <a:ext uri="{28A0092B-C50C-407E-A947-70E740481C1C}">
                <a14:useLocalDpi xmlns:a14="http://schemas.microsoft.com/office/drawing/2010/main" val="0"/>
              </a:ext>
            </a:extLst>
          </a:blip>
          <a:srcRect l="21551" t="795" r="9008" b="-7591"/>
          <a:stretch/>
        </p:blipFill>
        <p:spPr>
          <a:xfrm>
            <a:off x="700300" y="2258333"/>
            <a:ext cx="4176464" cy="4196278"/>
          </a:xfrm>
          <a:prstGeom prst="rect">
            <a:avLst/>
          </a:prstGeom>
        </p:spPr>
      </p:pic>
      <p:sp>
        <p:nvSpPr>
          <p:cNvPr id="3" name="Rechteck 2">
            <a:extLst>
              <a:ext uri="{FF2B5EF4-FFF2-40B4-BE49-F238E27FC236}">
                <a16:creationId xmlns:a16="http://schemas.microsoft.com/office/drawing/2014/main" id="{F8F285C9-6D5A-B740-A73C-AE6840F8E110}"/>
              </a:ext>
            </a:extLst>
          </p:cNvPr>
          <p:cNvSpPr/>
          <p:nvPr/>
        </p:nvSpPr>
        <p:spPr>
          <a:xfrm>
            <a:off x="594172" y="6223778"/>
            <a:ext cx="3321692" cy="461665"/>
          </a:xfrm>
          <a:prstGeom prst="rect">
            <a:avLst/>
          </a:prstGeom>
        </p:spPr>
        <p:txBody>
          <a:bodyPr wrap="square">
            <a:spAutoFit/>
          </a:bodyPr>
          <a:lstStyle/>
          <a:p>
            <a:pPr algn="l"/>
            <a:r>
              <a:rPr lang="de-DE" sz="800" dirty="0">
                <a:solidFill>
                  <a:schemeClr val="bg1">
                    <a:lumMod val="50000"/>
                  </a:schemeClr>
                </a:solidFill>
              </a:rPr>
              <a:t>Bild: </a:t>
            </a:r>
            <a:r>
              <a:rPr lang="de-DE" sz="800" dirty="0" err="1">
                <a:solidFill>
                  <a:schemeClr val="bg1">
                    <a:lumMod val="50000"/>
                  </a:schemeClr>
                </a:solidFill>
              </a:rPr>
              <a:t>Kuebi</a:t>
            </a:r>
            <a:r>
              <a:rPr lang="de-DE" sz="800" dirty="0">
                <a:solidFill>
                  <a:schemeClr val="bg1">
                    <a:lumMod val="50000"/>
                  </a:schemeClr>
                </a:solidFill>
              </a:rPr>
              <a:t> Armin </a:t>
            </a:r>
            <a:r>
              <a:rPr lang="de-DE" sz="800" dirty="0" err="1">
                <a:solidFill>
                  <a:schemeClr val="bg1">
                    <a:lumMod val="50000"/>
                  </a:schemeClr>
                </a:solidFill>
              </a:rPr>
              <a:t>Kübelbeck</a:t>
            </a:r>
            <a:r>
              <a:rPr lang="de-DE" sz="800" dirty="0">
                <a:solidFill>
                  <a:schemeClr val="bg1">
                    <a:lumMod val="50000"/>
                  </a:schemeClr>
                </a:solidFill>
              </a:rPr>
              <a:t> - Eigenes Werk, CC BY-SA 3.0,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/9/9c/Surface_Tension_01.jpg(05.05.2021)</a:t>
            </a:r>
          </a:p>
        </p:txBody>
      </p:sp>
    </p:spTree>
    <p:extLst>
      <p:ext uri="{BB962C8B-B14F-4D97-AF65-F5344CB8AC3E}">
        <p14:creationId xmlns:p14="http://schemas.microsoft.com/office/powerpoint/2010/main" val="2076946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CH" dirty="0"/>
              <a:t>Seit rund 30’000 Jahren verwenden Menschen Fasern (Flachs, Haare, </a:t>
            </a:r>
            <a:r>
              <a:rPr lang="de-CH" dirty="0" err="1"/>
              <a:t>Brennesseln</a:t>
            </a:r>
            <a:r>
              <a:rPr lang="de-CH" dirty="0"/>
              <a:t>), um </a:t>
            </a:r>
            <a:r>
              <a:rPr lang="de-CH" dirty="0">
                <a:solidFill>
                  <a:schemeClr val="accent1">
                    <a:lumMod val="75000"/>
                  </a:schemeClr>
                </a:solidFill>
              </a:rPr>
              <a:t>Textilien</a:t>
            </a:r>
            <a:r>
              <a:rPr lang="de-CH" dirty="0"/>
              <a:t> zu weben.</a:t>
            </a:r>
          </a:p>
          <a:p>
            <a:pPr marL="342900" indent="-342900">
              <a:buFont typeface="Arial" panose="020B0604020202020204" pitchFamily="34" charset="0"/>
              <a:buChar char="•"/>
            </a:pPr>
            <a:r>
              <a:rPr lang="de-CH" dirty="0"/>
              <a:t>In dieser langen Zeit hat sich wenig verändert. </a:t>
            </a:r>
            <a:r>
              <a:rPr lang="de-CH" dirty="0">
                <a:solidFill>
                  <a:schemeClr val="accent1">
                    <a:lumMod val="75000"/>
                  </a:schemeClr>
                </a:solidFill>
              </a:rPr>
              <a:t>Gewebe</a:t>
            </a:r>
            <a:r>
              <a:rPr lang="de-CH" dirty="0"/>
              <a:t> scheinen optimale Eigenschaften zu haben.</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Lange Geschichte</a:t>
            </a:r>
          </a:p>
        </p:txBody>
      </p:sp>
      <p:pic>
        <p:nvPicPr>
          <p:cNvPr id="9" name="Inhaltsplatzhalter 5">
            <a:extLst>
              <a:ext uri="{FF2B5EF4-FFF2-40B4-BE49-F238E27FC236}">
                <a16:creationId xmlns:a16="http://schemas.microsoft.com/office/drawing/2014/main" id="{8141BC38-BBB0-4523-BF7E-687D77A1600F}"/>
              </a:ext>
            </a:extLst>
          </p:cNvPr>
          <p:cNvPicPr>
            <a:picLocks noChangeAspect="1"/>
          </p:cNvPicPr>
          <p:nvPr/>
        </p:nvPicPr>
        <p:blipFill>
          <a:blip r:embed="rId3">
            <a:extLst>
              <a:ext uri="{28A0092B-C50C-407E-A947-70E740481C1C}">
                <a14:useLocalDpi xmlns:a14="http://schemas.microsoft.com/office/drawing/2010/main" val="0"/>
              </a:ext>
            </a:extLst>
          </a:blip>
          <a:srcRect l="9718" r="9718"/>
          <a:stretch/>
        </p:blipFill>
        <p:spPr>
          <a:xfrm>
            <a:off x="738188" y="2137187"/>
            <a:ext cx="4109166" cy="3358895"/>
          </a:xfrm>
          <a:prstGeom prst="rect">
            <a:avLst/>
          </a:prstGeom>
        </p:spPr>
      </p:pic>
      <p:sp>
        <p:nvSpPr>
          <p:cNvPr id="2" name="Textfeld 1">
            <a:extLst>
              <a:ext uri="{FF2B5EF4-FFF2-40B4-BE49-F238E27FC236}">
                <a16:creationId xmlns:a16="http://schemas.microsoft.com/office/drawing/2014/main" id="{3D4CBFB3-7DAF-FD43-A159-B7D2A59B3B90}"/>
              </a:ext>
            </a:extLst>
          </p:cNvPr>
          <p:cNvSpPr txBox="1"/>
          <p:nvPr/>
        </p:nvSpPr>
        <p:spPr>
          <a:xfrm>
            <a:off x="665401" y="5580831"/>
            <a:ext cx="4152029"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/frau-mode-modell-mädchen-weiblich-5864279/(05.05.2021)</a:t>
            </a:r>
          </a:p>
        </p:txBody>
      </p:sp>
    </p:spTree>
    <p:extLst>
      <p:ext uri="{BB962C8B-B14F-4D97-AF65-F5344CB8AC3E}">
        <p14:creationId xmlns:p14="http://schemas.microsoft.com/office/powerpoint/2010/main" val="3506250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0" indent="0">
              <a:buNone/>
            </a:pPr>
            <a:r>
              <a:rPr lang="de-DE" dirty="0"/>
              <a:t>Miss die Oberflächenspannung von Wasser, Ethanol und Seifenwasser mit der Tropfenmethode.</a:t>
            </a:r>
          </a:p>
          <a:p>
            <a:pPr marL="0" indent="0">
              <a:buNone/>
            </a:pPr>
            <a:endParaRPr lang="de-DE" dirty="0"/>
          </a:p>
          <a:p>
            <a:pPr marL="0" indent="0">
              <a:buNone/>
            </a:pPr>
            <a:r>
              <a:rPr lang="de-DE" dirty="0"/>
              <a:t>(Separate Anleitung)</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20</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Messung der Oberflächenspannung mit der Tropfenmethode</a:t>
            </a:r>
          </a:p>
        </p:txBody>
      </p:sp>
      <p:pic>
        <p:nvPicPr>
          <p:cNvPr id="9" name="Inhaltsplatzhalter 5">
            <a:extLst>
              <a:ext uri="{FF2B5EF4-FFF2-40B4-BE49-F238E27FC236}">
                <a16:creationId xmlns:a16="http://schemas.microsoft.com/office/drawing/2014/main" id="{69D15E85-2448-4963-A8BF-0F32E4DD25F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49848" t="4021" r="-49848" b="6460"/>
          <a:stretch/>
        </p:blipFill>
        <p:spPr>
          <a:xfrm>
            <a:off x="306140" y="1617504"/>
            <a:ext cx="4313732" cy="4834297"/>
          </a:xfrm>
          <a:prstGeom prst="rect">
            <a:avLst/>
          </a:prstGeom>
        </p:spPr>
      </p:pic>
      <p:sp>
        <p:nvSpPr>
          <p:cNvPr id="2" name="Textfeld 1">
            <a:extLst>
              <a:ext uri="{FF2B5EF4-FFF2-40B4-BE49-F238E27FC236}">
                <a16:creationId xmlns:a16="http://schemas.microsoft.com/office/drawing/2014/main" id="{B5991D78-C2E4-D247-B8F2-BD3D79B18DC3}"/>
              </a:ext>
            </a:extLst>
          </p:cNvPr>
          <p:cNvSpPr txBox="1"/>
          <p:nvPr/>
        </p:nvSpPr>
        <p:spPr>
          <a:xfrm>
            <a:off x="761296" y="6432028"/>
            <a:ext cx="3858576" cy="461665"/>
          </a:xfrm>
          <a:prstGeom prst="rect">
            <a:avLst/>
          </a:prstGeom>
          <a:noFill/>
        </p:spPr>
        <p:txBody>
          <a:bodyPr wrap="square" rtlCol="0">
            <a:spAutoFit/>
          </a:bodyPr>
          <a:lstStyle/>
          <a:p>
            <a:pPr algn="l"/>
            <a:r>
              <a:rPr lang="de-DE" sz="800" dirty="0">
                <a:solidFill>
                  <a:schemeClr val="bg1">
                    <a:lumMod val="50000"/>
                  </a:schemeClr>
                </a:solidFill>
              </a:rPr>
              <a:t>Bild: Bürette, von </a:t>
            </a:r>
            <a:r>
              <a:rPr lang="de-DE" sz="800" dirty="0" err="1">
                <a:solidFill>
                  <a:schemeClr val="bg1">
                    <a:lumMod val="50000"/>
                  </a:schemeClr>
                </a:solidFill>
              </a:rPr>
              <a:t>Lucasbosch</a:t>
            </a:r>
            <a:r>
              <a:rPr lang="de-DE" sz="800" dirty="0">
                <a:solidFill>
                  <a:schemeClr val="bg1">
                    <a:lumMod val="50000"/>
                  </a:schemeClr>
                </a:solidFill>
              </a:rPr>
              <a:t> - CC BY-SA 3.0,,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/b/</a:t>
            </a:r>
            <a:r>
              <a:rPr lang="de-DE" sz="800" dirty="0" err="1">
                <a:solidFill>
                  <a:schemeClr val="bg1">
                    <a:lumMod val="50000"/>
                  </a:schemeClr>
                </a:solidFill>
              </a:rPr>
              <a:t>bc</a:t>
            </a:r>
            <a:r>
              <a:rPr lang="de-DE" sz="800" dirty="0">
                <a:solidFill>
                  <a:schemeClr val="bg1">
                    <a:lumMod val="50000"/>
                  </a:schemeClr>
                </a:solidFill>
              </a:rPr>
              <a:t>/</a:t>
            </a:r>
            <a:r>
              <a:rPr lang="de-DE" sz="800" dirty="0" err="1">
                <a:solidFill>
                  <a:schemeClr val="bg1">
                    <a:lumMod val="50000"/>
                  </a:schemeClr>
                </a:solidFill>
              </a:rPr>
              <a:t>Burette_vertical.svg</a:t>
            </a:r>
            <a:r>
              <a:rPr lang="de-DE" sz="800" dirty="0">
                <a:solidFill>
                  <a:schemeClr val="bg1">
                    <a:lumMod val="50000"/>
                  </a:schemeClr>
                </a:solidFill>
              </a:rPr>
              <a:t>(05.05.2021)</a:t>
            </a:r>
          </a:p>
        </p:txBody>
      </p:sp>
    </p:spTree>
    <p:extLst>
      <p:ext uri="{BB962C8B-B14F-4D97-AF65-F5344CB8AC3E}">
        <p14:creationId xmlns:p14="http://schemas.microsoft.com/office/powerpoint/2010/main" val="608633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Aufsteigen der Flüssigkeit widerspricht eigentlich dem Energiesatz?</a:t>
            </a:r>
          </a:p>
          <a:p>
            <a:pPr marL="342900" indent="-342900">
              <a:buFont typeface="Arial" panose="020B0604020202020204" pitchFamily="34" charset="0"/>
              <a:buChar char="•"/>
            </a:pPr>
            <a:r>
              <a:rPr lang="de-DE" dirty="0"/>
              <a:t>Mehr Grenzfläche mit Glas ist energetisch günstiger.</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21</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Kapillar-Effekt</a:t>
            </a:r>
          </a:p>
        </p:txBody>
      </p:sp>
      <p:pic>
        <p:nvPicPr>
          <p:cNvPr id="10" name="Inhaltsplatzhalter 5">
            <a:extLst>
              <a:ext uri="{FF2B5EF4-FFF2-40B4-BE49-F238E27FC236}">
                <a16:creationId xmlns:a16="http://schemas.microsoft.com/office/drawing/2014/main" id="{EA4F6474-87DE-4763-B069-8D24B7B2D146}"/>
              </a:ext>
            </a:extLst>
          </p:cNvPr>
          <p:cNvPicPr>
            <a:picLocks noChangeAspect="1"/>
          </p:cNvPicPr>
          <p:nvPr/>
        </p:nvPicPr>
        <p:blipFill rotWithShape="1">
          <a:blip r:embed="rId3">
            <a:extLst>
              <a:ext uri="{28A0092B-C50C-407E-A947-70E740481C1C}">
                <a14:useLocalDpi xmlns:a14="http://schemas.microsoft.com/office/drawing/2010/main" val="0"/>
              </a:ext>
            </a:extLst>
          </a:blip>
          <a:srcRect l="-325" t="-886" r="41558" b="886"/>
          <a:stretch/>
        </p:blipFill>
        <p:spPr>
          <a:xfrm>
            <a:off x="666180" y="2093489"/>
            <a:ext cx="3456384" cy="4525963"/>
          </a:xfrm>
          <a:prstGeom prst="rect">
            <a:avLst/>
          </a:prstGeom>
        </p:spPr>
      </p:pic>
      <p:sp>
        <p:nvSpPr>
          <p:cNvPr id="2" name="Textfeld 1">
            <a:extLst>
              <a:ext uri="{FF2B5EF4-FFF2-40B4-BE49-F238E27FC236}">
                <a16:creationId xmlns:a16="http://schemas.microsoft.com/office/drawing/2014/main" id="{5A1BFA74-24CE-EB4D-9BD9-27F393E912FE}"/>
              </a:ext>
            </a:extLst>
          </p:cNvPr>
          <p:cNvSpPr txBox="1"/>
          <p:nvPr/>
        </p:nvSpPr>
        <p:spPr>
          <a:xfrm>
            <a:off x="738188" y="6588497"/>
            <a:ext cx="3528392" cy="338554"/>
          </a:xfrm>
          <a:prstGeom prst="rect">
            <a:avLst/>
          </a:prstGeom>
          <a:noFill/>
        </p:spPr>
        <p:txBody>
          <a:bodyPr wrap="square" rtlCol="0">
            <a:spAutoFit/>
          </a:bodyPr>
          <a:lstStyle/>
          <a:p>
            <a:pPr algn="l"/>
            <a:r>
              <a:rPr lang="de-DE" sz="800" dirty="0" err="1">
                <a:solidFill>
                  <a:schemeClr val="bg1">
                    <a:lumMod val="50000"/>
                  </a:schemeClr>
                </a:solidFill>
              </a:rPr>
              <a:t>Bild:Capilar</a:t>
            </a:r>
            <a:r>
              <a:rPr lang="de-DE" sz="800" dirty="0">
                <a:solidFill>
                  <a:schemeClr val="bg1">
                    <a:lumMod val="50000"/>
                  </a:schemeClr>
                </a:solidFill>
              </a:rPr>
              <a:t> </a:t>
            </a:r>
            <a:r>
              <a:rPr lang="de-DE" sz="800" dirty="0" err="1">
                <a:solidFill>
                  <a:schemeClr val="bg1">
                    <a:lumMod val="50000"/>
                  </a:schemeClr>
                </a:solidFill>
              </a:rPr>
              <a:t>effect</a:t>
            </a:r>
            <a:r>
              <a:rPr lang="de-DE" sz="800" dirty="0">
                <a:solidFill>
                  <a:schemeClr val="bg1">
                    <a:lumMod val="50000"/>
                  </a:schemeClr>
                </a:solidFill>
              </a:rPr>
              <a:t>, </a:t>
            </a:r>
            <a:r>
              <a:rPr lang="de-DE" sz="800" dirty="0" err="1">
                <a:solidFill>
                  <a:schemeClr val="bg1">
                    <a:lumMod val="50000"/>
                  </a:schemeClr>
                </a:solidFill>
              </a:rPr>
              <a:t>MesserWoland</a:t>
            </a:r>
            <a:r>
              <a:rPr lang="de-DE" sz="800" dirty="0">
                <a:solidFill>
                  <a:schemeClr val="bg1">
                    <a:lumMod val="50000"/>
                  </a:schemeClr>
                </a:solidFill>
              </a:rPr>
              <a:t>, CC BY-SA 2.5, https://</a:t>
            </a:r>
            <a:r>
              <a:rPr lang="de-DE" sz="800" dirty="0" err="1">
                <a:solidFill>
                  <a:schemeClr val="bg1">
                    <a:lumMod val="50000"/>
                  </a:schemeClr>
                </a:solidFill>
              </a:rPr>
              <a:t>commons.wikimedia.org</a:t>
            </a:r>
            <a:r>
              <a:rPr lang="de-DE" sz="800" dirty="0">
                <a:solidFill>
                  <a:schemeClr val="bg1">
                    <a:lumMod val="50000"/>
                  </a:schemeClr>
                </a:solidFill>
              </a:rPr>
              <a:t>/</a:t>
            </a:r>
            <a:r>
              <a:rPr lang="de-DE" sz="800" dirty="0" err="1">
                <a:solidFill>
                  <a:schemeClr val="bg1">
                    <a:lumMod val="50000"/>
                  </a:schemeClr>
                </a:solidFill>
              </a:rPr>
              <a:t>wiki</a:t>
            </a:r>
            <a:r>
              <a:rPr lang="de-DE" sz="800" dirty="0">
                <a:solidFill>
                  <a:schemeClr val="bg1">
                    <a:lumMod val="50000"/>
                  </a:schemeClr>
                </a:solidFill>
              </a:rPr>
              <a:t>/</a:t>
            </a:r>
            <a:r>
              <a:rPr lang="de-DE" sz="800" dirty="0" err="1">
                <a:solidFill>
                  <a:schemeClr val="bg1">
                    <a:lumMod val="50000"/>
                  </a:schemeClr>
                </a:solidFill>
              </a:rPr>
              <a:t>File:Capillarity-small.svg</a:t>
            </a:r>
            <a:r>
              <a:rPr lang="de-DE" sz="800" dirty="0">
                <a:solidFill>
                  <a:schemeClr val="bg1">
                    <a:lumMod val="50000"/>
                  </a:schemeClr>
                </a:solidFill>
              </a:rPr>
              <a:t>(05.05.2021)</a:t>
            </a:r>
          </a:p>
        </p:txBody>
      </p:sp>
    </p:spTree>
    <p:extLst>
      <p:ext uri="{BB962C8B-B14F-4D97-AF65-F5344CB8AC3E}">
        <p14:creationId xmlns:p14="http://schemas.microsoft.com/office/powerpoint/2010/main" val="1212237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0" indent="0">
              <a:buNone/>
            </a:pPr>
            <a:r>
              <a:rPr lang="de-DE" dirty="0"/>
              <a:t>Miss die Oberflächenspannung von Wasser und Ethanol und Seifenwasser mit der Kapillarmethode!</a:t>
            </a:r>
          </a:p>
          <a:p>
            <a:pPr marL="0" indent="0">
              <a:buNone/>
            </a:pPr>
            <a:endParaRPr lang="de-DE" dirty="0"/>
          </a:p>
          <a:p>
            <a:pPr marL="0" indent="0">
              <a:buNone/>
            </a:pPr>
            <a:r>
              <a:rPr lang="de-DE" dirty="0"/>
              <a:t>(Separate Anleitung)</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22</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Messung der Oberflächenspannung mit der Kapillarmethode</a:t>
            </a:r>
          </a:p>
        </p:txBody>
      </p:sp>
      <p:pic>
        <p:nvPicPr>
          <p:cNvPr id="9" name="Inhaltsplatzhalter 7">
            <a:extLst>
              <a:ext uri="{FF2B5EF4-FFF2-40B4-BE49-F238E27FC236}">
                <a16:creationId xmlns:a16="http://schemas.microsoft.com/office/drawing/2014/main" id="{3D324139-79CC-4A33-9489-BD84F65EC46D}"/>
              </a:ext>
            </a:extLst>
          </p:cNvPr>
          <p:cNvPicPr>
            <a:picLocks noChangeAspect="1"/>
          </p:cNvPicPr>
          <p:nvPr/>
        </p:nvPicPr>
        <p:blipFill>
          <a:blip r:embed="rId3"/>
          <a:srcRect t="6130" b="6130"/>
          <a:stretch>
            <a:fillRect/>
          </a:stretch>
        </p:blipFill>
        <p:spPr>
          <a:xfrm>
            <a:off x="1098228" y="2228516"/>
            <a:ext cx="2886472" cy="3234801"/>
          </a:xfrm>
          <a:prstGeom prst="rect">
            <a:avLst/>
          </a:prstGeom>
        </p:spPr>
      </p:pic>
      <p:sp>
        <p:nvSpPr>
          <p:cNvPr id="2" name="Rechteck 1">
            <a:extLst>
              <a:ext uri="{FF2B5EF4-FFF2-40B4-BE49-F238E27FC236}">
                <a16:creationId xmlns:a16="http://schemas.microsoft.com/office/drawing/2014/main" id="{2C9BB680-AFE9-EA4F-89F8-4B3758D747BF}"/>
              </a:ext>
            </a:extLst>
          </p:cNvPr>
          <p:cNvSpPr/>
          <p:nvPr/>
        </p:nvSpPr>
        <p:spPr>
          <a:xfrm>
            <a:off x="1026221" y="5648677"/>
            <a:ext cx="3024335" cy="584775"/>
          </a:xfrm>
          <a:prstGeom prst="rect">
            <a:avLst/>
          </a:prstGeom>
        </p:spPr>
        <p:txBody>
          <a:bodyPr wrap="square">
            <a:spAutoFit/>
          </a:bodyPr>
          <a:lstStyle/>
          <a:p>
            <a:pPr algn="l"/>
            <a:r>
              <a:rPr lang="de-DE" sz="800" dirty="0">
                <a:solidFill>
                  <a:schemeClr val="bg1">
                    <a:lumMod val="50000"/>
                  </a:schemeClr>
                </a:solidFill>
              </a:rPr>
              <a:t>Bild: Kapillareffekt, </a:t>
            </a:r>
            <a:r>
              <a:rPr lang="de-DE" sz="800" dirty="0" err="1">
                <a:solidFill>
                  <a:schemeClr val="bg1">
                    <a:lumMod val="50000"/>
                  </a:schemeClr>
                </a:solidFill>
              </a:rPr>
              <a:t>MichiK</a:t>
            </a:r>
            <a:r>
              <a:rPr lang="de-DE" sz="800" dirty="0">
                <a:solidFill>
                  <a:schemeClr val="bg1">
                    <a:lumMod val="50000"/>
                  </a:schemeClr>
                </a:solidFill>
              </a:rPr>
              <a:t>,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/c/c7/Oberfl%C3%A4chenspannung_Kapillareffekt.jpg, via Wikimedia </a:t>
            </a:r>
            <a:r>
              <a:rPr lang="de-DE" sz="800" dirty="0" err="1">
                <a:solidFill>
                  <a:schemeClr val="bg1">
                    <a:lumMod val="50000"/>
                  </a:schemeClr>
                </a:solidFill>
              </a:rPr>
              <a:t>Commons</a:t>
            </a:r>
            <a:r>
              <a:rPr lang="de-DE" sz="800" dirty="0">
                <a:solidFill>
                  <a:schemeClr val="bg1">
                    <a:lumMod val="50000"/>
                  </a:schemeClr>
                </a:solidFill>
              </a:rPr>
              <a:t>(05.05.2021)</a:t>
            </a:r>
          </a:p>
        </p:txBody>
      </p:sp>
    </p:spTree>
    <p:extLst>
      <p:ext uri="{BB962C8B-B14F-4D97-AF65-F5344CB8AC3E}">
        <p14:creationId xmlns:p14="http://schemas.microsoft.com/office/powerpoint/2010/main" val="2656060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sz="2000" dirty="0"/>
              <a:t>Es gibt sogenannte super-</a:t>
            </a:r>
            <a:r>
              <a:rPr lang="de-DE" sz="2000" dirty="0" err="1"/>
              <a:t>omniophobe</a:t>
            </a:r>
            <a:r>
              <a:rPr lang="de-DE" sz="2000" dirty="0"/>
              <a:t> Oberflächen. Sie haben eine </a:t>
            </a:r>
            <a:r>
              <a:rPr lang="de-DE" sz="2000" dirty="0" err="1"/>
              <a:t>Rauhigkeit</a:t>
            </a:r>
            <a:r>
              <a:rPr lang="de-DE" sz="2000" dirty="0"/>
              <a:t> auf Nanometerskala.</a:t>
            </a:r>
          </a:p>
          <a:p>
            <a:pPr marL="342900" indent="-342900">
              <a:buFont typeface="Arial" panose="020B0604020202020204" pitchFamily="34" charset="0"/>
              <a:buChar char="•"/>
            </a:pPr>
            <a:r>
              <a:rPr lang="de-DE" sz="2000" dirty="0"/>
              <a:t>Man nennt das den «Lotus-Effekt.» Gewisse Haushaltprodukte wie Backbleche sind damit beschichtet.</a:t>
            </a:r>
          </a:p>
          <a:p>
            <a:pPr marL="342900" indent="-342900">
              <a:buFont typeface="Arial" panose="020B0604020202020204" pitchFamily="34" charset="0"/>
              <a:buChar char="•"/>
            </a:pPr>
            <a:r>
              <a:rPr lang="de-DE" sz="2000" dirty="0"/>
              <a:t>Versuch das mal mit Ethanol.</a:t>
            </a:r>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a:xfrm>
            <a:off x="695325" y="7164388"/>
            <a:ext cx="7485063" cy="179388"/>
          </a:xfrm>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23</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Gibt es Oberflächen, die für Alkohol nicht benetzbar sind?</a:t>
            </a:r>
          </a:p>
        </p:txBody>
      </p:sp>
      <p:pic>
        <p:nvPicPr>
          <p:cNvPr id="10" name="Inhaltsplatzhalter 8">
            <a:extLst>
              <a:ext uri="{FF2B5EF4-FFF2-40B4-BE49-F238E27FC236}">
                <a16:creationId xmlns:a16="http://schemas.microsoft.com/office/drawing/2014/main" id="{DB7C47D2-789C-4774-9FC6-6449AA0F3892}"/>
              </a:ext>
            </a:extLst>
          </p:cNvPr>
          <p:cNvPicPr>
            <a:picLocks noChangeAspect="1"/>
          </p:cNvPicPr>
          <p:nvPr/>
        </p:nvPicPr>
        <p:blipFill rotWithShape="1">
          <a:blip r:embed="rId3"/>
          <a:srcRect l="25488" t="122" r="23064" b="9191"/>
          <a:stretch/>
        </p:blipFill>
        <p:spPr>
          <a:xfrm>
            <a:off x="761297" y="2129998"/>
            <a:ext cx="3891433" cy="3954889"/>
          </a:xfrm>
          <a:prstGeom prst="rect">
            <a:avLst/>
          </a:prstGeom>
        </p:spPr>
      </p:pic>
      <p:sp>
        <p:nvSpPr>
          <p:cNvPr id="2" name="Rechteck 1">
            <a:extLst>
              <a:ext uri="{FF2B5EF4-FFF2-40B4-BE49-F238E27FC236}">
                <a16:creationId xmlns:a16="http://schemas.microsoft.com/office/drawing/2014/main" id="{0CCF3BA8-C398-2F46-B96A-6FEB25EC7BFF}"/>
              </a:ext>
            </a:extLst>
          </p:cNvPr>
          <p:cNvSpPr/>
          <p:nvPr/>
        </p:nvSpPr>
        <p:spPr>
          <a:xfrm>
            <a:off x="695325" y="6209295"/>
            <a:ext cx="4038600" cy="461665"/>
          </a:xfrm>
          <a:prstGeom prst="rect">
            <a:avLst/>
          </a:prstGeom>
        </p:spPr>
        <p:txBody>
          <a:bodyPr wrap="square">
            <a:spAutoFit/>
          </a:bodyPr>
          <a:lstStyle/>
          <a:p>
            <a:pPr algn="l"/>
            <a:r>
              <a:rPr lang="de-DE" sz="800" dirty="0">
                <a:solidFill>
                  <a:schemeClr val="bg1">
                    <a:lumMod val="50000"/>
                  </a:schemeClr>
                </a:solidFill>
              </a:rPr>
              <a:t>Bild: Lotus </a:t>
            </a:r>
            <a:r>
              <a:rPr lang="de-DE" sz="800" dirty="0" err="1">
                <a:solidFill>
                  <a:schemeClr val="bg1">
                    <a:lumMod val="50000"/>
                  </a:schemeClr>
                </a:solidFill>
              </a:rPr>
              <a:t>effect,William</a:t>
            </a:r>
            <a:r>
              <a:rPr lang="de-DE" sz="800" dirty="0">
                <a:solidFill>
                  <a:schemeClr val="bg1">
                    <a:lumMod val="50000"/>
                  </a:schemeClr>
                </a:solidFill>
              </a:rPr>
              <a:t> </a:t>
            </a:r>
            <a:r>
              <a:rPr lang="de-DE" sz="800" dirty="0" err="1">
                <a:solidFill>
                  <a:schemeClr val="bg1">
                    <a:lumMod val="50000"/>
                  </a:schemeClr>
                </a:solidFill>
              </a:rPr>
              <a:t>Thielicke</a:t>
            </a:r>
            <a:r>
              <a:rPr lang="de-DE" sz="800" dirty="0">
                <a:solidFill>
                  <a:schemeClr val="bg1">
                    <a:lumMod val="50000"/>
                  </a:schemeClr>
                </a:solidFill>
              </a:rPr>
              <a:t>,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/0/0c/Lotus2mq.jpg, via Wikimedia </a:t>
            </a:r>
            <a:r>
              <a:rPr lang="de-DE" sz="800" dirty="0" err="1">
                <a:solidFill>
                  <a:schemeClr val="bg1">
                    <a:lumMod val="50000"/>
                  </a:schemeClr>
                </a:solidFill>
              </a:rPr>
              <a:t>Commons</a:t>
            </a:r>
            <a:r>
              <a:rPr lang="de-DE" sz="800" dirty="0">
                <a:solidFill>
                  <a:schemeClr val="bg1">
                    <a:lumMod val="50000"/>
                  </a:schemeClr>
                </a:solidFill>
              </a:rPr>
              <a:t>(05.05.2021)</a:t>
            </a:r>
          </a:p>
        </p:txBody>
      </p:sp>
    </p:spTree>
    <p:extLst>
      <p:ext uri="{BB962C8B-B14F-4D97-AF65-F5344CB8AC3E}">
        <p14:creationId xmlns:p14="http://schemas.microsoft.com/office/powerpoint/2010/main" val="3429202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sz="2000" dirty="0"/>
              <a:t>Wo entweicht die Wärme am schnellsten?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Wie verhält es sich mit nassen Kleidern?</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3</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Infrarot-Bild der Fahrradfahrerin im Regen</a:t>
            </a:r>
          </a:p>
        </p:txBody>
      </p:sp>
      <p:pic>
        <p:nvPicPr>
          <p:cNvPr id="10" name="Inhaltsplatzhalter 8">
            <a:extLst>
              <a:ext uri="{FF2B5EF4-FFF2-40B4-BE49-F238E27FC236}">
                <a16:creationId xmlns:a16="http://schemas.microsoft.com/office/drawing/2014/main" id="{EE6E0B80-4330-4910-B67A-03B315FAA740}"/>
              </a:ext>
            </a:extLst>
          </p:cNvPr>
          <p:cNvPicPr>
            <a:picLocks noChangeAspect="1"/>
          </p:cNvPicPr>
          <p:nvPr/>
        </p:nvPicPr>
        <p:blipFill>
          <a:blip r:embed="rId3"/>
          <a:stretch>
            <a:fillRect/>
          </a:stretch>
        </p:blipFill>
        <p:spPr>
          <a:xfrm>
            <a:off x="738188" y="2124447"/>
            <a:ext cx="4242815" cy="3358895"/>
          </a:xfrm>
          <a:prstGeom prst="rect">
            <a:avLst/>
          </a:prstGeom>
        </p:spPr>
      </p:pic>
      <p:sp>
        <p:nvSpPr>
          <p:cNvPr id="2" name="Rechteck 1">
            <a:extLst>
              <a:ext uri="{FF2B5EF4-FFF2-40B4-BE49-F238E27FC236}">
                <a16:creationId xmlns:a16="http://schemas.microsoft.com/office/drawing/2014/main" id="{230F1F9A-2FDA-E843-B89C-72EAD46B4FCD}"/>
              </a:ext>
            </a:extLst>
          </p:cNvPr>
          <p:cNvSpPr/>
          <p:nvPr/>
        </p:nvSpPr>
        <p:spPr>
          <a:xfrm>
            <a:off x="630175" y="5580831"/>
            <a:ext cx="4458839" cy="338554"/>
          </a:xfrm>
          <a:prstGeom prst="rect">
            <a:avLst/>
          </a:prstGeom>
        </p:spPr>
        <p:txBody>
          <a:bodyPr wrap="square">
            <a:spAutoFit/>
          </a:bodyPr>
          <a:lstStyle/>
          <a:p>
            <a:pPr algn="l"/>
            <a:r>
              <a:rPr lang="de-DE" sz="800" dirty="0">
                <a:solidFill>
                  <a:schemeClr val="bg1">
                    <a:lumMod val="50000"/>
                  </a:schemeClr>
                </a:solidFill>
              </a:rPr>
              <a:t>Bild: https://</a:t>
            </a:r>
            <a:r>
              <a:rPr lang="de-DE" sz="800" dirty="0" err="1">
                <a:solidFill>
                  <a:schemeClr val="bg1">
                    <a:lumMod val="50000"/>
                  </a:schemeClr>
                </a:solidFill>
              </a:rPr>
              <a:t>www.outdoor-magazin.com</a:t>
            </a:r>
            <a:r>
              <a:rPr lang="de-DE" sz="800" dirty="0">
                <a:solidFill>
                  <a:schemeClr val="bg1">
                    <a:lumMod val="50000"/>
                  </a:schemeClr>
                </a:solidFill>
              </a:rPr>
              <a:t>/</a:t>
            </a:r>
            <a:r>
              <a:rPr lang="de-DE" sz="800" dirty="0" err="1">
                <a:solidFill>
                  <a:schemeClr val="bg1">
                    <a:lumMod val="50000"/>
                  </a:schemeClr>
                </a:solidFill>
              </a:rPr>
              <a:t>wanderausruestung</a:t>
            </a:r>
            <a:r>
              <a:rPr lang="de-DE" sz="800" dirty="0">
                <a:solidFill>
                  <a:schemeClr val="bg1">
                    <a:lumMod val="50000"/>
                  </a:schemeClr>
                </a:solidFill>
              </a:rPr>
              <a:t>/schlafsack-test-kunstfaser-oder-daune/(05.05.2021)</a:t>
            </a:r>
          </a:p>
        </p:txBody>
      </p:sp>
    </p:spTree>
    <p:extLst>
      <p:ext uri="{BB962C8B-B14F-4D97-AF65-F5344CB8AC3E}">
        <p14:creationId xmlns:p14="http://schemas.microsoft.com/office/powerpoint/2010/main" val="52722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Primär tragen wir Kleider zur Isolation. Wir versuchen, dadurch den Wärmetransport zu reduzieren:</a:t>
            </a:r>
          </a:p>
          <a:p>
            <a:pPr marL="648000" lvl="1" indent="-252000"/>
            <a:r>
              <a:rPr lang="de-DE" dirty="0"/>
              <a:t>Wärmeströmung</a:t>
            </a:r>
          </a:p>
          <a:p>
            <a:pPr marL="648000" lvl="1" indent="-252000"/>
            <a:r>
              <a:rPr lang="de-DE" dirty="0"/>
              <a:t>Wärmeleitung</a:t>
            </a:r>
          </a:p>
          <a:p>
            <a:pPr marL="648000" lvl="1" indent="-252000"/>
            <a:r>
              <a:rPr lang="de-DE" dirty="0"/>
              <a:t>Wärmestrahlung</a:t>
            </a:r>
          </a:p>
          <a:p>
            <a:pPr marL="342900" indent="-342900">
              <a:buFont typeface="Arial" panose="020B0604020202020204" pitchFamily="34" charset="0"/>
              <a:buChar char="•"/>
            </a:pPr>
            <a:r>
              <a:rPr lang="de-DE" dirty="0"/>
              <a:t>Quizfrage: Wo bewahrt man beim Zelten seine Glacé auf?</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4</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Isolation</a:t>
            </a:r>
          </a:p>
        </p:txBody>
      </p:sp>
      <p:pic>
        <p:nvPicPr>
          <p:cNvPr id="9" name="Inhaltsplatzhalter 5">
            <a:extLst>
              <a:ext uri="{FF2B5EF4-FFF2-40B4-BE49-F238E27FC236}">
                <a16:creationId xmlns:a16="http://schemas.microsoft.com/office/drawing/2014/main" id="{B42D0536-823D-403E-963F-5B09A6986CE1}"/>
              </a:ext>
            </a:extLst>
          </p:cNvPr>
          <p:cNvPicPr>
            <a:picLocks noChangeAspect="1"/>
          </p:cNvPicPr>
          <p:nvPr/>
        </p:nvPicPr>
        <p:blipFill>
          <a:blip r:embed="rId3">
            <a:extLst>
              <a:ext uri="{28A0092B-C50C-407E-A947-70E740481C1C}">
                <a14:useLocalDpi xmlns:a14="http://schemas.microsoft.com/office/drawing/2010/main" val="0"/>
              </a:ext>
            </a:extLst>
          </a:blip>
          <a:srcRect l="20418" r="20418"/>
          <a:stretch/>
        </p:blipFill>
        <p:spPr>
          <a:xfrm>
            <a:off x="732036" y="1908423"/>
            <a:ext cx="4038600" cy="4525963"/>
          </a:xfrm>
          <a:prstGeom prst="rect">
            <a:avLst/>
          </a:prstGeom>
        </p:spPr>
      </p:pic>
      <p:sp>
        <p:nvSpPr>
          <p:cNvPr id="2" name="Textfeld 1">
            <a:extLst>
              <a:ext uri="{FF2B5EF4-FFF2-40B4-BE49-F238E27FC236}">
                <a16:creationId xmlns:a16="http://schemas.microsoft.com/office/drawing/2014/main" id="{AB822FA8-48AE-4A44-9004-16715CF0CA27}"/>
              </a:ext>
            </a:extLst>
          </p:cNvPr>
          <p:cNvSpPr txBox="1"/>
          <p:nvPr/>
        </p:nvSpPr>
        <p:spPr>
          <a:xfrm>
            <a:off x="631375" y="6537889"/>
            <a:ext cx="4164081"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/schnee-wandern-camping-wandern-5131329/(05005.2021)</a:t>
            </a:r>
          </a:p>
        </p:txBody>
      </p:sp>
    </p:spTree>
    <p:extLst>
      <p:ext uri="{BB962C8B-B14F-4D97-AF65-F5344CB8AC3E}">
        <p14:creationId xmlns:p14="http://schemas.microsoft.com/office/powerpoint/2010/main" val="18780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0" indent="0">
              <a:buNone/>
            </a:pPr>
            <a:r>
              <a:rPr lang="de-DE" dirty="0"/>
              <a:t>In nassen Kleidern wird uns schnell kalt. Wasser ist ein guter Wärmeleiter. Deshalb müssen Kleider trocken bleiben, damit sie gut isolieren.</a:t>
            </a:r>
          </a:p>
          <a:p>
            <a:pPr marL="0" indent="0">
              <a:buNone/>
            </a:pPr>
            <a:endParaRPr lang="de-DE" dirty="0"/>
          </a:p>
          <a:p>
            <a:pPr marL="0" indent="0">
              <a:buNone/>
            </a:pPr>
            <a:r>
              <a:rPr lang="de-DE" dirty="0"/>
              <a:t>Textilien, die Wasser aufsaugen, sind für Regenjacken ungeeignet – es sei denn, sie nehmen das Wasser auf, ohne dass sie sich nass anfühlen. </a:t>
            </a:r>
          </a:p>
          <a:p>
            <a:pPr marL="0" indent="0">
              <a:buNone/>
            </a:pPr>
            <a:r>
              <a:rPr lang="de-DE" dirty="0"/>
              <a:t>Ein solcher Zauberstoff ist Schafswolle.</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5</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Wasser als Wärmeleiter</a:t>
            </a:r>
          </a:p>
        </p:txBody>
      </p:sp>
      <p:pic>
        <p:nvPicPr>
          <p:cNvPr id="10" name="Inhaltsplatzhalter 4">
            <a:extLst>
              <a:ext uri="{FF2B5EF4-FFF2-40B4-BE49-F238E27FC236}">
                <a16:creationId xmlns:a16="http://schemas.microsoft.com/office/drawing/2014/main" id="{7FC342B2-7D74-4690-942D-BF2AE8A5EF34}"/>
              </a:ext>
            </a:extLst>
          </p:cNvPr>
          <p:cNvPicPr>
            <a:picLocks noChangeAspect="1"/>
          </p:cNvPicPr>
          <p:nvPr/>
        </p:nvPicPr>
        <p:blipFill>
          <a:blip r:embed="rId3">
            <a:extLst>
              <a:ext uri="{28A0092B-C50C-407E-A947-70E740481C1C}">
                <a14:useLocalDpi xmlns:a14="http://schemas.microsoft.com/office/drawing/2010/main" val="0"/>
              </a:ext>
            </a:extLst>
          </a:blip>
          <a:srcRect l="24095" r="24095"/>
          <a:stretch/>
        </p:blipFill>
        <p:spPr>
          <a:xfrm>
            <a:off x="738188" y="1908422"/>
            <a:ext cx="3517340" cy="4525963"/>
          </a:xfrm>
          <a:prstGeom prst="rect">
            <a:avLst/>
          </a:prstGeom>
        </p:spPr>
      </p:pic>
      <p:sp>
        <p:nvSpPr>
          <p:cNvPr id="2" name="Textfeld 1">
            <a:extLst>
              <a:ext uri="{FF2B5EF4-FFF2-40B4-BE49-F238E27FC236}">
                <a16:creationId xmlns:a16="http://schemas.microsoft.com/office/drawing/2014/main" id="{FD9C9915-5530-E14D-A893-561AAD766590}"/>
              </a:ext>
            </a:extLst>
          </p:cNvPr>
          <p:cNvSpPr txBox="1"/>
          <p:nvPr/>
        </p:nvSpPr>
        <p:spPr>
          <a:xfrm>
            <a:off x="629249" y="6513291"/>
            <a:ext cx="3626280"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/regenschirm-regen-paar-niederschlag-1031328/(05.05.2021)</a:t>
            </a:r>
          </a:p>
        </p:txBody>
      </p:sp>
    </p:spTree>
    <p:extLst>
      <p:ext uri="{BB962C8B-B14F-4D97-AF65-F5344CB8AC3E}">
        <p14:creationId xmlns:p14="http://schemas.microsoft.com/office/powerpoint/2010/main" val="4079174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342900" indent="-342900">
              <a:buFont typeface="Arial" panose="020B0604020202020204" pitchFamily="34" charset="0"/>
              <a:buChar char="•"/>
            </a:pPr>
            <a:r>
              <a:rPr lang="de-DE" dirty="0"/>
              <a:t>Wie bleiben unsere </a:t>
            </a:r>
            <a:r>
              <a:rPr lang="de-DE" dirty="0" err="1"/>
              <a:t>Füsse</a:t>
            </a:r>
            <a:r>
              <a:rPr lang="de-DE" dirty="0"/>
              <a:t> am längsten warm? </a:t>
            </a:r>
          </a:p>
          <a:p>
            <a:pPr marL="648000" lvl="1" indent="-252000"/>
            <a:r>
              <a:rPr lang="de-DE" dirty="0"/>
              <a:t>Trockene Socken</a:t>
            </a:r>
          </a:p>
          <a:p>
            <a:pPr marL="648000" lvl="1" indent="-252000"/>
            <a:r>
              <a:rPr lang="de-DE" dirty="0"/>
              <a:t>Nasse Socken</a:t>
            </a:r>
          </a:p>
          <a:p>
            <a:pPr marL="648000" lvl="1" indent="-252000"/>
            <a:r>
              <a:rPr lang="de-DE" dirty="0"/>
              <a:t>Funktions-T-Shirt</a:t>
            </a:r>
          </a:p>
          <a:p>
            <a:pPr marL="648000" lvl="1" indent="-252000"/>
            <a:r>
              <a:rPr lang="de-DE" dirty="0"/>
              <a:t>Skisocken billig</a:t>
            </a:r>
          </a:p>
          <a:p>
            <a:pPr marL="648000" lvl="1" indent="-252000"/>
            <a:r>
              <a:rPr lang="de-DE" dirty="0"/>
              <a:t>Skisocken teuer</a:t>
            </a:r>
          </a:p>
          <a:p>
            <a:pPr marL="342900" indent="-342900">
              <a:buFont typeface="Arial" panose="020B0604020202020204" pitchFamily="34" charset="0"/>
              <a:buChar char="•"/>
            </a:pPr>
            <a:r>
              <a:rPr lang="de-DE" dirty="0"/>
              <a:t>Erstelle ein Temperatur-Zeit-Diagramm</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6</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warme Socken</a:t>
            </a:r>
          </a:p>
        </p:txBody>
      </p:sp>
      <p:pic>
        <p:nvPicPr>
          <p:cNvPr id="9" name="Inhaltsplatzhalter 2">
            <a:extLst>
              <a:ext uri="{FF2B5EF4-FFF2-40B4-BE49-F238E27FC236}">
                <a16:creationId xmlns:a16="http://schemas.microsoft.com/office/drawing/2014/main" id="{37B6B20F-7221-4E92-AC28-BC76A95E2C0C}"/>
              </a:ext>
            </a:extLst>
          </p:cNvPr>
          <p:cNvPicPr>
            <a:picLocks noChangeAspect="1"/>
          </p:cNvPicPr>
          <p:nvPr/>
        </p:nvPicPr>
        <p:blipFill>
          <a:blip r:embed="rId3">
            <a:extLst>
              <a:ext uri="{BEBA8EAE-BF5A-486C-A8C5-ECC9F3942E4B}">
                <a14:imgProps xmlns:a14="http://schemas.microsoft.com/office/drawing/2010/main">
                  <a14:imgLayer r:embed="rId4">
                    <a14:imgEffect>
                      <a14:saturation sat="163000"/>
                    </a14:imgEffect>
                    <a14:imgEffect>
                      <a14:brightnessContrast contrast="18000"/>
                    </a14:imgEffect>
                  </a14:imgLayer>
                </a14:imgProps>
              </a:ext>
              <a:ext uri="{28A0092B-C50C-407E-A947-70E740481C1C}">
                <a14:useLocalDpi xmlns:a14="http://schemas.microsoft.com/office/drawing/2010/main" val="0"/>
              </a:ext>
            </a:extLst>
          </a:blip>
          <a:srcRect l="17400" r="17400"/>
          <a:stretch/>
        </p:blipFill>
        <p:spPr>
          <a:xfrm>
            <a:off x="732036" y="2104441"/>
            <a:ext cx="4038600" cy="4133924"/>
          </a:xfrm>
          <a:prstGeom prst="rect">
            <a:avLst/>
          </a:prstGeom>
        </p:spPr>
      </p:pic>
      <p:sp>
        <p:nvSpPr>
          <p:cNvPr id="2" name="Textfeld 1">
            <a:extLst>
              <a:ext uri="{FF2B5EF4-FFF2-40B4-BE49-F238E27FC236}">
                <a16:creationId xmlns:a16="http://schemas.microsoft.com/office/drawing/2014/main" id="{E9BAD44B-AE14-B645-B615-ECF880083167}"/>
              </a:ext>
            </a:extLst>
          </p:cNvPr>
          <p:cNvSpPr txBox="1"/>
          <p:nvPr/>
        </p:nvSpPr>
        <p:spPr>
          <a:xfrm>
            <a:off x="594172" y="6304331"/>
            <a:ext cx="4121641" cy="215444"/>
          </a:xfrm>
          <a:prstGeom prst="rect">
            <a:avLst/>
          </a:prstGeom>
          <a:noFill/>
        </p:spPr>
        <p:txBody>
          <a:bodyPr wrap="none" rtlCol="0">
            <a:spAutoFit/>
          </a:bodyPr>
          <a:lstStyle/>
          <a:p>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/socken-wolle-strickkleidung-1906060/(05.05.2021)</a:t>
            </a:r>
          </a:p>
        </p:txBody>
      </p:sp>
    </p:spTree>
    <p:extLst>
      <p:ext uri="{BB962C8B-B14F-4D97-AF65-F5344CB8AC3E}">
        <p14:creationId xmlns:p14="http://schemas.microsoft.com/office/powerpoint/2010/main" val="3687105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r>
              <a:rPr lang="de-DE" dirty="0"/>
              <a:t>Packt den mit warmem Wasser gefüllten </a:t>
            </a:r>
            <a:r>
              <a:rPr lang="de-DE" dirty="0" err="1"/>
              <a:t>Fussball</a:t>
            </a:r>
            <a:r>
              <a:rPr lang="de-DE" dirty="0"/>
              <a:t> in eine Jacke und/oder in einen Pulli und messt den Temperaturverlauf!</a:t>
            </a:r>
          </a:p>
          <a:p>
            <a:r>
              <a:rPr lang="de-DE" dirty="0"/>
              <a:t>Welche Jacke ist die Beste?</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7</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Experiment warme Jacke</a:t>
            </a:r>
          </a:p>
        </p:txBody>
      </p:sp>
      <p:pic>
        <p:nvPicPr>
          <p:cNvPr id="10" name="Inhaltsplatzhalter 2">
            <a:extLst>
              <a:ext uri="{FF2B5EF4-FFF2-40B4-BE49-F238E27FC236}">
                <a16:creationId xmlns:a16="http://schemas.microsoft.com/office/drawing/2014/main" id="{734C89D0-E183-4E39-ADD4-B04D922F646D}"/>
              </a:ext>
            </a:extLst>
          </p:cNvPr>
          <p:cNvPicPr>
            <a:picLocks noChangeAspect="1"/>
          </p:cNvPicPr>
          <p:nvPr/>
        </p:nvPicPr>
        <p:blipFill>
          <a:blip r:embed="rId3">
            <a:extLst>
              <a:ext uri="{28A0092B-C50C-407E-A947-70E740481C1C}">
                <a14:useLocalDpi xmlns:a14="http://schemas.microsoft.com/office/drawing/2010/main" val="0"/>
              </a:ext>
            </a:extLst>
          </a:blip>
          <a:srcRect l="20256" r="20256"/>
          <a:stretch/>
        </p:blipFill>
        <p:spPr>
          <a:xfrm>
            <a:off x="1098228" y="2062534"/>
            <a:ext cx="3726171" cy="4175831"/>
          </a:xfrm>
          <a:prstGeom prst="rect">
            <a:avLst/>
          </a:prstGeom>
        </p:spPr>
      </p:pic>
      <p:sp>
        <p:nvSpPr>
          <p:cNvPr id="2" name="Textfeld 1">
            <a:extLst>
              <a:ext uri="{FF2B5EF4-FFF2-40B4-BE49-F238E27FC236}">
                <a16:creationId xmlns:a16="http://schemas.microsoft.com/office/drawing/2014/main" id="{75E8F4B2-3833-AA48-B63B-58A71EF60134}"/>
              </a:ext>
            </a:extLst>
          </p:cNvPr>
          <p:cNvSpPr txBox="1"/>
          <p:nvPr/>
        </p:nvSpPr>
        <p:spPr>
          <a:xfrm>
            <a:off x="1026220" y="6307777"/>
            <a:ext cx="3726171"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/fußball-kugel-schnee-weiß-1240465/(05.05.2021)</a:t>
            </a:r>
          </a:p>
        </p:txBody>
      </p:sp>
    </p:spTree>
    <p:extLst>
      <p:ext uri="{BB962C8B-B14F-4D97-AF65-F5344CB8AC3E}">
        <p14:creationId xmlns:p14="http://schemas.microsoft.com/office/powerpoint/2010/main" val="2217935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pPr marL="0" indent="0">
              <a:buNone/>
            </a:pPr>
            <a:r>
              <a:rPr lang="de-DE" dirty="0"/>
              <a:t>Bei starker körperlicher Aktivität sondert ein Mensch pro Stunde bis zu 2000 Gramm Wasserdampf ab. Dieser muss abgeführt werden, um das Nasswerden der Kleidung zu verhindern. </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8</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Abführen der Feuchtigkeit</a:t>
            </a:r>
          </a:p>
        </p:txBody>
      </p:sp>
      <p:pic>
        <p:nvPicPr>
          <p:cNvPr id="9" name="Inhaltsplatzhalter 4">
            <a:extLst>
              <a:ext uri="{FF2B5EF4-FFF2-40B4-BE49-F238E27FC236}">
                <a16:creationId xmlns:a16="http://schemas.microsoft.com/office/drawing/2014/main" id="{2A3B08C7-CF84-4D37-B7DE-59C6ABCAF15A}"/>
              </a:ext>
            </a:extLst>
          </p:cNvPr>
          <p:cNvPicPr>
            <a:picLocks noChangeAspect="1"/>
          </p:cNvPicPr>
          <p:nvPr/>
        </p:nvPicPr>
        <p:blipFill>
          <a:blip r:embed="rId3">
            <a:extLst>
              <a:ext uri="{28A0092B-C50C-407E-A947-70E740481C1C}">
                <a14:useLocalDpi xmlns:a14="http://schemas.microsoft.com/office/drawing/2010/main" val="0"/>
              </a:ext>
            </a:extLst>
          </a:blip>
          <a:srcRect l="11220" r="11220"/>
          <a:stretch/>
        </p:blipFill>
        <p:spPr>
          <a:xfrm>
            <a:off x="698143" y="2124447"/>
            <a:ext cx="3784461" cy="3256477"/>
          </a:xfrm>
          <a:prstGeom prst="rect">
            <a:avLst/>
          </a:prstGeom>
        </p:spPr>
      </p:pic>
      <p:sp>
        <p:nvSpPr>
          <p:cNvPr id="2" name="Textfeld 1">
            <a:extLst>
              <a:ext uri="{FF2B5EF4-FFF2-40B4-BE49-F238E27FC236}">
                <a16:creationId xmlns:a16="http://schemas.microsoft.com/office/drawing/2014/main" id="{ACDE7A3E-EF4B-A341-971B-7F6EB74C8886}"/>
              </a:ext>
            </a:extLst>
          </p:cNvPr>
          <p:cNvSpPr txBox="1"/>
          <p:nvPr/>
        </p:nvSpPr>
        <p:spPr>
          <a:xfrm>
            <a:off x="594172" y="5508823"/>
            <a:ext cx="3787279"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pixabay.com</a:t>
            </a:r>
            <a:r>
              <a:rPr lang="de-DE" sz="800" dirty="0">
                <a:solidFill>
                  <a:schemeClr val="bg1">
                    <a:lumMod val="50000"/>
                  </a:schemeClr>
                </a:solidFill>
              </a:rPr>
              <a:t>/de/</a:t>
            </a:r>
            <a:r>
              <a:rPr lang="de-DE" sz="800" dirty="0" err="1">
                <a:solidFill>
                  <a:schemeClr val="bg1">
                    <a:lumMod val="50000"/>
                  </a:schemeClr>
                </a:solidFill>
              </a:rPr>
              <a:t>photos</a:t>
            </a:r>
            <a:r>
              <a:rPr lang="de-DE" sz="800" dirty="0">
                <a:solidFill>
                  <a:schemeClr val="bg1">
                    <a:lumMod val="50000"/>
                  </a:schemeClr>
                </a:solidFill>
              </a:rPr>
              <a:t>/schwarz-weiß-mensch-brust-mann-3581502/(05.05.2021)</a:t>
            </a:r>
          </a:p>
        </p:txBody>
      </p:sp>
    </p:spTree>
    <p:extLst>
      <p:ext uri="{BB962C8B-B14F-4D97-AF65-F5344CB8AC3E}">
        <p14:creationId xmlns:p14="http://schemas.microsoft.com/office/powerpoint/2010/main" val="431148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71228" y="2124447"/>
            <a:ext cx="4460875" cy="4464050"/>
          </a:xfrm>
        </p:spPr>
        <p:txBody>
          <a:bodyPr/>
          <a:lstStyle/>
          <a:p>
            <a:r>
              <a:rPr lang="de-DE" dirty="0"/>
              <a:t>Die Fähigkeit einer Textilie, Wasserdampf abzuführen, nennt man Atmungsaktivität.</a:t>
            </a:r>
          </a:p>
          <a:p>
            <a:r>
              <a:rPr lang="de-DE" dirty="0"/>
              <a:t>Sie wird gemessen in g/m</a:t>
            </a:r>
            <a:r>
              <a:rPr lang="de-DE" baseline="30000" dirty="0"/>
              <a:t>2</a:t>
            </a:r>
            <a:r>
              <a:rPr lang="de-DE" dirty="0"/>
              <a:t> pro 24 h (Wieviel Gramm Dampf kann in 24 h durch 1 m</a:t>
            </a:r>
            <a:r>
              <a:rPr lang="de-DE" baseline="30000" dirty="0"/>
              <a:t>2</a:t>
            </a:r>
            <a:r>
              <a:rPr lang="de-DE" dirty="0"/>
              <a:t> Stoff entweichen?)</a:t>
            </a:r>
          </a:p>
          <a:p>
            <a:r>
              <a:rPr lang="de-DE" dirty="0" err="1"/>
              <a:t>Gore-Tex</a:t>
            </a:r>
            <a:r>
              <a:rPr lang="de-DE" dirty="0"/>
              <a:t>: 20‘000 g/m</a:t>
            </a:r>
            <a:r>
              <a:rPr lang="de-DE" baseline="30000" dirty="0"/>
              <a:t>2</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Hightech-Textilien, Untereinheit Physik</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9</a:t>
            </a:fld>
            <a:endParaRPr lang="de-CH">
              <a:solidFill>
                <a:srgbClr val="000000"/>
              </a:solidFill>
            </a:endParaRPr>
          </a:p>
        </p:txBody>
      </p:sp>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Atmungsaktivität</a:t>
            </a:r>
          </a:p>
        </p:txBody>
      </p:sp>
      <p:pic>
        <p:nvPicPr>
          <p:cNvPr id="10" name="Inhaltsplatzhalter 4">
            <a:extLst>
              <a:ext uri="{FF2B5EF4-FFF2-40B4-BE49-F238E27FC236}">
                <a16:creationId xmlns:a16="http://schemas.microsoft.com/office/drawing/2014/main" id="{FA7B2B73-121D-4F71-A942-4B508770A257}"/>
              </a:ext>
            </a:extLst>
          </p:cNvPr>
          <p:cNvPicPr>
            <a:picLocks noChangeAspect="1"/>
          </p:cNvPicPr>
          <p:nvPr/>
        </p:nvPicPr>
        <p:blipFill rotWithShape="1">
          <a:blip r:embed="rId3"/>
          <a:srcRect l="29926"/>
          <a:stretch/>
        </p:blipFill>
        <p:spPr>
          <a:xfrm>
            <a:off x="695325" y="2124447"/>
            <a:ext cx="4370325" cy="3118363"/>
          </a:xfrm>
          <a:prstGeom prst="rect">
            <a:avLst/>
          </a:prstGeom>
        </p:spPr>
      </p:pic>
      <p:sp>
        <p:nvSpPr>
          <p:cNvPr id="2" name="Textfeld 1">
            <a:extLst>
              <a:ext uri="{FF2B5EF4-FFF2-40B4-BE49-F238E27FC236}">
                <a16:creationId xmlns:a16="http://schemas.microsoft.com/office/drawing/2014/main" id="{488F558B-3A31-2845-BD9F-04F1E05A0FE1}"/>
              </a:ext>
            </a:extLst>
          </p:cNvPr>
          <p:cNvSpPr txBox="1"/>
          <p:nvPr/>
        </p:nvSpPr>
        <p:spPr>
          <a:xfrm>
            <a:off x="594172" y="5364807"/>
            <a:ext cx="4370325" cy="338554"/>
          </a:xfrm>
          <a:prstGeom prst="rect">
            <a:avLst/>
          </a:prstGeom>
          <a:noFill/>
        </p:spPr>
        <p:txBody>
          <a:bodyPr wrap="square" rtlCol="0">
            <a:spAutoFit/>
          </a:bodyPr>
          <a:lstStyle/>
          <a:p>
            <a:pPr algn="l"/>
            <a:r>
              <a:rPr lang="de-DE" sz="800" dirty="0">
                <a:solidFill>
                  <a:schemeClr val="bg1">
                    <a:lumMod val="50000"/>
                  </a:schemeClr>
                </a:solidFill>
              </a:rPr>
              <a:t>Bild: https://</a:t>
            </a:r>
            <a:r>
              <a:rPr lang="de-DE" sz="800" dirty="0" err="1">
                <a:solidFill>
                  <a:schemeClr val="bg1">
                    <a:lumMod val="50000"/>
                  </a:schemeClr>
                </a:solidFill>
              </a:rPr>
              <a:t>shopee.ph</a:t>
            </a:r>
            <a:r>
              <a:rPr lang="de-DE" sz="800" dirty="0">
                <a:solidFill>
                  <a:schemeClr val="bg1">
                    <a:lumMod val="50000"/>
                  </a:schemeClr>
                </a:solidFill>
              </a:rPr>
              <a:t>/OUTDOOR-Ultralight-Quick-Drying-Bike-Helmet-Liner-Bicycle-Cycling-Beanie-Cap-Balaclava-Headwear-i.143784710.6304150448(05.05.2021)</a:t>
            </a:r>
          </a:p>
        </p:txBody>
      </p:sp>
    </p:spTree>
    <p:extLst>
      <p:ext uri="{BB962C8B-B14F-4D97-AF65-F5344CB8AC3E}">
        <p14:creationId xmlns:p14="http://schemas.microsoft.com/office/powerpoint/2010/main" val="2172721058"/>
      </p:ext>
    </p:extLst>
  </p:cSld>
  <p:clrMapOvr>
    <a:masterClrMapping/>
  </p:clrMapOvr>
</p:sld>
</file>

<file path=ppt/theme/theme1.xml><?xml version="1.0" encoding="utf-8"?>
<a:theme xmlns:a="http://schemas.openxmlformats.org/drawingml/2006/main" name="FHNW-PP">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3">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FHNW-PP</Template>
  <TotalTime>0</TotalTime>
  <Words>2489</Words>
  <Application>Microsoft Macintosh PowerPoint</Application>
  <PresentationFormat>Benutzerdefiniert</PresentationFormat>
  <Paragraphs>200</Paragraphs>
  <Slides>23</Slides>
  <Notes>22</Notes>
  <HiddenSlides>0</HiddenSlides>
  <MMClips>0</MMClips>
  <ScaleCrop>false</ScaleCrop>
  <HeadingPairs>
    <vt:vector size="6" baseType="variant">
      <vt:variant>
        <vt:lpstr>Verwendete Schriftarten</vt:lpstr>
      </vt:variant>
      <vt:variant>
        <vt:i4>1</vt:i4>
      </vt:variant>
      <vt:variant>
        <vt:lpstr>Design</vt:lpstr>
      </vt:variant>
      <vt:variant>
        <vt:i4>1</vt:i4>
      </vt:variant>
      <vt:variant>
        <vt:lpstr>Folientitel</vt:lpstr>
      </vt:variant>
      <vt:variant>
        <vt:i4>23</vt:i4>
      </vt:variant>
    </vt:vector>
  </HeadingPairs>
  <TitlesOfParts>
    <vt:vector size="25" baseType="lpstr">
      <vt:lpstr>Arial</vt:lpstr>
      <vt:lpstr>FHNW-PP</vt:lpstr>
      <vt:lpstr>Warum Kleider?</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Jörg Schmill</dc:creator>
  <cp:lastModifiedBy>Karin Güdel</cp:lastModifiedBy>
  <cp:revision>32</cp:revision>
  <dcterms:created xsi:type="dcterms:W3CDTF">2020-08-05T07:10:22Z</dcterms:created>
  <dcterms:modified xsi:type="dcterms:W3CDTF">2022-02-16T12:48:19Z</dcterms:modified>
</cp:coreProperties>
</file>