
<file path=[Content_Types].xml><?xml version="1.0" encoding="utf-8"?>
<Types xmlns="http://schemas.openxmlformats.org/package/2006/content-types">
  <Default Extension="jp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Lst>
  <p:notesMasterIdLst>
    <p:notesMasterId r:id="rId2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sldSz cx="10693400" cy="7561263"/>
  <p:notesSz cx="7561263" cy="10693400"/>
  <p:defaultTextStyle>
    <a:defPPr>
      <a:defRPr lang="de-CH"/>
    </a:defPPr>
    <a:lvl1pPr algn="r">
      <a:spcBef>
        <a:spcPts val="0"/>
      </a:spcBef>
      <a:spcAft>
        <a:spcPts val="0"/>
      </a:spcAft>
      <a:defRPr sz="2100">
        <a:solidFill>
          <a:schemeClr val="tx1"/>
        </a:solidFill>
        <a:latin typeface="Arial"/>
        <a:ea typeface="+mn-ea"/>
        <a:cs typeface="+mn-cs"/>
      </a:defRPr>
    </a:lvl1pPr>
    <a:lvl2pPr marL="457200" algn="r">
      <a:spcBef>
        <a:spcPts val="0"/>
      </a:spcBef>
      <a:spcAft>
        <a:spcPts val="0"/>
      </a:spcAft>
      <a:defRPr sz="2100">
        <a:solidFill>
          <a:schemeClr val="tx1"/>
        </a:solidFill>
        <a:latin typeface="Arial"/>
        <a:ea typeface="+mn-ea"/>
        <a:cs typeface="+mn-cs"/>
      </a:defRPr>
    </a:lvl2pPr>
    <a:lvl3pPr marL="914400" algn="r">
      <a:spcBef>
        <a:spcPts val="0"/>
      </a:spcBef>
      <a:spcAft>
        <a:spcPts val="0"/>
      </a:spcAft>
      <a:defRPr sz="2100">
        <a:solidFill>
          <a:schemeClr val="tx1"/>
        </a:solidFill>
        <a:latin typeface="Arial"/>
        <a:ea typeface="+mn-ea"/>
        <a:cs typeface="+mn-cs"/>
      </a:defRPr>
    </a:lvl3pPr>
    <a:lvl4pPr marL="1371600" algn="r">
      <a:spcBef>
        <a:spcPts val="0"/>
      </a:spcBef>
      <a:spcAft>
        <a:spcPts val="0"/>
      </a:spcAft>
      <a:defRPr sz="2100">
        <a:solidFill>
          <a:schemeClr val="tx1"/>
        </a:solidFill>
        <a:latin typeface="Arial"/>
        <a:ea typeface="+mn-ea"/>
        <a:cs typeface="+mn-cs"/>
      </a:defRPr>
    </a:lvl4pPr>
    <a:lvl5pPr marL="1828800" algn="r">
      <a:spcBef>
        <a:spcPts val="0"/>
      </a:spcBef>
      <a:spcAft>
        <a:spcPts val="0"/>
      </a:spcAft>
      <a:defRPr sz="2100">
        <a:solidFill>
          <a:schemeClr val="tx1"/>
        </a:solidFill>
        <a:latin typeface="Arial"/>
        <a:ea typeface="+mn-ea"/>
        <a:cs typeface="+mn-cs"/>
      </a:defRPr>
    </a:lvl5pPr>
    <a:lvl6pPr marL="2286000" algn="l" defTabSz="914400">
      <a:defRPr sz="2100">
        <a:solidFill>
          <a:schemeClr val="tx1"/>
        </a:solidFill>
        <a:latin typeface="Arial"/>
        <a:ea typeface="+mn-ea"/>
        <a:cs typeface="+mn-cs"/>
      </a:defRPr>
    </a:lvl6pPr>
    <a:lvl7pPr marL="2743200" algn="l" defTabSz="914400">
      <a:defRPr sz="2100">
        <a:solidFill>
          <a:schemeClr val="tx1"/>
        </a:solidFill>
        <a:latin typeface="Arial"/>
        <a:ea typeface="+mn-ea"/>
        <a:cs typeface="+mn-cs"/>
      </a:defRPr>
    </a:lvl7pPr>
    <a:lvl8pPr marL="3200400" algn="l" defTabSz="914400">
      <a:defRPr sz="2100">
        <a:solidFill>
          <a:schemeClr val="tx1"/>
        </a:solidFill>
        <a:latin typeface="Arial"/>
        <a:ea typeface="+mn-ea"/>
        <a:cs typeface="+mn-cs"/>
      </a:defRPr>
    </a:lvl8pPr>
    <a:lvl9pPr marL="3657600" algn="l" defTabSz="914400">
      <a:defRPr sz="2100">
        <a:solidFill>
          <a:schemeClr val="tx1"/>
        </a:solidFill>
        <a:latin typeface="Arial"/>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waantje Brinkmann" initials="SB"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898"/>
    <p:restoredTop sz="94694"/>
  </p:normalViewPr>
  <p:slideViewPr>
    <p:cSldViewPr>
      <p:cViewPr varScale="1">
        <p:scale>
          <a:sx n="105" d="100"/>
          <a:sy n="105" d="100"/>
        </p:scale>
        <p:origin x="208" y="30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commentAuthors" Target="commentAuthor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bwMode="auto">
        <a:xfrm>
          <a:off x="0" y="0"/>
          <a:ext cx="0" cy="0"/>
          <a:chOff x="0" y="0"/>
          <a:chExt cx="0" cy="0"/>
        </a:xfrm>
      </p:grpSpPr>
      <p:sp>
        <p:nvSpPr>
          <p:cNvPr id="4" name="Rectangle 2"/>
          <p:cNvSpPr>
            <a:spLocks noGrp="1" noChangeArrowheads="1"/>
          </p:cNvSpPr>
          <p:nvPr>
            <p:ph type="hdr" sz="quarter"/>
          </p:nvPr>
        </p:nvSpPr>
        <p:spPr bwMode="auto">
          <a:xfrm>
            <a:off x="0" y="0"/>
            <a:ext cx="2971800" cy="457200"/>
          </a:xfrm>
          <a:prstGeom prst="rect">
            <a:avLst/>
          </a:prstGeom>
          <a:noFill/>
          <a:ln>
            <a:noFill/>
          </a:ln>
        </p:spPr>
        <p:txBody>
          <a:bodyPr vert="horz" wrap="square" lIns="91440" tIns="45720" rIns="91440" bIns="45720" numCol="1" anchor="t" anchorCtr="0" compatLnSpc="1">
            <a:prstTxWarp prst="textNoShape">
              <a:avLst/>
            </a:prstTxWarp>
          </a:bodyPr>
          <a:lstStyle>
            <a:lvl1pPr algn="l">
              <a:defRPr sz="1200"/>
            </a:lvl1pPr>
          </a:lstStyle>
          <a:p>
            <a:pPr>
              <a:defRPr/>
            </a:pPr>
            <a:endParaRPr lang="de-CH"/>
          </a:p>
        </p:txBody>
      </p:sp>
      <p:sp>
        <p:nvSpPr>
          <p:cNvPr id="5" name="Rectangle 3"/>
          <p:cNvSpPr>
            <a:spLocks noGrp="1" noChangeArrowheads="1"/>
          </p:cNvSpPr>
          <p:nvPr>
            <p:ph type="dt" idx="1"/>
          </p:nvPr>
        </p:nvSpPr>
        <p:spPr bwMode="auto">
          <a:xfrm>
            <a:off x="3884613" y="0"/>
            <a:ext cx="2971800" cy="457200"/>
          </a:xfrm>
          <a:prstGeom prst="rect">
            <a:avLst/>
          </a:prstGeom>
          <a:noFill/>
          <a:ln>
            <a:noFill/>
          </a:ln>
        </p:spPr>
        <p:txBody>
          <a:bodyPr vert="horz" wrap="square" lIns="91440" tIns="45720" rIns="91440" bIns="45720" numCol="1" anchor="t" anchorCtr="0" compatLnSpc="1">
            <a:prstTxWarp prst="textNoShape">
              <a:avLst/>
            </a:prstTxWarp>
          </a:bodyPr>
          <a:lstStyle>
            <a:lvl1pPr>
              <a:defRPr sz="1200"/>
            </a:lvl1pPr>
          </a:lstStyle>
          <a:p>
            <a:pPr>
              <a:defRPr/>
            </a:pPr>
            <a:endParaRPr lang="de-CH"/>
          </a:p>
        </p:txBody>
      </p:sp>
      <p:sp>
        <p:nvSpPr>
          <p:cNvPr id="6" name="Rectangle 4"/>
          <p:cNvSpPr>
            <a:spLocks noGrp="1" noRot="1" noChangeAspect="1" noChangeArrowheads="1" noTextEdit="1"/>
          </p:cNvSpPr>
          <p:nvPr>
            <p:ph type="sldImg" idx="2"/>
          </p:nvPr>
        </p:nvSpPr>
        <p:spPr bwMode="auto">
          <a:xfrm>
            <a:off x="1004888" y="685800"/>
            <a:ext cx="4848225" cy="3429000"/>
          </a:xfrm>
          <a:prstGeom prst="rect">
            <a:avLst/>
          </a:prstGeom>
          <a:noFill/>
          <a:ln w="9525">
            <a:solidFill>
              <a:srgbClr val="000000"/>
            </a:solidFill>
            <a:miter lim="800000"/>
            <a:headEnd/>
            <a:tailEnd/>
          </a:ln>
        </p:spPr>
      </p:sp>
      <p:sp>
        <p:nvSpPr>
          <p:cNvPr id="7" name="Rectangle 5"/>
          <p:cNvSpPr>
            <a:spLocks noGrp="1" noChangeArrowheads="1"/>
          </p:cNvSpPr>
          <p:nvPr>
            <p:ph type="body" sz="quarter" idx="3"/>
          </p:nvPr>
        </p:nvSpPr>
        <p:spPr bwMode="auto">
          <a:xfrm>
            <a:off x="685800" y="4343400"/>
            <a:ext cx="5486400" cy="4114800"/>
          </a:xfrm>
          <a:prstGeom prst="rect">
            <a:avLst/>
          </a:prstGeom>
          <a:noFill/>
          <a:ln>
            <a:noFill/>
          </a:ln>
        </p:spPr>
        <p:txBody>
          <a:bodyPr vert="horz" wrap="square" lIns="91440" tIns="45720" rIns="91440" bIns="45720" numCol="1" anchor="t" anchorCtr="0" compatLnSpc="1">
            <a:prstTxWarp prst="textNoShape">
              <a:avLst/>
            </a:prstTxWarp>
          </a:bodyPr>
          <a:lstStyle/>
          <a:p>
            <a:pPr lvl="0">
              <a:defRPr/>
            </a:pPr>
            <a:r>
              <a:rPr lang="de-CH"/>
              <a:t>Textmasterformate durch Klicken bearbeiten</a:t>
            </a:r>
            <a:endParaRPr/>
          </a:p>
          <a:p>
            <a:pPr lvl="1">
              <a:defRPr/>
            </a:pPr>
            <a:r>
              <a:rPr lang="de-CH"/>
              <a:t>Zweite Ebene</a:t>
            </a:r>
            <a:endParaRPr/>
          </a:p>
          <a:p>
            <a:pPr lvl="2">
              <a:defRPr/>
            </a:pPr>
            <a:r>
              <a:rPr lang="de-CH"/>
              <a:t>Dritte Ebene</a:t>
            </a:r>
            <a:endParaRPr/>
          </a:p>
          <a:p>
            <a:pPr lvl="3">
              <a:defRPr/>
            </a:pPr>
            <a:r>
              <a:rPr lang="de-CH"/>
              <a:t>Vierte Ebene</a:t>
            </a:r>
            <a:endParaRPr/>
          </a:p>
          <a:p>
            <a:pPr lvl="4">
              <a:defRPr/>
            </a:pPr>
            <a:r>
              <a:rPr lang="de-CH"/>
              <a:t>Fünfte Ebene</a:t>
            </a:r>
            <a:endParaRPr/>
          </a:p>
        </p:txBody>
      </p:sp>
      <p:sp>
        <p:nvSpPr>
          <p:cNvPr id="8" name="Rectangle 6"/>
          <p:cNvSpPr>
            <a:spLocks noGrp="1" noChangeArrowheads="1"/>
          </p:cNvSpPr>
          <p:nvPr>
            <p:ph type="ftr" sz="quarter" idx="4"/>
          </p:nvPr>
        </p:nvSpPr>
        <p:spPr bwMode="auto">
          <a:xfrm>
            <a:off x="0" y="8685213"/>
            <a:ext cx="2971800" cy="457200"/>
          </a:xfrm>
          <a:prstGeom prst="rect">
            <a:avLst/>
          </a:prstGeom>
          <a:noFill/>
          <a:ln>
            <a:noFill/>
          </a:ln>
        </p:spPr>
        <p:txBody>
          <a:bodyPr vert="horz" wrap="square" lIns="91440" tIns="45720" rIns="91440" bIns="45720" numCol="1" anchor="b" anchorCtr="0" compatLnSpc="1">
            <a:prstTxWarp prst="textNoShape">
              <a:avLst/>
            </a:prstTxWarp>
          </a:bodyPr>
          <a:lstStyle>
            <a:lvl1pPr algn="l">
              <a:defRPr sz="1200"/>
            </a:lvl1pPr>
          </a:lstStyle>
          <a:p>
            <a:pPr>
              <a:defRPr/>
            </a:pPr>
            <a:endParaRPr lang="de-CH"/>
          </a:p>
        </p:txBody>
      </p:sp>
      <p:sp>
        <p:nvSpPr>
          <p:cNvPr id="9" name="Rectangle 7"/>
          <p:cNvSpPr>
            <a:spLocks noGrp="1" noChangeArrowheads="1"/>
          </p:cNvSpPr>
          <p:nvPr>
            <p:ph type="sldNum" sz="quarter" idx="5"/>
          </p:nvPr>
        </p:nvSpPr>
        <p:spPr bwMode="auto">
          <a:xfrm>
            <a:off x="3884613" y="8685213"/>
            <a:ext cx="2971800" cy="457200"/>
          </a:xfrm>
          <a:prstGeom prst="rect">
            <a:avLst/>
          </a:prstGeom>
          <a:noFill/>
          <a:ln>
            <a:noFill/>
          </a:ln>
        </p:spPr>
        <p:txBody>
          <a:bodyPr vert="horz" wrap="square" lIns="91440" tIns="45720" rIns="91440" bIns="45720" numCol="1" anchor="b" anchorCtr="0" compatLnSpc="1">
            <a:prstTxWarp prst="textNoShape">
              <a:avLst/>
            </a:prstTxWarp>
          </a:bodyPr>
          <a:lstStyle>
            <a:lvl1pPr>
              <a:defRPr sz="1200"/>
            </a:lvl1pPr>
          </a:lstStyle>
          <a:p>
            <a:pPr>
              <a:defRPr/>
            </a:pPr>
            <a:fld id="{058061DB-DF71-4765-99A4-14E22DF63CCF}" type="slidenum">
              <a:rPr lang="de-CH"/>
              <a:t>‹Nr.›</a:t>
            </a:fld>
            <a:endParaRPr lang="de-CH"/>
          </a:p>
        </p:txBody>
      </p:sp>
    </p:spTree>
  </p:cSld>
  <p:clrMap bg1="lt1" tx1="dk1" bg2="lt2" tx2="dk2" accent1="accent1" accent2="accent2" accent3="accent3" accent4="accent4" accent5="accent5" accent6="accent6" hlink="hlink" folHlink="folHlink"/>
  <p:notesStyle>
    <a:lvl1pPr algn="l">
      <a:spcBef>
        <a:spcPts val="0"/>
      </a:spcBef>
      <a:spcAft>
        <a:spcPts val="0"/>
      </a:spcAft>
      <a:defRPr sz="1200">
        <a:solidFill>
          <a:schemeClr val="tx1"/>
        </a:solidFill>
        <a:latin typeface="Arial"/>
        <a:ea typeface="+mn-ea"/>
        <a:cs typeface="+mn-cs"/>
      </a:defRPr>
    </a:lvl1pPr>
    <a:lvl2pPr marL="457200" algn="l">
      <a:spcBef>
        <a:spcPts val="0"/>
      </a:spcBef>
      <a:spcAft>
        <a:spcPts val="0"/>
      </a:spcAft>
      <a:defRPr sz="1200">
        <a:solidFill>
          <a:schemeClr val="tx1"/>
        </a:solidFill>
        <a:latin typeface="Arial"/>
        <a:ea typeface="+mn-ea"/>
        <a:cs typeface="+mn-cs"/>
      </a:defRPr>
    </a:lvl2pPr>
    <a:lvl3pPr marL="914400" algn="l">
      <a:spcBef>
        <a:spcPts val="0"/>
      </a:spcBef>
      <a:spcAft>
        <a:spcPts val="0"/>
      </a:spcAft>
      <a:defRPr sz="1200">
        <a:solidFill>
          <a:schemeClr val="tx1"/>
        </a:solidFill>
        <a:latin typeface="Arial"/>
        <a:ea typeface="+mn-ea"/>
        <a:cs typeface="+mn-cs"/>
      </a:defRPr>
    </a:lvl3pPr>
    <a:lvl4pPr marL="1371600" algn="l">
      <a:spcBef>
        <a:spcPts val="0"/>
      </a:spcBef>
      <a:spcAft>
        <a:spcPts val="0"/>
      </a:spcAft>
      <a:defRPr sz="1200">
        <a:solidFill>
          <a:schemeClr val="tx1"/>
        </a:solidFill>
        <a:latin typeface="Arial"/>
        <a:ea typeface="+mn-ea"/>
        <a:cs typeface="+mn-cs"/>
      </a:defRPr>
    </a:lvl4pPr>
    <a:lvl5pPr marL="1828800" algn="l">
      <a:spcBef>
        <a:spcPts val="0"/>
      </a:spcBef>
      <a:spcAft>
        <a:spcPts val="0"/>
      </a:spcAft>
      <a:defRPr sz="1200">
        <a:solidFill>
          <a:schemeClr val="tx1"/>
        </a:solidFill>
        <a:latin typeface="Arial"/>
        <a:ea typeface="+mn-ea"/>
        <a:cs typeface="+mn-cs"/>
      </a:defRPr>
    </a:lvl5pPr>
    <a:lvl6pPr marL="2286000" algn="l" defTabSz="914400">
      <a:defRPr sz="1200">
        <a:solidFill>
          <a:schemeClr val="tx1"/>
        </a:solidFill>
        <a:latin typeface="+mn-lt"/>
        <a:ea typeface="+mn-ea"/>
        <a:cs typeface="+mn-cs"/>
      </a:defRPr>
    </a:lvl6pPr>
    <a:lvl7pPr marL="2743200" algn="l" defTabSz="914400">
      <a:defRPr sz="1200">
        <a:solidFill>
          <a:schemeClr val="tx1"/>
        </a:solidFill>
        <a:latin typeface="+mn-lt"/>
        <a:ea typeface="+mn-ea"/>
        <a:cs typeface="+mn-cs"/>
      </a:defRPr>
    </a:lvl7pPr>
    <a:lvl8pPr marL="3200400" algn="l" defTabSz="914400">
      <a:defRPr sz="1200">
        <a:solidFill>
          <a:schemeClr val="tx1"/>
        </a:solidFill>
        <a:latin typeface="+mn-lt"/>
        <a:ea typeface="+mn-ea"/>
        <a:cs typeface="+mn-cs"/>
      </a:defRPr>
    </a:lvl8pPr>
    <a:lvl9pPr marL="3657600" algn="l" defTabSz="91440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Textilien sind ein unverzichtbarer Teil unseres alltäglichen Lebens. Sie finden sich nicht nur in Form von Geweben, Gestricken oder Vliesen in Kleidung wieder, sondern auch in technischen Textilien oder Verbundwerkstoffen. Hightech-Textilien sind Textilien, die spezifische Funktionen aufweisen wie z. B. mit silber beschichtete, antibakterielle Textilien für den Klinikbereich oder wasserabweisende und atmungsaktive Sportbekleidung. </a:t>
            </a:r>
            <a:endParaRPr/>
          </a:p>
          <a:p>
            <a:pPr>
              <a:defRPr/>
            </a:pPr>
            <a:r>
              <a:rPr lang="de-DE"/>
              <a:t>Durch die Integration von elektronischen Baugruppen lassen sich Textilien um zahlreiche Funktionen wie zum Beispiel Sensorik oder Beleuchtung erweitern (sogenannte Smart Textiles).</a:t>
            </a:r>
            <a:endParaRPr/>
          </a:p>
          <a:p>
            <a:pPr>
              <a:defRPr/>
            </a:pPr>
            <a:r>
              <a:rPr lang="de-DE"/>
              <a:t>https://www.izm.fraunhofer.de/de/abteilungen/system_integrationinterconnectiontechnologies/arbeitsgebiete/smart_textiles.html</a:t>
            </a:r>
            <a:endParaRPr/>
          </a:p>
          <a:p>
            <a:pPr>
              <a:defRPr/>
            </a:pPr>
            <a:endParaRPr lang="de-DE"/>
          </a:p>
          <a:p>
            <a:pPr>
              <a:defRPr/>
            </a:pPr>
            <a:r>
              <a:rPr lang="de-DE"/>
              <a:t>Bild: https://www.solarfabric.com/smart-textiles-wearable-technologies-and-the-new-industrial-revolution/</a:t>
            </a:r>
            <a:endParaRPr/>
          </a:p>
          <a:p>
            <a:pPr>
              <a:defRPr/>
            </a:pPr>
            <a:endParaRPr lang="de-CH"/>
          </a:p>
        </p:txBody>
      </p:sp>
      <p:sp>
        <p:nvSpPr>
          <p:cNvPr id="6" name="Foliennummernplatzhalter 3"/>
          <p:cNvSpPr>
            <a:spLocks noGrp="1"/>
          </p:cNvSpPr>
          <p:nvPr>
            <p:ph type="sldNum" sz="quarter" idx="5"/>
          </p:nvPr>
        </p:nvSpPr>
        <p:spPr bwMode="auto"/>
        <p:txBody>
          <a:bodyPr/>
          <a:lstStyle/>
          <a:p>
            <a:pPr>
              <a:defRPr/>
            </a:pPr>
            <a:fld id="{058061DB-DF71-4765-99A4-14E22DF63CCF}" type="slidenum">
              <a:rPr lang="de-CH"/>
              <a:t>1</a:t>
            </a:fld>
            <a:endParaRPr lang="de-CH"/>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endParaRPr dirty="0"/>
          </a:p>
          <a:p>
            <a:pPr>
              <a:defRPr/>
            </a:pPr>
            <a:endParaRPr lang="de-CH" dirty="0"/>
          </a:p>
        </p:txBody>
      </p:sp>
      <p:sp>
        <p:nvSpPr>
          <p:cNvPr id="6" name="Foliennummernplatzhalter 3"/>
          <p:cNvSpPr>
            <a:spLocks noGrp="1"/>
          </p:cNvSpPr>
          <p:nvPr>
            <p:ph type="sldNum" sz="quarter" idx="5"/>
          </p:nvPr>
        </p:nvSpPr>
        <p:spPr bwMode="auto"/>
        <p:txBody>
          <a:bodyPr/>
          <a:lstStyle/>
          <a:p>
            <a:pPr>
              <a:defRPr/>
            </a:pPr>
            <a:fld id="{058061DB-DF71-4765-99A4-14E22DF63CCF}" type="slidenum">
              <a:rPr lang="de-CH"/>
              <a:t>10</a:t>
            </a:fld>
            <a:endParaRPr lang="de-CH"/>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endParaRPr lang="de-CH" dirty="0"/>
          </a:p>
        </p:txBody>
      </p:sp>
      <p:sp>
        <p:nvSpPr>
          <p:cNvPr id="6" name="Foliennummernplatzhalter 3"/>
          <p:cNvSpPr>
            <a:spLocks noGrp="1"/>
          </p:cNvSpPr>
          <p:nvPr>
            <p:ph type="sldNum" sz="quarter" idx="5"/>
          </p:nvPr>
        </p:nvSpPr>
        <p:spPr bwMode="auto"/>
        <p:txBody>
          <a:bodyPr/>
          <a:lstStyle/>
          <a:p>
            <a:pPr>
              <a:defRPr/>
            </a:pPr>
            <a:fld id="{058061DB-DF71-4765-99A4-14E22DF63CCF}" type="slidenum">
              <a:rPr lang="de-CH"/>
              <a:t>11</a:t>
            </a:fld>
            <a:endParaRPr lang="de-CH"/>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Fasern als Grundbausteine von Implantaten schaffen einen zunehmend wichtigen Schwerpunkt in der Medizin und Gesundheitswirtschaft. Die einstellbaren mechanischen Eigenschaften der flexiblen textilen Materialien und das Verhältnis von Oberfläche zu Volumen sind wesentliche Gründe für den Einsatz in der Medizin.</a:t>
            </a:r>
            <a:endParaRPr dirty="0"/>
          </a:p>
          <a:p>
            <a:pPr>
              <a:defRPr/>
            </a:pPr>
            <a:endParaRPr lang="de-CH" dirty="0"/>
          </a:p>
        </p:txBody>
      </p:sp>
      <p:sp>
        <p:nvSpPr>
          <p:cNvPr id="6" name="Foliennummernplatzhalter 3"/>
          <p:cNvSpPr>
            <a:spLocks noGrp="1"/>
          </p:cNvSpPr>
          <p:nvPr>
            <p:ph type="sldNum" sz="quarter" idx="5"/>
          </p:nvPr>
        </p:nvSpPr>
        <p:spPr bwMode="auto"/>
        <p:txBody>
          <a:bodyPr/>
          <a:lstStyle/>
          <a:p>
            <a:pPr>
              <a:defRPr/>
            </a:pPr>
            <a:fld id="{058061DB-DF71-4765-99A4-14E22DF63CCF}" type="slidenum">
              <a:rPr lang="de-CH"/>
              <a:t>12</a:t>
            </a:fld>
            <a:endParaRPr lang="de-CH"/>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Das Herz der vier Meter hohen, geschwungenen Betonkonstruktion ist gestrickt. Als Schalung dient dem Bauwerk einzig ein mit Stahlseilen gespanntes Textil. </a:t>
            </a:r>
            <a:endParaRPr dirty="0"/>
          </a:p>
          <a:p>
            <a:pPr>
              <a:defRPr/>
            </a:pPr>
            <a:endParaRPr lang="de-CH" dirty="0"/>
          </a:p>
        </p:txBody>
      </p:sp>
      <p:sp>
        <p:nvSpPr>
          <p:cNvPr id="6" name="Foliennummernplatzhalter 3"/>
          <p:cNvSpPr>
            <a:spLocks noGrp="1"/>
          </p:cNvSpPr>
          <p:nvPr>
            <p:ph type="sldNum" sz="quarter" idx="5"/>
          </p:nvPr>
        </p:nvSpPr>
        <p:spPr bwMode="auto"/>
        <p:txBody>
          <a:bodyPr/>
          <a:lstStyle/>
          <a:p>
            <a:pPr>
              <a:defRPr/>
            </a:pPr>
            <a:fld id="{058061DB-DF71-4765-99A4-14E22DF63CCF}" type="slidenum">
              <a:rPr lang="de-CH"/>
              <a:t>13</a:t>
            </a:fld>
            <a:endParaRPr lang="de-CH"/>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Die folgenden Seiten geben eine Überblick zur Gewinnung bzw. Herstellung von textilen Fasern. Die Hauptgruppen, in die textile Fasern eingeteilt werden können, sind Naturfasern und Chemiefasern.</a:t>
            </a:r>
            <a:endParaRPr/>
          </a:p>
          <a:p>
            <a:pPr>
              <a:defRPr/>
            </a:pPr>
            <a:endParaRPr lang="de-DE"/>
          </a:p>
          <a:p>
            <a:pPr>
              <a:defRPr/>
            </a:pPr>
            <a:r>
              <a:rPr lang="de-DE"/>
              <a:t>Naturfasern werden wiederum in pflanzliche und tierische Fasern unterteilt. </a:t>
            </a:r>
            <a:endParaRPr/>
          </a:p>
          <a:p>
            <a:pPr>
              <a:defRPr/>
            </a:pPr>
            <a:r>
              <a:rPr lang="de-DE"/>
              <a:t>Pflanzliche Fasern: Z. B. Baumwolle, Leinen, Jute, Kokos, Sisal …</a:t>
            </a:r>
            <a:endParaRPr/>
          </a:p>
          <a:p>
            <a:pPr>
              <a:defRPr/>
            </a:pPr>
            <a:r>
              <a:rPr lang="de-DE"/>
              <a:t>Tierische Fasern: Z. B. Schafwolle, Kaschmir, Seide, Alpaka, …</a:t>
            </a:r>
            <a:endParaRPr/>
          </a:p>
          <a:p>
            <a:pPr>
              <a:defRPr/>
            </a:pPr>
            <a:endParaRPr lang="de-DE"/>
          </a:p>
          <a:p>
            <a:pPr>
              <a:defRPr/>
            </a:pPr>
            <a:r>
              <a:rPr lang="de-DE"/>
              <a:t>Chemiefasern werden in zellulosische und synthetische Chemiefasern unterteilt.</a:t>
            </a:r>
            <a:endParaRPr/>
          </a:p>
          <a:p>
            <a:pPr>
              <a:defRPr/>
            </a:pPr>
            <a:r>
              <a:rPr lang="de-DE"/>
              <a:t>Zellulosische Chemiefasern: Ausgangsmaterial Zellulose (z. B. Holz)</a:t>
            </a:r>
            <a:endParaRPr/>
          </a:p>
          <a:p>
            <a:pPr>
              <a:defRPr/>
            </a:pPr>
            <a:r>
              <a:rPr lang="de-DE"/>
              <a:t>Synthetische Chemiefasern: Ausgangsmaterial Erdöl oder Kohle</a:t>
            </a:r>
            <a:endParaRPr/>
          </a:p>
          <a:p>
            <a:pPr>
              <a:defRPr/>
            </a:pPr>
            <a:endParaRPr lang="de-CH"/>
          </a:p>
        </p:txBody>
      </p:sp>
      <p:sp>
        <p:nvSpPr>
          <p:cNvPr id="6" name="Foliennummernplatzhalter 3"/>
          <p:cNvSpPr>
            <a:spLocks noGrp="1"/>
          </p:cNvSpPr>
          <p:nvPr>
            <p:ph type="sldNum" sz="quarter" idx="5"/>
          </p:nvPr>
        </p:nvSpPr>
        <p:spPr bwMode="auto"/>
        <p:txBody>
          <a:bodyPr/>
          <a:lstStyle/>
          <a:p>
            <a:pPr>
              <a:defRPr/>
            </a:pPr>
            <a:fld id="{058061DB-DF71-4765-99A4-14E22DF63CCF}" type="slidenum">
              <a:rPr lang="de-CH"/>
              <a:t>14</a:t>
            </a:fld>
            <a:endParaRPr lang="de-CH"/>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Die industrielle Produktion von Baumwolle ist problematisch, da </a:t>
            </a:r>
            <a:r>
              <a:rPr lang="de-DE" dirty="0" err="1"/>
              <a:t>grosse</a:t>
            </a:r>
            <a:r>
              <a:rPr lang="de-DE" dirty="0"/>
              <a:t> Mengen an Wasser und Pestiziden eingesetzt werden. </a:t>
            </a:r>
            <a:endParaRPr dirty="0"/>
          </a:p>
          <a:p>
            <a:pPr>
              <a:defRPr/>
            </a:pPr>
            <a:endParaRPr lang="de-CH" dirty="0"/>
          </a:p>
        </p:txBody>
      </p:sp>
      <p:sp>
        <p:nvSpPr>
          <p:cNvPr id="6" name="Foliennummernplatzhalter 3"/>
          <p:cNvSpPr>
            <a:spLocks noGrp="1"/>
          </p:cNvSpPr>
          <p:nvPr>
            <p:ph type="sldNum" sz="quarter" idx="5"/>
          </p:nvPr>
        </p:nvSpPr>
        <p:spPr bwMode="auto"/>
        <p:txBody>
          <a:bodyPr/>
          <a:lstStyle/>
          <a:p>
            <a:pPr>
              <a:defRPr/>
            </a:pPr>
            <a:fld id="{058061DB-DF71-4765-99A4-14E22DF63CCF}" type="slidenum">
              <a:rPr lang="de-CH"/>
              <a:t>15</a:t>
            </a:fld>
            <a:endParaRPr lang="de-CH"/>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Die Pflanze, aus der die Leinenfasern in einem aufwändigen Prozess gewonnen werden, </a:t>
            </a:r>
            <a:r>
              <a:rPr lang="de-DE" dirty="0" err="1"/>
              <a:t>heisst</a:t>
            </a:r>
            <a:r>
              <a:rPr lang="de-DE" dirty="0"/>
              <a:t> Flachs.</a:t>
            </a:r>
            <a:endParaRPr dirty="0"/>
          </a:p>
          <a:p>
            <a:pPr marL="0" marR="0" lvl="0" indent="0" algn="l" defTabSz="914400">
              <a:lnSpc>
                <a:spcPct val="100000"/>
              </a:lnSpc>
              <a:spcBef>
                <a:spcPts val="0"/>
              </a:spcBef>
              <a:spcAft>
                <a:spcPts val="0"/>
              </a:spcAft>
              <a:buClrTx/>
              <a:buSzTx/>
              <a:buFontTx/>
              <a:buNone/>
              <a:defRPr/>
            </a:pPr>
            <a:endParaRPr dirty="0"/>
          </a:p>
          <a:p>
            <a:pPr>
              <a:defRPr/>
            </a:pPr>
            <a:endParaRPr lang="de-CH" dirty="0"/>
          </a:p>
        </p:txBody>
      </p:sp>
      <p:sp>
        <p:nvSpPr>
          <p:cNvPr id="6" name="Foliennummernplatzhalter 3"/>
          <p:cNvSpPr>
            <a:spLocks noGrp="1"/>
          </p:cNvSpPr>
          <p:nvPr>
            <p:ph type="sldNum" sz="quarter" idx="5"/>
          </p:nvPr>
        </p:nvSpPr>
        <p:spPr bwMode="auto"/>
        <p:txBody>
          <a:bodyPr/>
          <a:lstStyle/>
          <a:p>
            <a:pPr>
              <a:defRPr/>
            </a:pPr>
            <a:fld id="{058061DB-DF71-4765-99A4-14E22DF63CCF}" type="slidenum">
              <a:rPr lang="de-CH"/>
              <a:t>16</a:t>
            </a:fld>
            <a:endParaRPr lang="de-CH"/>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Fasern, die von Schafen stammen werden Wolle genannt, für Haare von anderen Tieren wie z. B. Ziegen, Kamelen oder Alpakas wird der Begriff Haare verwendet.</a:t>
            </a:r>
            <a:endParaRPr dirty="0"/>
          </a:p>
          <a:p>
            <a:pPr>
              <a:defRPr/>
            </a:pPr>
            <a:endParaRPr lang="de-CH" dirty="0"/>
          </a:p>
        </p:txBody>
      </p:sp>
      <p:sp>
        <p:nvSpPr>
          <p:cNvPr id="6" name="Foliennummernplatzhalter 3"/>
          <p:cNvSpPr>
            <a:spLocks noGrp="1"/>
          </p:cNvSpPr>
          <p:nvPr>
            <p:ph type="sldNum" sz="quarter" idx="5"/>
          </p:nvPr>
        </p:nvSpPr>
        <p:spPr bwMode="auto"/>
        <p:txBody>
          <a:bodyPr/>
          <a:lstStyle/>
          <a:p>
            <a:pPr>
              <a:defRPr/>
            </a:pPr>
            <a:fld id="{058061DB-DF71-4765-99A4-14E22DF63CCF}" type="slidenum">
              <a:rPr lang="de-CH"/>
              <a:t>17</a:t>
            </a:fld>
            <a:endParaRPr lang="de-CH"/>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Seidenraupen ernähren sich von Blättern des </a:t>
            </a:r>
            <a:r>
              <a:rPr lang="de-DE" dirty="0" err="1"/>
              <a:t>weissen</a:t>
            </a:r>
            <a:r>
              <a:rPr lang="de-DE" dirty="0"/>
              <a:t> Maulbeerbaums.</a:t>
            </a:r>
            <a:endParaRPr dirty="0"/>
          </a:p>
          <a:p>
            <a:pPr>
              <a:defRPr/>
            </a:pPr>
            <a:endParaRPr lang="de-CH" dirty="0"/>
          </a:p>
        </p:txBody>
      </p:sp>
      <p:sp>
        <p:nvSpPr>
          <p:cNvPr id="6" name="Foliennummernplatzhalter 3"/>
          <p:cNvSpPr>
            <a:spLocks noGrp="1"/>
          </p:cNvSpPr>
          <p:nvPr>
            <p:ph type="sldNum" sz="quarter" idx="5"/>
          </p:nvPr>
        </p:nvSpPr>
        <p:spPr bwMode="auto"/>
        <p:txBody>
          <a:bodyPr/>
          <a:lstStyle/>
          <a:p>
            <a:pPr>
              <a:defRPr/>
            </a:pPr>
            <a:fld id="{058061DB-DF71-4765-99A4-14E22DF63CCF}" type="slidenum">
              <a:rPr lang="de-CH"/>
              <a:t>18</a:t>
            </a:fld>
            <a:endParaRPr lang="de-CH"/>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dirty="0"/>
              <a:t>Nach vier Wochen spinnen sich die Raupen ein. </a:t>
            </a:r>
            <a:r>
              <a:rPr lang="en-US" dirty="0"/>
              <a:t>Der </a:t>
            </a:r>
            <a:r>
              <a:rPr lang="en-US" dirty="0" err="1"/>
              <a:t>Kokon</a:t>
            </a:r>
            <a:r>
              <a:rPr lang="en-US" dirty="0"/>
              <a:t> </a:t>
            </a:r>
            <a:r>
              <a:rPr lang="en-US" dirty="0" err="1"/>
              <a:t>besteht</a:t>
            </a:r>
            <a:r>
              <a:rPr lang="en-US" dirty="0"/>
              <a:t> </a:t>
            </a:r>
            <a:r>
              <a:rPr lang="en-US" dirty="0" err="1"/>
              <a:t>aus</a:t>
            </a:r>
            <a:r>
              <a:rPr lang="en-US" dirty="0"/>
              <a:t> </a:t>
            </a:r>
            <a:r>
              <a:rPr lang="en-US" dirty="0" err="1"/>
              <a:t>einem</a:t>
            </a:r>
            <a:r>
              <a:rPr lang="en-US" dirty="0"/>
              <a:t> Seidenfaden, der bis </a:t>
            </a:r>
            <a:r>
              <a:rPr lang="en-US" dirty="0" err="1"/>
              <a:t>zu</a:t>
            </a:r>
            <a:r>
              <a:rPr lang="en-US" dirty="0"/>
              <a:t> 3000 m lang sein </a:t>
            </a:r>
            <a:r>
              <a:rPr lang="en-US" dirty="0" err="1"/>
              <a:t>kann</a:t>
            </a:r>
            <a:r>
              <a:rPr lang="en-US" dirty="0"/>
              <a:t>. </a:t>
            </a:r>
            <a:r>
              <a:rPr lang="en-US" dirty="0" err="1"/>
              <a:t>Damit</a:t>
            </a:r>
            <a:r>
              <a:rPr lang="en-US" dirty="0"/>
              <a:t> der </a:t>
            </a:r>
            <a:r>
              <a:rPr lang="en-US" dirty="0" err="1"/>
              <a:t>Faden</a:t>
            </a:r>
            <a:r>
              <a:rPr lang="en-US" dirty="0"/>
              <a:t> </a:t>
            </a:r>
            <a:r>
              <a:rPr lang="en-US" dirty="0" err="1"/>
              <a:t>abgehaspelt</a:t>
            </a:r>
            <a:r>
              <a:rPr lang="en-US" dirty="0"/>
              <a:t> </a:t>
            </a:r>
            <a:r>
              <a:rPr lang="en-US" dirty="0" err="1"/>
              <a:t>werden</a:t>
            </a:r>
            <a:r>
              <a:rPr lang="en-US" dirty="0"/>
              <a:t> </a:t>
            </a:r>
            <a:r>
              <a:rPr lang="en-US" dirty="0" err="1"/>
              <a:t>kann</a:t>
            </a:r>
            <a:r>
              <a:rPr lang="en-US" dirty="0"/>
              <a:t>, </a:t>
            </a:r>
            <a:r>
              <a:rPr lang="en-US" dirty="0" err="1"/>
              <a:t>darf</a:t>
            </a:r>
            <a:r>
              <a:rPr lang="en-US" dirty="0"/>
              <a:t> der </a:t>
            </a:r>
            <a:r>
              <a:rPr lang="en-US" dirty="0" err="1"/>
              <a:t>Schmetterling</a:t>
            </a:r>
            <a:r>
              <a:rPr lang="en-US" dirty="0"/>
              <a:t> </a:t>
            </a:r>
            <a:r>
              <a:rPr lang="en-US" dirty="0" err="1"/>
              <a:t>nicht</a:t>
            </a:r>
            <a:r>
              <a:rPr lang="en-US" dirty="0"/>
              <a:t> </a:t>
            </a:r>
            <a:r>
              <a:rPr lang="en-US" dirty="0" err="1"/>
              <a:t>schlüpfen</a:t>
            </a:r>
            <a:r>
              <a:rPr lang="en-US" dirty="0"/>
              <a:t>. Die </a:t>
            </a:r>
            <a:r>
              <a:rPr lang="en-US" dirty="0" err="1"/>
              <a:t>Kokons</a:t>
            </a:r>
            <a:r>
              <a:rPr lang="en-US" dirty="0"/>
              <a:t> </a:t>
            </a:r>
            <a:r>
              <a:rPr lang="en-US" dirty="0" err="1"/>
              <a:t>werden</a:t>
            </a:r>
            <a:r>
              <a:rPr lang="en-US" dirty="0"/>
              <a:t> in </a:t>
            </a:r>
            <a:r>
              <a:rPr lang="en-US" dirty="0" err="1"/>
              <a:t>heissem</a:t>
            </a:r>
            <a:r>
              <a:rPr lang="en-US" dirty="0"/>
              <a:t> Wasser </a:t>
            </a:r>
            <a:r>
              <a:rPr lang="en-US" dirty="0" err="1"/>
              <a:t>eingeweicht</a:t>
            </a:r>
            <a:r>
              <a:rPr lang="en-US" dirty="0"/>
              <a:t>, </a:t>
            </a:r>
            <a:r>
              <a:rPr lang="en-US" dirty="0" err="1"/>
              <a:t>dadurch</a:t>
            </a:r>
            <a:r>
              <a:rPr lang="en-US" dirty="0"/>
              <a:t> </a:t>
            </a:r>
            <a:r>
              <a:rPr lang="en-US" dirty="0" err="1"/>
              <a:t>löst</a:t>
            </a:r>
            <a:r>
              <a:rPr lang="en-US" dirty="0"/>
              <a:t> </a:t>
            </a:r>
            <a:r>
              <a:rPr lang="en-US" dirty="0" err="1"/>
              <a:t>sich</a:t>
            </a:r>
            <a:r>
              <a:rPr lang="en-US" dirty="0"/>
              <a:t> das Sericin, der </a:t>
            </a:r>
            <a:r>
              <a:rPr lang="en-US" dirty="0" err="1"/>
              <a:t>Seidenleim</a:t>
            </a:r>
            <a:r>
              <a:rPr lang="en-US" dirty="0"/>
              <a:t>, der das </a:t>
            </a:r>
            <a:r>
              <a:rPr lang="en-US" dirty="0" err="1"/>
              <a:t>Kokongespinnst</a:t>
            </a:r>
            <a:r>
              <a:rPr lang="en-US" dirty="0"/>
              <a:t> </a:t>
            </a:r>
            <a:r>
              <a:rPr lang="en-US" dirty="0" err="1"/>
              <a:t>zusammen</a:t>
            </a:r>
            <a:r>
              <a:rPr lang="en-US" dirty="0"/>
              <a:t> </a:t>
            </a:r>
            <a:r>
              <a:rPr lang="en-US" dirty="0" err="1"/>
              <a:t>hält</a:t>
            </a:r>
            <a:r>
              <a:rPr lang="en-US" dirty="0"/>
              <a:t>. </a:t>
            </a:r>
            <a:br>
              <a:rPr lang="en-US" dirty="0"/>
            </a:br>
            <a:endParaRPr dirty="0"/>
          </a:p>
          <a:p>
            <a:pPr marL="0" marR="0" lvl="0" indent="0" algn="l" defTabSz="914400">
              <a:lnSpc>
                <a:spcPct val="100000"/>
              </a:lnSpc>
              <a:spcBef>
                <a:spcPts val="0"/>
              </a:spcBef>
              <a:spcAft>
                <a:spcPts val="0"/>
              </a:spcAft>
              <a:buClrTx/>
              <a:buSzTx/>
              <a:buFontTx/>
              <a:buNone/>
              <a:defRPr/>
            </a:pPr>
            <a:endParaRPr lang="en-US" dirty="0"/>
          </a:p>
          <a:p>
            <a:pPr marL="0" marR="0" lvl="0" indent="0" algn="l" defTabSz="914400">
              <a:lnSpc>
                <a:spcPct val="100000"/>
              </a:lnSpc>
              <a:spcBef>
                <a:spcPts val="0"/>
              </a:spcBef>
              <a:spcAft>
                <a:spcPts val="0"/>
              </a:spcAft>
              <a:buClrTx/>
              <a:buSzTx/>
              <a:buFontTx/>
              <a:buNone/>
              <a:defRPr/>
            </a:pPr>
            <a:r>
              <a:rPr lang="en-US" dirty="0" err="1"/>
              <a:t>Weitere</a:t>
            </a:r>
            <a:r>
              <a:rPr lang="en-US" dirty="0"/>
              <a:t> </a:t>
            </a:r>
            <a:r>
              <a:rPr lang="en-US" dirty="0" err="1"/>
              <a:t>Informationen</a:t>
            </a:r>
            <a:r>
              <a:rPr lang="en-US" dirty="0"/>
              <a:t>: https://</a:t>
            </a:r>
            <a:r>
              <a:rPr lang="en-US" dirty="0" err="1"/>
              <a:t>www.swiss-silk.ch</a:t>
            </a:r>
            <a:r>
              <a:rPr lang="en-US" dirty="0"/>
              <a:t>/herstellung-geschichte-1/</a:t>
            </a:r>
            <a:r>
              <a:rPr lang="en-US" dirty="0" err="1"/>
              <a:t>herstellung</a:t>
            </a:r>
            <a:r>
              <a:rPr lang="en-US" dirty="0"/>
              <a:t>-der-</a:t>
            </a:r>
            <a:r>
              <a:rPr lang="en-US" dirty="0" err="1"/>
              <a:t>seide</a:t>
            </a:r>
            <a:r>
              <a:rPr lang="en-US" dirty="0"/>
              <a:t>/</a:t>
            </a:r>
            <a:endParaRPr dirty="0"/>
          </a:p>
          <a:p>
            <a:pPr marL="0" marR="0" lvl="0" indent="0" algn="l" defTabSz="914400">
              <a:lnSpc>
                <a:spcPct val="100000"/>
              </a:lnSpc>
              <a:spcBef>
                <a:spcPts val="0"/>
              </a:spcBef>
              <a:spcAft>
                <a:spcPts val="0"/>
              </a:spcAft>
              <a:buClrTx/>
              <a:buSzTx/>
              <a:buFontTx/>
              <a:buNone/>
              <a:defRPr/>
            </a:pPr>
            <a:endParaRPr lang="de-DE" dirty="0"/>
          </a:p>
          <a:p>
            <a:pPr marL="0" marR="0" lvl="0" indent="0" algn="l" defTabSz="914400">
              <a:lnSpc>
                <a:spcPct val="100000"/>
              </a:lnSpc>
              <a:spcBef>
                <a:spcPts val="0"/>
              </a:spcBef>
              <a:spcAft>
                <a:spcPts val="0"/>
              </a:spcAft>
              <a:buClrTx/>
              <a:buSzTx/>
              <a:buFontTx/>
              <a:buNone/>
              <a:defRPr/>
            </a:pPr>
            <a:r>
              <a:rPr lang="de-DE" dirty="0"/>
              <a:t>Bild: </a:t>
            </a:r>
            <a:r>
              <a:rPr lang="en-US" dirty="0"/>
              <a:t>https://</a:t>
            </a:r>
            <a:r>
              <a:rPr lang="en-US" dirty="0" err="1"/>
              <a:t>www.daunenspiel.at</a:t>
            </a:r>
            <a:r>
              <a:rPr lang="en-US" dirty="0"/>
              <a:t>/shop/bed/seidenweber-collection-spannleintuch-aus-100-seide/</a:t>
            </a:r>
            <a:endParaRPr dirty="0"/>
          </a:p>
          <a:p>
            <a:pPr>
              <a:defRPr/>
            </a:pPr>
            <a:endParaRPr lang="de-CH" dirty="0"/>
          </a:p>
        </p:txBody>
      </p:sp>
      <p:sp>
        <p:nvSpPr>
          <p:cNvPr id="6" name="Foliennummernplatzhalter 3"/>
          <p:cNvSpPr>
            <a:spLocks noGrp="1"/>
          </p:cNvSpPr>
          <p:nvPr>
            <p:ph type="sldNum" sz="quarter" idx="5"/>
          </p:nvPr>
        </p:nvSpPr>
        <p:spPr bwMode="auto"/>
        <p:txBody>
          <a:bodyPr/>
          <a:lstStyle/>
          <a:p>
            <a:pPr>
              <a:defRPr/>
            </a:pPr>
            <a:fld id="{058061DB-DF71-4765-99A4-14E22DF63CCF}" type="slidenum">
              <a:rPr lang="de-CH"/>
              <a:t>19</a:t>
            </a:fld>
            <a:endParaRPr lang="de-CH"/>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St. Galler Spitze – ein Hightech-Produkt mit Tradition. Die Region St- Gallen war einst eines der weltweit wichtigsten und grössten Herstellungs- und Exportgebiete von Stickereiprodukten. Um 1910 war die Stickereiproduktion mit 18 Prozent der grösste Exportzweig der Schweizer Wirtschaft und über 50 Prozent der Weltproduktion kam aus St. Gallen. Nach einem Einbruch der Nachfrage mit dem Beginn des Ersten Weltkriegs hat sich die Stickereindustrie einigermassen erholt und noch heute sind St. Galler Spitzen ein beliebtes Ausgangsmaterial für Kreationen der Haute Couture. https://de.wikipedia.org/wiki/St._Galler_Stickerei</a:t>
            </a:r>
            <a:endParaRPr/>
          </a:p>
          <a:p>
            <a:pPr>
              <a:defRPr/>
            </a:pPr>
            <a:endParaRPr lang="de-DE"/>
          </a:p>
          <a:p>
            <a:pPr>
              <a:defRPr/>
            </a:pPr>
            <a:r>
              <a:rPr lang="de-DE"/>
              <a:t>Spitze kann z. B. auch am Bau eingesetzt werden. Das Bild zeigt einen Ausschnitt aus dem Eingangsportal der Bischoff Textil AG in St. Gallen. Hier wurde die Spitze mit Verbundglasfolien einlaminiert. Diese erhalten Strukturen und Effekte der Stickerei und schützen das Textil vor UV-Strahlen.</a:t>
            </a:r>
            <a:endParaRPr/>
          </a:p>
          <a:p>
            <a:pPr>
              <a:defRPr/>
            </a:pPr>
            <a:r>
              <a:rPr lang="de-DE"/>
              <a:t>https://www.glasvetia.ch/news/article/2016/10/21/stgaller-spitzen-und-glasvetia-finden-zusammen/</a:t>
            </a:r>
            <a:endParaRPr/>
          </a:p>
          <a:p>
            <a:pPr>
              <a:defRPr/>
            </a:pPr>
            <a:endParaRPr lang="de-CH"/>
          </a:p>
        </p:txBody>
      </p:sp>
      <p:sp>
        <p:nvSpPr>
          <p:cNvPr id="6" name="Foliennummernplatzhalter 3"/>
          <p:cNvSpPr>
            <a:spLocks noGrp="1"/>
          </p:cNvSpPr>
          <p:nvPr>
            <p:ph type="sldNum" sz="quarter" idx="5"/>
          </p:nvPr>
        </p:nvSpPr>
        <p:spPr bwMode="auto"/>
        <p:txBody>
          <a:bodyPr/>
          <a:lstStyle/>
          <a:p>
            <a:pPr>
              <a:defRPr/>
            </a:pPr>
            <a:fld id="{058061DB-DF71-4765-99A4-14E22DF63CCF}" type="slidenum">
              <a:rPr lang="de-CH"/>
              <a:t>2</a:t>
            </a:fld>
            <a:endParaRPr lang="de-CH"/>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endParaRPr lang="de-CH" dirty="0"/>
          </a:p>
          <a:p>
            <a:pPr>
              <a:defRPr/>
            </a:pPr>
            <a:endParaRPr lang="de-CH" dirty="0"/>
          </a:p>
        </p:txBody>
      </p:sp>
      <p:sp>
        <p:nvSpPr>
          <p:cNvPr id="6" name="Foliennummernplatzhalter 3"/>
          <p:cNvSpPr>
            <a:spLocks noGrp="1"/>
          </p:cNvSpPr>
          <p:nvPr>
            <p:ph type="sldNum" sz="quarter" idx="5"/>
          </p:nvPr>
        </p:nvSpPr>
        <p:spPr bwMode="auto"/>
        <p:txBody>
          <a:bodyPr/>
          <a:lstStyle/>
          <a:p>
            <a:pPr>
              <a:defRPr/>
            </a:pPr>
            <a:fld id="{058061DB-DF71-4765-99A4-14E22DF63CCF}" type="slidenum">
              <a:rPr lang="de-CH"/>
              <a:t>20</a:t>
            </a:fld>
            <a:endParaRPr lang="de-CH"/>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endParaRPr lang="de-CH" dirty="0"/>
          </a:p>
        </p:txBody>
      </p:sp>
      <p:sp>
        <p:nvSpPr>
          <p:cNvPr id="6" name="Foliennummernplatzhalter 3"/>
          <p:cNvSpPr>
            <a:spLocks noGrp="1"/>
          </p:cNvSpPr>
          <p:nvPr>
            <p:ph type="sldNum" sz="quarter" idx="5"/>
          </p:nvPr>
        </p:nvSpPr>
        <p:spPr bwMode="auto"/>
        <p:txBody>
          <a:bodyPr/>
          <a:lstStyle/>
          <a:p>
            <a:pPr>
              <a:defRPr/>
            </a:pPr>
            <a:fld id="{058061DB-DF71-4765-99A4-14E22DF63CCF}" type="slidenum">
              <a:rPr lang="de-CH"/>
              <a:t>21</a:t>
            </a:fld>
            <a:endParaRPr lang="de-CH"/>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Aufgrund des Herstellungsverfahrens können Textilien in vier Gruppen unterteilt werden.</a:t>
            </a:r>
            <a:endParaRPr/>
          </a:p>
          <a:p>
            <a:pPr>
              <a:defRPr/>
            </a:pPr>
            <a:endParaRPr lang="de-CH"/>
          </a:p>
        </p:txBody>
      </p:sp>
      <p:sp>
        <p:nvSpPr>
          <p:cNvPr id="6" name="Foliennummernplatzhalter 3"/>
          <p:cNvSpPr>
            <a:spLocks noGrp="1"/>
          </p:cNvSpPr>
          <p:nvPr>
            <p:ph type="sldNum" sz="quarter" idx="5"/>
          </p:nvPr>
        </p:nvSpPr>
        <p:spPr bwMode="auto"/>
        <p:txBody>
          <a:bodyPr/>
          <a:lstStyle/>
          <a:p>
            <a:pPr>
              <a:defRPr/>
            </a:pPr>
            <a:fld id="{058061DB-DF71-4765-99A4-14E22DF63CCF}" type="slidenum">
              <a:rPr lang="de-CH"/>
              <a:t>22</a:t>
            </a:fld>
            <a:endParaRPr lang="de-CH"/>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endParaRPr lang="de-DE" dirty="0"/>
          </a:p>
          <a:p>
            <a:pPr>
              <a:defRPr/>
            </a:pPr>
            <a:endParaRPr lang="de-CH" dirty="0"/>
          </a:p>
        </p:txBody>
      </p:sp>
      <p:sp>
        <p:nvSpPr>
          <p:cNvPr id="6" name="Foliennummernplatzhalter 3"/>
          <p:cNvSpPr>
            <a:spLocks noGrp="1"/>
          </p:cNvSpPr>
          <p:nvPr>
            <p:ph type="sldNum" sz="quarter" idx="5"/>
          </p:nvPr>
        </p:nvSpPr>
        <p:spPr bwMode="auto"/>
        <p:txBody>
          <a:bodyPr/>
          <a:lstStyle/>
          <a:p>
            <a:pPr>
              <a:defRPr/>
            </a:pPr>
            <a:fld id="{058061DB-DF71-4765-99A4-14E22DF63CCF}" type="slidenum">
              <a:rPr lang="de-CH"/>
              <a:t>23</a:t>
            </a:fld>
            <a:endParaRPr lang="de-CH"/>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endParaRPr lang="de-CH" dirty="0"/>
          </a:p>
        </p:txBody>
      </p:sp>
      <p:sp>
        <p:nvSpPr>
          <p:cNvPr id="6" name="Foliennummernplatzhalter 3"/>
          <p:cNvSpPr>
            <a:spLocks noGrp="1"/>
          </p:cNvSpPr>
          <p:nvPr>
            <p:ph type="sldNum" sz="quarter" idx="5"/>
          </p:nvPr>
        </p:nvSpPr>
        <p:spPr bwMode="auto"/>
        <p:txBody>
          <a:bodyPr/>
          <a:lstStyle/>
          <a:p>
            <a:pPr>
              <a:defRPr/>
            </a:pPr>
            <a:fld id="{058061DB-DF71-4765-99A4-14E22DF63CCF}" type="slidenum">
              <a:rPr lang="de-CH"/>
              <a:t>24</a:t>
            </a:fld>
            <a:endParaRPr lang="de-CH"/>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endParaRPr lang="de-DE" dirty="0"/>
          </a:p>
          <a:p>
            <a:pPr>
              <a:defRPr/>
            </a:pPr>
            <a:endParaRPr lang="de-CH" dirty="0"/>
          </a:p>
        </p:txBody>
      </p:sp>
      <p:sp>
        <p:nvSpPr>
          <p:cNvPr id="6" name="Foliennummernplatzhalter 3"/>
          <p:cNvSpPr>
            <a:spLocks noGrp="1"/>
          </p:cNvSpPr>
          <p:nvPr>
            <p:ph type="sldNum" sz="quarter" idx="5"/>
          </p:nvPr>
        </p:nvSpPr>
        <p:spPr bwMode="auto"/>
        <p:txBody>
          <a:bodyPr/>
          <a:lstStyle/>
          <a:p>
            <a:pPr>
              <a:defRPr/>
            </a:pPr>
            <a:fld id="{058061DB-DF71-4765-99A4-14E22DF63CCF}" type="slidenum">
              <a:rPr lang="de-CH"/>
              <a:t>25</a:t>
            </a:fld>
            <a:endParaRPr lang="de-CH"/>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Das sogenannte Trägergewebe der technischen Textilien besteht aus </a:t>
            </a:r>
            <a:r>
              <a:rPr lang="de-DE" dirty="0" err="1"/>
              <a:t>Kett</a:t>
            </a:r>
            <a:r>
              <a:rPr lang="de-DE" dirty="0"/>
              <a:t>- und Schussfäden. Die Kettfäden werden unter Spannung gesetzt und wie beim herkömmlichen Webvorgang mit dem Schussfaden zu einem Stoff verwoben.</a:t>
            </a:r>
            <a:endParaRPr dirty="0"/>
          </a:p>
          <a:p>
            <a:pPr>
              <a:defRPr/>
            </a:pPr>
            <a:r>
              <a:rPr lang="de-DE" dirty="0"/>
              <a:t>Abhängig von Einsatz und Bedarf kommen unterschiedliche Garne, Beschichtungsarten und Oberflächenbehandlungen zum Einsatz. </a:t>
            </a:r>
            <a:endParaRPr dirty="0"/>
          </a:p>
          <a:p>
            <a:pPr>
              <a:defRPr/>
            </a:pPr>
            <a:endParaRPr lang="de-CH" dirty="0"/>
          </a:p>
        </p:txBody>
      </p:sp>
      <p:sp>
        <p:nvSpPr>
          <p:cNvPr id="6" name="Foliennummernplatzhalter 3"/>
          <p:cNvSpPr>
            <a:spLocks noGrp="1"/>
          </p:cNvSpPr>
          <p:nvPr>
            <p:ph type="sldNum" sz="quarter" idx="5"/>
          </p:nvPr>
        </p:nvSpPr>
        <p:spPr bwMode="auto"/>
        <p:txBody>
          <a:bodyPr/>
          <a:lstStyle/>
          <a:p>
            <a:pPr>
              <a:defRPr/>
            </a:pPr>
            <a:fld id="{058061DB-DF71-4765-99A4-14E22DF63CCF}" type="slidenum">
              <a:rPr lang="de-CH"/>
              <a:t>26</a:t>
            </a:fld>
            <a:endParaRPr lang="de-CH"/>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Bild links: Jakob Schläpfer ist eine der bekanntesten St. Galler Firmen, die für die Haute Couture Stoffe produzieren. Neben Stickereien (Stoffrolle rechts) und Jaquardgeweben (Stoffrolle links) werden auch Neuheiten wie das Bedrucken von Pailletten entwickelt (Stoffrolle Mitte).</a:t>
            </a:r>
            <a:endParaRPr/>
          </a:p>
          <a:p>
            <a:pPr>
              <a:defRPr/>
            </a:pPr>
            <a:r>
              <a:rPr lang="de-DE"/>
              <a:t>https://shop.jakobschlaepfer.ch/de/</a:t>
            </a:r>
            <a:endParaRPr/>
          </a:p>
          <a:p>
            <a:pPr>
              <a:defRPr/>
            </a:pPr>
            <a:endParaRPr lang="de-DE"/>
          </a:p>
          <a:p>
            <a:pPr>
              <a:defRPr/>
            </a:pPr>
            <a:r>
              <a:rPr lang="de-DE"/>
              <a:t>Bild rechts: Michelle Obama trägt 2009  bei der Amtseinführung von Barak Obama ein Kleid aus Spitze der Forster Rohner AG.</a:t>
            </a:r>
            <a:endParaRPr/>
          </a:p>
          <a:p>
            <a:pPr>
              <a:defRPr/>
            </a:pPr>
            <a:r>
              <a:rPr lang="de-DE"/>
              <a:t>http://www.forsterrohner.com/</a:t>
            </a:r>
            <a:endParaRPr/>
          </a:p>
          <a:p>
            <a:pPr>
              <a:defRPr/>
            </a:pPr>
            <a:endParaRPr lang="de-CH"/>
          </a:p>
        </p:txBody>
      </p:sp>
      <p:sp>
        <p:nvSpPr>
          <p:cNvPr id="6" name="Foliennummernplatzhalter 3"/>
          <p:cNvSpPr>
            <a:spLocks noGrp="1"/>
          </p:cNvSpPr>
          <p:nvPr>
            <p:ph type="sldNum" sz="quarter" idx="5"/>
          </p:nvPr>
        </p:nvSpPr>
        <p:spPr bwMode="auto"/>
        <p:txBody>
          <a:bodyPr/>
          <a:lstStyle/>
          <a:p>
            <a:pPr>
              <a:defRPr/>
            </a:pPr>
            <a:fld id="{058061DB-DF71-4765-99A4-14E22DF63CCF}" type="slidenum">
              <a:rPr lang="de-CH"/>
              <a:t>3</a:t>
            </a:fld>
            <a:endParaRPr lang="de-CH"/>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Bild links: Intelligente Textilien sind Textilien, die in der Lage sind, Veränderungen in ihrer Umgebung wahrzunehmen und darauf zu reagieren. Diese Reize können thermisch, mechanisch, chemisch, elektrisch, magnetisch, optisch usw. sein. Intelligente Textilien werden in einer Vielzahl von Anwendungen in den Bereichen Medizin, Transport, Energie, Schutz, Sicherheit und Kommunikation eingesetzt. Wo auch immer sie eingesetzt werden, bieten intelligente Textilien einen Mehrwert in Form von verbesserter Leistung oder Komfort.</a:t>
            </a:r>
            <a:endParaRPr dirty="0"/>
          </a:p>
          <a:p>
            <a:pPr>
              <a:defRPr/>
            </a:pPr>
            <a:endParaRPr lang="de-DE" dirty="0"/>
          </a:p>
          <a:p>
            <a:pPr>
              <a:defRPr/>
            </a:pPr>
            <a:r>
              <a:rPr lang="de-DE" dirty="0"/>
              <a:t>Bild rechts: Studie des </a:t>
            </a:r>
            <a:r>
              <a:rPr lang="de-DE" dirty="0" err="1"/>
              <a:t>Sächsichen</a:t>
            </a:r>
            <a:r>
              <a:rPr lang="de-DE" dirty="0"/>
              <a:t> </a:t>
            </a:r>
            <a:r>
              <a:rPr lang="de-DE" dirty="0" err="1"/>
              <a:t>Textilforschungs</a:t>
            </a:r>
            <a:r>
              <a:rPr lang="de-DE" dirty="0"/>
              <a:t> Institutes, es werden leitfähige Textilien verwendet, um leichte, flexible, aber robuste Systeme zu entwickeln und herzustellen. Unter anderem forscht das Institut an s</a:t>
            </a:r>
            <a:r>
              <a:rPr lang="de-CH" sz="1200" b="0" i="0" u="none" strike="noStrike" dirty="0" err="1">
                <a:solidFill>
                  <a:schemeClr val="tx1"/>
                </a:solidFill>
                <a:effectLst/>
                <a:latin typeface="Arial"/>
                <a:ea typeface="+mn-ea"/>
                <a:cs typeface="+mn-cs"/>
              </a:rPr>
              <a:t>chnitthemmende</a:t>
            </a:r>
            <a:r>
              <a:rPr lang="de-CH" sz="1200" b="0" i="0" u="none" strike="noStrike" dirty="0">
                <a:solidFill>
                  <a:schemeClr val="tx1"/>
                </a:solidFill>
                <a:effectLst/>
                <a:latin typeface="Arial"/>
                <a:ea typeface="+mn-ea"/>
                <a:cs typeface="+mn-cs"/>
              </a:rPr>
              <a:t> Strukturen mit Alarmfunktion, textile Therapie- und Assistenzsysteme, Leuchtstrukturen, Beschattungssysteme, </a:t>
            </a:r>
            <a:r>
              <a:rPr lang="de-CH" sz="1200" b="0" i="0" u="none" strike="noStrike" dirty="0" err="1">
                <a:solidFill>
                  <a:schemeClr val="tx1"/>
                </a:solidFill>
                <a:effectLst/>
                <a:latin typeface="Arial"/>
                <a:ea typeface="+mn-ea"/>
                <a:cs typeface="+mn-cs"/>
              </a:rPr>
              <a:t>etc</a:t>
            </a:r>
            <a:endParaRPr lang="de-CH" dirty="0"/>
          </a:p>
        </p:txBody>
      </p:sp>
      <p:sp>
        <p:nvSpPr>
          <p:cNvPr id="6" name="Foliennummernplatzhalter 3"/>
          <p:cNvSpPr>
            <a:spLocks noGrp="1"/>
          </p:cNvSpPr>
          <p:nvPr>
            <p:ph type="sldNum" sz="quarter" idx="5"/>
          </p:nvPr>
        </p:nvSpPr>
        <p:spPr bwMode="auto"/>
        <p:txBody>
          <a:bodyPr/>
          <a:lstStyle/>
          <a:p>
            <a:pPr>
              <a:defRPr/>
            </a:pPr>
            <a:fld id="{058061DB-DF71-4765-99A4-14E22DF63CCF}" type="slidenum">
              <a:rPr lang="de-CH"/>
              <a:t>4</a:t>
            </a:fld>
            <a:endParaRPr lang="de-CH"/>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Einige der allgemeinen Anwendungen intelligenter Textilien sind die Gesundheitsfürsorge (Überwachung der Herzfrequenz), Militärabwehr (Warnung vor toxischen Gasen), Sportbekleidung (Überwachung der Leistung von Athleten), Mode und Unterhaltung (Kleidung die auf Licht und Umwelt reagiert).</a:t>
            </a:r>
            <a:endParaRPr/>
          </a:p>
          <a:p>
            <a:pPr>
              <a:defRPr/>
            </a:pPr>
            <a:r>
              <a:rPr lang="de-DE"/>
              <a:t>https://www.dr-hempel-network.com/digital-health-technolgy/smart-textiles-in-healthcare/</a:t>
            </a:r>
            <a:endParaRPr/>
          </a:p>
          <a:p>
            <a:pPr>
              <a:defRPr/>
            </a:pPr>
            <a:endParaRPr lang="de-CH"/>
          </a:p>
        </p:txBody>
      </p:sp>
      <p:sp>
        <p:nvSpPr>
          <p:cNvPr id="6" name="Foliennummernplatzhalter 3"/>
          <p:cNvSpPr>
            <a:spLocks noGrp="1"/>
          </p:cNvSpPr>
          <p:nvPr>
            <p:ph type="sldNum" sz="quarter" idx="5"/>
          </p:nvPr>
        </p:nvSpPr>
        <p:spPr bwMode="auto"/>
        <p:txBody>
          <a:bodyPr/>
          <a:lstStyle/>
          <a:p>
            <a:pPr>
              <a:defRPr/>
            </a:pPr>
            <a:fld id="{058061DB-DF71-4765-99A4-14E22DF63CCF}" type="slidenum">
              <a:rPr lang="de-CH"/>
              <a:t>5</a:t>
            </a:fld>
            <a:endParaRPr lang="de-CH"/>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err="1"/>
              <a:t>e</a:t>
            </a:r>
            <a:r>
              <a:rPr lang="de-DE" dirty="0"/>
              <a:t> – </a:t>
            </a:r>
            <a:r>
              <a:rPr lang="de-DE" dirty="0" err="1"/>
              <a:t>Broidery</a:t>
            </a:r>
            <a:r>
              <a:rPr lang="de-DE" dirty="0"/>
              <a:t> ist die Bezeichnung für Textilien mit elektronischen Komponenten wie etwa LEDs, die mittels industrieller Stickerei in textile Flächen integriert werden. </a:t>
            </a:r>
            <a:br>
              <a:rPr lang="de-DE" dirty="0"/>
            </a:br>
            <a:r>
              <a:rPr lang="de-DE" dirty="0"/>
              <a:t>https://</a:t>
            </a:r>
            <a:r>
              <a:rPr lang="de-DE" dirty="0" err="1"/>
              <a:t>www.hslu.ch</a:t>
            </a:r>
            <a:r>
              <a:rPr lang="de-DE" dirty="0"/>
              <a:t>/de-</a:t>
            </a:r>
            <a:r>
              <a:rPr lang="de-DE" dirty="0" err="1"/>
              <a:t>ch</a:t>
            </a:r>
            <a:r>
              <a:rPr lang="de-DE" dirty="0"/>
              <a:t>/</a:t>
            </a:r>
            <a:r>
              <a:rPr lang="de-DE" dirty="0" err="1"/>
              <a:t>hochschule</a:t>
            </a:r>
            <a:r>
              <a:rPr lang="de-DE" dirty="0"/>
              <a:t>-luzern/</a:t>
            </a:r>
            <a:r>
              <a:rPr lang="de-DE" dirty="0" err="1"/>
              <a:t>forschung</a:t>
            </a:r>
            <a:r>
              <a:rPr lang="de-DE" dirty="0"/>
              <a:t>/</a:t>
            </a:r>
            <a:r>
              <a:rPr lang="de-DE" dirty="0" err="1"/>
              <a:t>projekte</a:t>
            </a:r>
            <a:r>
              <a:rPr lang="de-DE" dirty="0"/>
              <a:t>/</a:t>
            </a:r>
            <a:r>
              <a:rPr lang="de-DE" dirty="0" err="1"/>
              <a:t>detail</a:t>
            </a:r>
            <a:r>
              <a:rPr lang="de-DE" dirty="0"/>
              <a:t>/?</a:t>
            </a:r>
            <a:r>
              <a:rPr lang="de-DE" dirty="0" err="1"/>
              <a:t>pid</a:t>
            </a:r>
            <a:r>
              <a:rPr lang="de-DE" dirty="0"/>
              <a:t>=536</a:t>
            </a:r>
            <a:endParaRPr dirty="0"/>
          </a:p>
          <a:p>
            <a:pPr>
              <a:defRPr/>
            </a:pPr>
            <a:endParaRPr lang="de-DE" dirty="0"/>
          </a:p>
          <a:p>
            <a:pPr>
              <a:defRPr/>
            </a:pPr>
            <a:r>
              <a:rPr lang="de-DE" dirty="0"/>
              <a:t>Bild links: Die St. Galler Firma Forster </a:t>
            </a:r>
            <a:r>
              <a:rPr lang="de-DE" dirty="0" err="1"/>
              <a:t>Rohner</a:t>
            </a:r>
            <a:r>
              <a:rPr lang="de-DE" dirty="0"/>
              <a:t> hat bei der Entwicklung von </a:t>
            </a:r>
            <a:r>
              <a:rPr lang="de-DE" dirty="0" err="1"/>
              <a:t>e-Broidery</a:t>
            </a:r>
            <a:r>
              <a:rPr lang="de-DE" dirty="0"/>
              <a:t> mit der Hochschule Luzern Design &amp; Kunst zusammengearbeitet.</a:t>
            </a:r>
            <a:endParaRPr dirty="0"/>
          </a:p>
          <a:p>
            <a:pPr>
              <a:defRPr/>
            </a:pPr>
            <a:r>
              <a:rPr lang="de-DE" dirty="0"/>
              <a:t>http://</a:t>
            </a:r>
            <a:r>
              <a:rPr lang="de-DE" dirty="0" err="1"/>
              <a:t>www.e-broidery.ch</a:t>
            </a:r>
            <a:r>
              <a:rPr lang="de-DE" dirty="0"/>
              <a:t>/de/</a:t>
            </a:r>
            <a:endParaRPr dirty="0"/>
          </a:p>
          <a:p>
            <a:pPr>
              <a:defRPr/>
            </a:pPr>
            <a:endParaRPr lang="de-DE" dirty="0"/>
          </a:p>
          <a:p>
            <a:pPr>
              <a:defRPr/>
            </a:pPr>
            <a:r>
              <a:rPr lang="de-DE" dirty="0"/>
              <a:t>Bild rechts: https://</a:t>
            </a:r>
            <a:r>
              <a:rPr lang="de-DE" dirty="0" err="1"/>
              <a:t>www.basellive.ch</a:t>
            </a:r>
            <a:r>
              <a:rPr lang="de-DE" dirty="0"/>
              <a:t>/</a:t>
            </a:r>
            <a:r>
              <a:rPr lang="de-DE" dirty="0" err="1"/>
              <a:t>blog</a:t>
            </a:r>
            <a:r>
              <a:rPr lang="de-DE" dirty="0"/>
              <a:t>/radikal-kreativ-radikal-futuristisch/0dye</a:t>
            </a:r>
            <a:endParaRPr dirty="0"/>
          </a:p>
          <a:p>
            <a:pPr>
              <a:defRPr/>
            </a:pPr>
            <a:endParaRPr lang="de-CH" dirty="0"/>
          </a:p>
        </p:txBody>
      </p:sp>
      <p:sp>
        <p:nvSpPr>
          <p:cNvPr id="6" name="Foliennummernplatzhalter 3"/>
          <p:cNvSpPr>
            <a:spLocks noGrp="1"/>
          </p:cNvSpPr>
          <p:nvPr>
            <p:ph type="sldNum" sz="quarter" idx="5"/>
          </p:nvPr>
        </p:nvSpPr>
        <p:spPr bwMode="auto"/>
        <p:txBody>
          <a:bodyPr/>
          <a:lstStyle/>
          <a:p>
            <a:pPr>
              <a:defRPr/>
            </a:pPr>
            <a:fld id="{058061DB-DF71-4765-99A4-14E22DF63CCF}" type="slidenum">
              <a:rPr lang="de-CH"/>
              <a:t>6</a:t>
            </a:fld>
            <a:endParaRPr lang="de-CH"/>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dirty="0" err="1"/>
              <a:t>Active</a:t>
            </a:r>
            <a:r>
              <a:rPr lang="de-DE" dirty="0"/>
              <a:t> </a:t>
            </a:r>
            <a:r>
              <a:rPr lang="de-DE" dirty="0" err="1"/>
              <a:t>Shoe</a:t>
            </a:r>
            <a:r>
              <a:rPr lang="de-DE" dirty="0"/>
              <a:t> ist ein Forschungsprojekt von Christoph </a:t>
            </a:r>
            <a:r>
              <a:rPr lang="de-DE" dirty="0" err="1"/>
              <a:t>Guberan</a:t>
            </a:r>
            <a:r>
              <a:rPr lang="de-DE" dirty="0"/>
              <a:t>, das die Herstellungsmethode eines Schuhs in Frage stellt. Ein 3D-Drucker extrudiert eine Linie aus Kunststoff auf ein dehnbares Gewebe.</a:t>
            </a:r>
            <a:endParaRPr dirty="0"/>
          </a:p>
          <a:p>
            <a:pPr marL="0" marR="0" lvl="0" indent="0" algn="l" defTabSz="914400">
              <a:lnSpc>
                <a:spcPct val="100000"/>
              </a:lnSpc>
              <a:spcBef>
                <a:spcPts val="0"/>
              </a:spcBef>
              <a:spcAft>
                <a:spcPts val="0"/>
              </a:spcAft>
              <a:buClrTx/>
              <a:buSzTx/>
              <a:buFontTx/>
              <a:buNone/>
              <a:defRPr/>
            </a:pPr>
            <a:endParaRPr dirty="0"/>
          </a:p>
          <a:p>
            <a:pPr>
              <a:defRPr/>
            </a:pPr>
            <a:endParaRPr lang="de-CH" dirty="0"/>
          </a:p>
        </p:txBody>
      </p:sp>
      <p:sp>
        <p:nvSpPr>
          <p:cNvPr id="6" name="Foliennummernplatzhalter 3"/>
          <p:cNvSpPr>
            <a:spLocks noGrp="1"/>
          </p:cNvSpPr>
          <p:nvPr>
            <p:ph type="sldNum" sz="quarter" idx="5"/>
          </p:nvPr>
        </p:nvSpPr>
        <p:spPr bwMode="auto"/>
        <p:txBody>
          <a:bodyPr/>
          <a:lstStyle/>
          <a:p>
            <a:pPr>
              <a:defRPr/>
            </a:pPr>
            <a:fld id="{058061DB-DF71-4765-99A4-14E22DF63CCF}" type="slidenum">
              <a:rPr lang="de-CH"/>
              <a:t>7</a:t>
            </a:fld>
            <a:endParaRPr lang="de-CH"/>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Der Film zeigt das Aufbringen des Kunststoffs auf das Textil, das sich durch Zusammenziehen zu einem Schuh formt.</a:t>
            </a:r>
            <a:endParaRPr dirty="0"/>
          </a:p>
          <a:p>
            <a:pPr>
              <a:defRPr/>
            </a:pPr>
            <a:endParaRPr lang="de-CH" dirty="0"/>
          </a:p>
        </p:txBody>
      </p:sp>
      <p:sp>
        <p:nvSpPr>
          <p:cNvPr id="6" name="Foliennummernplatzhalter 3"/>
          <p:cNvSpPr>
            <a:spLocks noGrp="1"/>
          </p:cNvSpPr>
          <p:nvPr>
            <p:ph type="sldNum" sz="quarter" idx="5"/>
          </p:nvPr>
        </p:nvSpPr>
        <p:spPr bwMode="auto"/>
        <p:txBody>
          <a:bodyPr/>
          <a:lstStyle/>
          <a:p>
            <a:pPr>
              <a:defRPr/>
            </a:pPr>
            <a:fld id="{058061DB-DF71-4765-99A4-14E22DF63CCF}" type="slidenum">
              <a:rPr lang="de-CH"/>
              <a:t>8</a:t>
            </a:fld>
            <a:endParaRPr lang="de-CH"/>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endParaRPr dirty="0"/>
          </a:p>
          <a:p>
            <a:pPr>
              <a:defRPr/>
            </a:pPr>
            <a:endParaRPr lang="de-CH" dirty="0"/>
          </a:p>
        </p:txBody>
      </p:sp>
      <p:sp>
        <p:nvSpPr>
          <p:cNvPr id="6" name="Foliennummernplatzhalter 3"/>
          <p:cNvSpPr>
            <a:spLocks noGrp="1"/>
          </p:cNvSpPr>
          <p:nvPr>
            <p:ph type="sldNum" sz="quarter" idx="5"/>
          </p:nvPr>
        </p:nvSpPr>
        <p:spPr bwMode="auto"/>
        <p:txBody>
          <a:bodyPr/>
          <a:lstStyle/>
          <a:p>
            <a:pPr>
              <a:defRPr/>
            </a:pPr>
            <a:fld id="{058061DB-DF71-4765-99A4-14E22DF63CCF}" type="slidenum">
              <a:rPr lang="de-CH"/>
              <a:t>9</a:t>
            </a:fld>
            <a:endParaRPr lang="de-CH"/>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preserve="1" userDrawn="1">
  <p:cSld name="Titelfolie">
    <p:spTree>
      <p:nvGrpSpPr>
        <p:cNvPr id="1" name=""/>
        <p:cNvGrpSpPr/>
        <p:nvPr/>
      </p:nvGrpSpPr>
      <p:grpSpPr bwMode="auto">
        <a:xfrm>
          <a:off x="0" y="0"/>
          <a:ext cx="0" cy="0"/>
          <a:chOff x="0" y="0"/>
          <a:chExt cx="0" cy="0"/>
        </a:xfrm>
      </p:grpSpPr>
      <p:sp>
        <p:nvSpPr>
          <p:cNvPr id="4" name="Rectangle 3"/>
          <p:cNvSpPr>
            <a:spLocks noGrp="1" noChangeArrowheads="1"/>
          </p:cNvSpPr>
          <p:nvPr>
            <p:ph type="subTitle" idx="1" hasCustomPrompt="1"/>
          </p:nvPr>
        </p:nvSpPr>
        <p:spPr bwMode="auto">
          <a:xfrm>
            <a:off x="695325" y="2185933"/>
            <a:ext cx="9213850" cy="285750"/>
          </a:xfrm>
          <a:prstGeom prst="rect">
            <a:avLst/>
          </a:prstGeom>
          <a:noFill/>
          <a:ln/>
        </p:spPr>
        <p:txBody>
          <a:bodyPr lIns="0" tIns="0" rIns="0" bIns="0"/>
          <a:lstStyle>
            <a:lvl1pPr>
              <a:defRPr sz="2000"/>
            </a:lvl1pPr>
          </a:lstStyle>
          <a:p>
            <a:pPr>
              <a:spcBef>
                <a:spcPts val="0"/>
              </a:spcBef>
              <a:defRPr/>
            </a:pPr>
            <a:r>
              <a:rPr lang="de-DE" sz="2600"/>
              <a:t>Lehreinheit Titel, Untereinheit X, Präsentation X.Y</a:t>
            </a:r>
            <a:endParaRPr lang="de-CH" sz="2600"/>
          </a:p>
        </p:txBody>
      </p:sp>
      <p:sp>
        <p:nvSpPr>
          <p:cNvPr id="5" name="Titel 11"/>
          <p:cNvSpPr>
            <a:spLocks noGrp="1"/>
          </p:cNvSpPr>
          <p:nvPr>
            <p:ph type="title" hasCustomPrompt="1"/>
          </p:nvPr>
        </p:nvSpPr>
        <p:spPr bwMode="auto">
          <a:xfrm>
            <a:off x="695325" y="1434058"/>
            <a:ext cx="9213850" cy="361950"/>
          </a:xfrm>
        </p:spPr>
        <p:txBody>
          <a:bodyPr/>
          <a:lstStyle>
            <a:lvl1pPr>
              <a:defRPr/>
            </a:lvl1pPr>
          </a:lstStyle>
          <a:p>
            <a:pPr>
              <a:defRPr/>
            </a:pPr>
            <a:r>
              <a:rPr lang="de-DE"/>
              <a:t>Titel der Präsentation</a:t>
            </a:r>
            <a:endParaRPr lang="de-CH"/>
          </a:p>
        </p:txBody>
      </p:sp>
      <p:sp>
        <p:nvSpPr>
          <p:cNvPr id="6" name="Textplatzhalter 2"/>
          <p:cNvSpPr>
            <a:spLocks noGrp="1"/>
          </p:cNvSpPr>
          <p:nvPr>
            <p:ph type="body" sz="quarter" idx="10" hasCustomPrompt="1"/>
          </p:nvPr>
        </p:nvSpPr>
        <p:spPr bwMode="auto">
          <a:xfrm>
            <a:off x="0" y="2743200"/>
            <a:ext cx="9968400" cy="4140000"/>
          </a:xfrm>
          <a:prstGeom prst="rect">
            <a:avLst/>
          </a:prstGeom>
          <a:solidFill>
            <a:schemeClr val="accent1"/>
          </a:solidFill>
        </p:spPr>
        <p:txBody>
          <a:bodyPr wrap="none" lIns="720000" tIns="108000" rIns="720000" bIns="108000" anchor="ctr" anchorCtr="0"/>
          <a:lstStyle>
            <a:lvl1pPr marL="0" marR="0" indent="0" algn="ctr" defTabSz="1042988">
              <a:lnSpc>
                <a:spcPct val="100000"/>
              </a:lnSpc>
              <a:spcBef>
                <a:spcPts val="0"/>
              </a:spcBef>
              <a:spcAft>
                <a:spcPts val="0"/>
              </a:spcAft>
              <a:buClrTx/>
              <a:buSzTx/>
              <a:buFontTx/>
              <a:buNone/>
              <a:defRPr sz="2100" b="0">
                <a:latin typeface="Arial"/>
                <a:cs typeface="Arial"/>
              </a:defRPr>
            </a:lvl1pPr>
          </a:lstStyle>
          <a:p>
            <a:pPr marL="0" marR="0" lvl="0" indent="0" algn="ctr" defTabSz="1042988">
              <a:lnSpc>
                <a:spcPct val="100000"/>
              </a:lnSpc>
              <a:spcBef>
                <a:spcPts val="0"/>
              </a:spcBef>
              <a:spcAft>
                <a:spcPts val="0"/>
              </a:spcAft>
              <a:buClrTx/>
              <a:buSzTx/>
              <a:buFontTx/>
              <a:buNone/>
              <a:defRPr/>
            </a:pPr>
            <a:r>
              <a:rPr lang="de-CH" sz="2100" b="0" i="0" u="none" strike="noStrike" cap="none" spc="0">
                <a:ln>
                  <a:noFill/>
                </a:ln>
                <a:solidFill>
                  <a:sysClr val="windowText" lastClr="000000"/>
                </a:solidFill>
              </a:rPr>
              <a:t>Durch Bild ersetzen (Grösse und Position beibehalten)</a:t>
            </a:r>
            <a:endParaRPr lang="de-CH" sz="1800" b="0" i="0" u="none" strike="noStrike" cap="none" spc="0">
              <a:ln>
                <a:noFill/>
              </a:ln>
              <a:solidFill>
                <a:sysClr val="windowText" lastClr="000000"/>
              </a:solidFill>
            </a:endParaRPr>
          </a:p>
        </p:txBody>
      </p:sp>
      <p:sp>
        <p:nvSpPr>
          <p:cNvPr id="7" name="Textplatzhalter 4"/>
          <p:cNvSpPr>
            <a:spLocks noGrp="1"/>
          </p:cNvSpPr>
          <p:nvPr>
            <p:ph type="body" sz="quarter" idx="11" hasCustomPrompt="1"/>
          </p:nvPr>
        </p:nvSpPr>
        <p:spPr bwMode="auto">
          <a:xfrm>
            <a:off x="-1" y="3276000"/>
            <a:ext cx="738000" cy="3081600"/>
          </a:xfrm>
          <a:prstGeom prst="rect">
            <a:avLst/>
          </a:prstGeom>
          <a:solidFill>
            <a:srgbClr val="FFFF00"/>
          </a:solidFill>
        </p:spPr>
        <p:txBody>
          <a:bodyPr/>
          <a:lstStyle>
            <a:lvl5pPr marL="1252537" indent="0">
              <a:buNone/>
              <a:defRPr/>
            </a:lvl5pPr>
          </a:lstStyle>
          <a:p>
            <a:pPr lvl="4">
              <a:defRPr/>
            </a:pPr>
            <a:r>
              <a:rPr lang="de-CH"/>
              <a:t> </a:t>
            </a:r>
            <a:endParaRPr/>
          </a:p>
        </p:txBody>
      </p:sp>
      <p:pic>
        <p:nvPicPr>
          <p:cNvPr id="8" name="Grafik 6"/>
          <p:cNvPicPr>
            <a:picLocks noChangeAspect="1"/>
          </p:cNvPicPr>
          <p:nvPr userDrawn="1"/>
        </p:nvPicPr>
        <p:blipFill>
          <a:blip r:embed="rId2"/>
          <a:stretch/>
        </p:blipFill>
        <p:spPr bwMode="auto">
          <a:xfrm>
            <a:off x="324000" y="250316"/>
            <a:ext cx="917450" cy="540259"/>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preserve="1" userDrawn="1">
  <p:cSld name="Leer">
    <p:spTree>
      <p:nvGrpSpPr>
        <p:cNvPr id="1" name=""/>
        <p:cNvGrpSpPr/>
        <p:nvPr/>
      </p:nvGrpSpPr>
      <p:grpSpPr bwMode="auto">
        <a:xfrm>
          <a:off x="0" y="0"/>
          <a:ext cx="0" cy="0"/>
          <a:chOff x="0" y="0"/>
          <a:chExt cx="0" cy="0"/>
        </a:xfrm>
      </p:grpSpPr>
      <p:sp>
        <p:nvSpPr>
          <p:cNvPr id="4" name="Rectangle 2"/>
          <p:cNvSpPr>
            <a:spLocks noGrp="1" noChangeArrowheads="1"/>
          </p:cNvSpPr>
          <p:nvPr>
            <p:ph type="title" hasCustomPrompt="1"/>
          </p:nvPr>
        </p:nvSpPr>
        <p:spPr bwMode="auto">
          <a:xfrm>
            <a:off x="695325" y="1404938"/>
            <a:ext cx="9213850" cy="361950"/>
          </a:xfrm>
        </p:spPr>
        <p:txBody>
          <a:bodyPr/>
          <a:lstStyle>
            <a:lvl1pPr>
              <a:defRPr sz="2000" b="1" i="0"/>
            </a:lvl1pPr>
          </a:lstStyle>
          <a:p>
            <a:pPr>
              <a:defRPr/>
            </a:pPr>
            <a:r>
              <a:rPr lang="de-DE"/>
              <a:t>Titel durch Klicken hinzufügen</a:t>
            </a:r>
            <a:endParaRPr/>
          </a:p>
        </p:txBody>
      </p:sp>
      <p:sp>
        <p:nvSpPr>
          <p:cNvPr id="5" name="Rectangle 3"/>
          <p:cNvSpPr>
            <a:spLocks noGrp="1" noChangeArrowheads="1"/>
          </p:cNvSpPr>
          <p:nvPr>
            <p:ph type="body" idx="1" hasCustomPrompt="1"/>
          </p:nvPr>
        </p:nvSpPr>
        <p:spPr bwMode="auto">
          <a:xfrm>
            <a:off x="706462" y="2268538"/>
            <a:ext cx="9213850" cy="4464050"/>
          </a:xfrm>
        </p:spPr>
        <p:txBody>
          <a:bodyPr/>
          <a:lstStyle>
            <a:lvl1pPr>
              <a:spcBef>
                <a:spcPts val="1200"/>
              </a:spcBef>
              <a:defRPr sz="2000" b="0" i="0"/>
            </a:lvl1pPr>
          </a:lstStyle>
          <a:p>
            <a:pPr lvl="0">
              <a:defRPr/>
            </a:pPr>
            <a:r>
              <a:rPr lang="de-DE"/>
              <a:t>Text durch Klicken hinzufügen</a:t>
            </a:r>
            <a:endParaRPr/>
          </a:p>
        </p:txBody>
      </p:sp>
      <p:sp>
        <p:nvSpPr>
          <p:cNvPr id="6" name="Rectangle 5"/>
          <p:cNvSpPr>
            <a:spLocks noGrp="1" noChangeArrowheads="1"/>
          </p:cNvSpPr>
          <p:nvPr>
            <p:ph type="ftr" sz="quarter" idx="3"/>
          </p:nvPr>
        </p:nvSpPr>
        <p:spPr bwMode="auto">
          <a:xfrm>
            <a:off x="695325" y="7162745"/>
            <a:ext cx="7485063" cy="179388"/>
          </a:xfrm>
          <a:prstGeom prst="rect">
            <a:avLst/>
          </a:prstGeom>
          <a:noFill/>
          <a:ln>
            <a:noFill/>
          </a:ln>
        </p:spPr>
        <p:txBody>
          <a:bodyPr vert="horz" wrap="square" lIns="0" tIns="0" rIns="0" bIns="0" numCol="1" anchor="b" anchorCtr="0" compatLnSpc="1">
            <a:prstTxWarp prst="textNoShape">
              <a:avLst/>
            </a:prstTxWarp>
          </a:bodyPr>
          <a:lstStyle>
            <a:lvl1pPr algn="l" defTabSz="1042988">
              <a:defRPr sz="1200"/>
            </a:lvl1pPr>
          </a:lstStyle>
          <a:p>
            <a:pPr>
              <a:defRPr/>
            </a:pPr>
            <a:r>
              <a:rPr lang="de-CH">
                <a:solidFill>
                  <a:srgbClr val="000000"/>
                </a:solidFill>
              </a:rPr>
              <a:t>Lehreinheit Titel, Untereinheit X, Präsentation X.Y</a:t>
            </a:r>
            <a:endParaRPr/>
          </a:p>
        </p:txBody>
      </p:sp>
      <p:sp>
        <p:nvSpPr>
          <p:cNvPr id="7" name="Rectangle 6"/>
          <p:cNvSpPr>
            <a:spLocks noGrp="1" noChangeArrowheads="1"/>
          </p:cNvSpPr>
          <p:nvPr>
            <p:ph type="sldNum" sz="quarter" idx="4"/>
          </p:nvPr>
        </p:nvSpPr>
        <p:spPr bwMode="auto">
          <a:xfrm>
            <a:off x="9091613" y="7185683"/>
            <a:ext cx="863599" cy="179388"/>
          </a:xfrm>
          <a:prstGeom prst="rect">
            <a:avLst/>
          </a:prstGeom>
          <a:noFill/>
          <a:ln>
            <a:noFill/>
          </a:ln>
        </p:spPr>
        <p:txBody>
          <a:bodyPr vert="horz" wrap="square" lIns="0" tIns="0" rIns="0" bIns="0" numCol="1" anchor="b" anchorCtr="0" compatLnSpc="1">
            <a:prstTxWarp prst="textNoShape">
              <a:avLst/>
            </a:prstTxWarp>
          </a:bodyPr>
          <a:lstStyle>
            <a:lvl1pPr defTabSz="1042988">
              <a:defRPr sz="1200"/>
            </a:lvl1pPr>
          </a:lstStyle>
          <a:p>
            <a:pPr>
              <a:defRPr/>
            </a:pPr>
            <a:fld id="{8C812475-90CC-411E-A993-929AF0D0895B}" type="slidenum">
              <a:rPr lang="de-CH">
                <a:solidFill>
                  <a:srgbClr val="000000"/>
                </a:solidFill>
              </a:rPr>
              <a:t>‹Nr.›</a:t>
            </a:fld>
            <a:endParaRPr lang="de-CH">
              <a:solidFill>
                <a:srgbClr val="000000"/>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preserve="1" userDrawn="1">
  <p:cSld name="1_Titel und Inhalt">
    <p:spTree>
      <p:nvGrpSpPr>
        <p:cNvPr id="1" name=""/>
        <p:cNvGrpSpPr/>
        <p:nvPr/>
      </p:nvGrpSpPr>
      <p:grpSpPr bwMode="auto">
        <a:xfrm>
          <a:off x="0" y="0"/>
          <a:ext cx="0" cy="0"/>
          <a:chOff x="0" y="0"/>
          <a:chExt cx="0" cy="0"/>
        </a:xfrm>
      </p:grpSpPr>
      <p:sp>
        <p:nvSpPr>
          <p:cNvPr id="4" name="Textplatzhalter 9"/>
          <p:cNvSpPr>
            <a:spLocks noGrp="1"/>
          </p:cNvSpPr>
          <p:nvPr>
            <p:ph type="body" sz="quarter" idx="13" hasCustomPrompt="1"/>
          </p:nvPr>
        </p:nvSpPr>
        <p:spPr bwMode="auto">
          <a:xfrm>
            <a:off x="708731" y="2268538"/>
            <a:ext cx="9219600" cy="3816000"/>
          </a:xfrm>
          <a:prstGeom prst="rect">
            <a:avLst/>
          </a:prstGeom>
          <a:solidFill>
            <a:schemeClr val="accent1"/>
          </a:solidFill>
        </p:spPr>
        <p:txBody>
          <a:bodyPr anchor="ctr"/>
          <a:lstStyle>
            <a:lvl1pPr algn="ctr">
              <a:defRPr sz="2100" b="0"/>
            </a:lvl1pPr>
          </a:lstStyle>
          <a:p>
            <a:pPr lvl="0">
              <a:defRPr/>
            </a:pPr>
            <a:r>
              <a:rPr lang="de-CH"/>
              <a:t>Durch Bild oder Grafik ersetzen (Grösse und Position beibehalten)</a:t>
            </a:r>
            <a:endParaRPr/>
          </a:p>
        </p:txBody>
      </p:sp>
      <p:sp>
        <p:nvSpPr>
          <p:cNvPr id="5" name="Textplatzhalter 11"/>
          <p:cNvSpPr>
            <a:spLocks noGrp="1"/>
          </p:cNvSpPr>
          <p:nvPr>
            <p:ph type="body" sz="quarter" idx="14" hasCustomPrompt="1"/>
          </p:nvPr>
        </p:nvSpPr>
        <p:spPr bwMode="auto">
          <a:xfrm>
            <a:off x="695325" y="1404937"/>
            <a:ext cx="9212400" cy="1151557"/>
          </a:xfrm>
        </p:spPr>
        <p:txBody>
          <a:bodyPr/>
          <a:lstStyle>
            <a:lvl1pPr>
              <a:spcBef>
                <a:spcPts val="900"/>
              </a:spcBef>
              <a:defRPr sz="1700" b="0"/>
            </a:lvl1pPr>
          </a:lstStyle>
          <a:p>
            <a:pPr lvl="0">
              <a:defRPr/>
            </a:pPr>
            <a:r>
              <a:rPr lang="de-CH"/>
              <a:t>Text durch Klicken hinzufügen</a:t>
            </a:r>
            <a:endParaRPr/>
          </a:p>
        </p:txBody>
      </p:sp>
      <p:sp>
        <p:nvSpPr>
          <p:cNvPr id="6" name="Rectangle 5"/>
          <p:cNvSpPr>
            <a:spLocks noGrp="1" noChangeArrowheads="1"/>
          </p:cNvSpPr>
          <p:nvPr>
            <p:ph type="ftr" sz="quarter" idx="3"/>
          </p:nvPr>
        </p:nvSpPr>
        <p:spPr bwMode="auto">
          <a:xfrm>
            <a:off x="695325" y="7159425"/>
            <a:ext cx="7485063" cy="179388"/>
          </a:xfrm>
          <a:prstGeom prst="rect">
            <a:avLst/>
          </a:prstGeom>
          <a:noFill/>
          <a:ln>
            <a:noFill/>
          </a:ln>
        </p:spPr>
        <p:txBody>
          <a:bodyPr vert="horz" wrap="square" lIns="0" tIns="0" rIns="0" bIns="0" numCol="1" anchor="b" anchorCtr="0" compatLnSpc="1">
            <a:prstTxWarp prst="textNoShape">
              <a:avLst/>
            </a:prstTxWarp>
          </a:bodyPr>
          <a:lstStyle>
            <a:lvl1pPr algn="l" defTabSz="1042988">
              <a:defRPr sz="1200"/>
            </a:lvl1pPr>
          </a:lstStyle>
          <a:p>
            <a:pPr>
              <a:defRPr/>
            </a:pPr>
            <a:r>
              <a:rPr lang="de-CH">
                <a:solidFill>
                  <a:srgbClr val="000000"/>
                </a:solidFill>
              </a:rPr>
              <a:t>Lehreinheit Titel, Untereinheit X, Präsentation X.Y</a:t>
            </a:r>
            <a:endParaRPr/>
          </a:p>
        </p:txBody>
      </p:sp>
      <p:sp>
        <p:nvSpPr>
          <p:cNvPr id="7" name="Rectangle 6"/>
          <p:cNvSpPr>
            <a:spLocks noGrp="1" noChangeArrowheads="1"/>
          </p:cNvSpPr>
          <p:nvPr>
            <p:ph type="sldNum" sz="quarter" idx="4"/>
          </p:nvPr>
        </p:nvSpPr>
        <p:spPr bwMode="auto">
          <a:xfrm>
            <a:off x="9091613" y="7187664"/>
            <a:ext cx="863599" cy="179388"/>
          </a:xfrm>
          <a:prstGeom prst="rect">
            <a:avLst/>
          </a:prstGeom>
          <a:noFill/>
          <a:ln>
            <a:noFill/>
          </a:ln>
        </p:spPr>
        <p:txBody>
          <a:bodyPr vert="horz" wrap="square" lIns="0" tIns="0" rIns="0" bIns="0" numCol="1" anchor="b" anchorCtr="0" compatLnSpc="1">
            <a:prstTxWarp prst="textNoShape">
              <a:avLst/>
            </a:prstTxWarp>
          </a:bodyPr>
          <a:lstStyle>
            <a:lvl1pPr defTabSz="1042988">
              <a:defRPr sz="1200"/>
            </a:lvl1pPr>
          </a:lstStyle>
          <a:p>
            <a:pPr>
              <a:defRPr/>
            </a:pPr>
            <a:fld id="{8C812475-90CC-411E-A993-929AF0D0895B}" type="slidenum">
              <a:rPr lang="de-CH">
                <a:solidFill>
                  <a:srgbClr val="000000"/>
                </a:solidFill>
              </a:rPr>
              <a:t>‹Nr.›</a:t>
            </a:fld>
            <a:endParaRPr lang="de-CH">
              <a:solidFill>
                <a:srgbClr val="000000"/>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preserve="1" userDrawn="1">
  <p:cSld name="2_Titel und Inhalt">
    <p:spTree>
      <p:nvGrpSpPr>
        <p:cNvPr id="1" name=""/>
        <p:cNvGrpSpPr/>
        <p:nvPr/>
      </p:nvGrpSpPr>
      <p:grpSpPr bwMode="auto">
        <a:xfrm>
          <a:off x="0" y="0"/>
          <a:ext cx="0" cy="0"/>
          <a:chOff x="0" y="0"/>
          <a:chExt cx="0" cy="0"/>
        </a:xfrm>
      </p:grpSpPr>
      <p:sp>
        <p:nvSpPr>
          <p:cNvPr id="4" name="Textplatzhalter 2"/>
          <p:cNvSpPr>
            <a:spLocks noGrp="1"/>
          </p:cNvSpPr>
          <p:nvPr>
            <p:ph type="body" sz="quarter" idx="13" hasCustomPrompt="1"/>
          </p:nvPr>
        </p:nvSpPr>
        <p:spPr bwMode="auto">
          <a:xfrm>
            <a:off x="693584" y="1410205"/>
            <a:ext cx="9219600" cy="4788000"/>
          </a:xfrm>
          <a:prstGeom prst="rect">
            <a:avLst/>
          </a:prstGeom>
          <a:solidFill>
            <a:schemeClr val="accent1"/>
          </a:solidFill>
        </p:spPr>
        <p:txBody>
          <a:bodyPr anchor="ctr"/>
          <a:lstStyle>
            <a:lvl1pPr algn="ctr">
              <a:defRPr sz="2100" b="0"/>
            </a:lvl1pPr>
          </a:lstStyle>
          <a:p>
            <a:pPr lvl="0">
              <a:defRPr/>
            </a:pPr>
            <a:r>
              <a:rPr lang="de-CH"/>
              <a:t>Durch Bild oder Grafik ersetzen (Grösse und Position beibehalten)</a:t>
            </a:r>
            <a:endParaRPr/>
          </a:p>
        </p:txBody>
      </p:sp>
      <p:sp>
        <p:nvSpPr>
          <p:cNvPr id="5" name="Textplatzhalter 7"/>
          <p:cNvSpPr>
            <a:spLocks noGrp="1"/>
          </p:cNvSpPr>
          <p:nvPr>
            <p:ph type="body" sz="quarter" idx="14" hasCustomPrompt="1"/>
          </p:nvPr>
        </p:nvSpPr>
        <p:spPr bwMode="auto">
          <a:xfrm>
            <a:off x="685027" y="6411242"/>
            <a:ext cx="9212400" cy="720000"/>
          </a:xfrm>
        </p:spPr>
        <p:txBody>
          <a:bodyPr/>
          <a:lstStyle>
            <a:lvl1pPr>
              <a:spcBef>
                <a:spcPts val="800"/>
              </a:spcBef>
              <a:defRPr sz="1500" b="0"/>
            </a:lvl1pPr>
          </a:lstStyle>
          <a:p>
            <a:pPr lvl="0">
              <a:defRPr/>
            </a:pPr>
            <a:r>
              <a:rPr lang="de-CH"/>
              <a:t>Text durch Klicken hinzufügen</a:t>
            </a:r>
            <a:endParaRPr/>
          </a:p>
        </p:txBody>
      </p:sp>
      <p:sp>
        <p:nvSpPr>
          <p:cNvPr id="6" name="Rectangle 5"/>
          <p:cNvSpPr>
            <a:spLocks noGrp="1" noChangeArrowheads="1"/>
          </p:cNvSpPr>
          <p:nvPr>
            <p:ph type="ftr" sz="quarter" idx="3"/>
          </p:nvPr>
        </p:nvSpPr>
        <p:spPr bwMode="auto">
          <a:xfrm>
            <a:off x="685027" y="7165007"/>
            <a:ext cx="7485063" cy="179388"/>
          </a:xfrm>
          <a:prstGeom prst="rect">
            <a:avLst/>
          </a:prstGeom>
          <a:noFill/>
          <a:ln>
            <a:noFill/>
          </a:ln>
        </p:spPr>
        <p:txBody>
          <a:bodyPr vert="horz" wrap="square" lIns="0" tIns="0" rIns="0" bIns="0" numCol="1" anchor="b" anchorCtr="0" compatLnSpc="1">
            <a:prstTxWarp prst="textNoShape">
              <a:avLst/>
            </a:prstTxWarp>
          </a:bodyPr>
          <a:lstStyle>
            <a:lvl1pPr algn="l" defTabSz="1042988">
              <a:defRPr sz="1200"/>
            </a:lvl1pPr>
          </a:lstStyle>
          <a:p>
            <a:pPr>
              <a:defRPr/>
            </a:pPr>
            <a:r>
              <a:rPr lang="de-CH">
                <a:solidFill>
                  <a:srgbClr val="000000"/>
                </a:solidFill>
              </a:rPr>
              <a:t>Lehreinheit Titel, Untereinheit X, Präsentation X.Y</a:t>
            </a:r>
            <a:endParaRPr/>
          </a:p>
        </p:txBody>
      </p:sp>
      <p:sp>
        <p:nvSpPr>
          <p:cNvPr id="7" name="Rectangle 6"/>
          <p:cNvSpPr>
            <a:spLocks noGrp="1" noChangeArrowheads="1"/>
          </p:cNvSpPr>
          <p:nvPr>
            <p:ph type="sldNum" sz="quarter" idx="4"/>
          </p:nvPr>
        </p:nvSpPr>
        <p:spPr bwMode="auto">
          <a:xfrm>
            <a:off x="9091613" y="7165007"/>
            <a:ext cx="863599" cy="179388"/>
          </a:xfrm>
          <a:prstGeom prst="rect">
            <a:avLst/>
          </a:prstGeom>
          <a:noFill/>
          <a:ln>
            <a:noFill/>
          </a:ln>
        </p:spPr>
        <p:txBody>
          <a:bodyPr vert="horz" wrap="square" lIns="0" tIns="0" rIns="0" bIns="0" numCol="1" anchor="b" anchorCtr="0" compatLnSpc="1">
            <a:prstTxWarp prst="textNoShape">
              <a:avLst/>
            </a:prstTxWarp>
          </a:bodyPr>
          <a:lstStyle>
            <a:lvl1pPr defTabSz="1042988">
              <a:defRPr sz="1200"/>
            </a:lvl1pPr>
          </a:lstStyle>
          <a:p>
            <a:pPr>
              <a:defRPr/>
            </a:pPr>
            <a:fld id="{8C812475-90CC-411E-A993-929AF0D0895B}" type="slidenum">
              <a:rPr lang="de-CH">
                <a:solidFill>
                  <a:srgbClr val="000000"/>
                </a:solidFill>
              </a:rPr>
              <a:t>‹Nr.›</a:t>
            </a:fld>
            <a:endParaRPr lang="de-CH">
              <a:solidFill>
                <a:srgbClr val="000000"/>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preserve="1" userDrawn="1">
  <p:cSld name="1_Leer">
    <p:spTree>
      <p:nvGrpSpPr>
        <p:cNvPr id="1" name=""/>
        <p:cNvGrpSpPr/>
        <p:nvPr/>
      </p:nvGrpSpPr>
      <p:grpSpPr bwMode="auto">
        <a:xfrm>
          <a:off x="0" y="0"/>
          <a:ext cx="0" cy="0"/>
          <a:chOff x="0" y="0"/>
          <a:chExt cx="0" cy="0"/>
        </a:xfrm>
      </p:grpSpPr>
      <p:sp>
        <p:nvSpPr>
          <p:cNvPr id="4" name="Rectangle 2"/>
          <p:cNvSpPr>
            <a:spLocks noGrp="1" noChangeArrowheads="1"/>
          </p:cNvSpPr>
          <p:nvPr>
            <p:ph type="title" hasCustomPrompt="1"/>
          </p:nvPr>
        </p:nvSpPr>
        <p:spPr bwMode="auto">
          <a:xfrm>
            <a:off x="5491163" y="1509713"/>
            <a:ext cx="4459287" cy="361950"/>
          </a:xfrm>
        </p:spPr>
        <p:txBody>
          <a:bodyPr/>
          <a:lstStyle>
            <a:lvl1pPr>
              <a:defRPr sz="2000" b="1" i="0"/>
            </a:lvl1pPr>
          </a:lstStyle>
          <a:p>
            <a:pPr>
              <a:defRPr/>
            </a:pPr>
            <a:r>
              <a:rPr lang="de-DE"/>
              <a:t>Titel durch Klicken hinzufügen</a:t>
            </a:r>
            <a:endParaRPr/>
          </a:p>
        </p:txBody>
      </p:sp>
      <p:sp>
        <p:nvSpPr>
          <p:cNvPr id="5" name="Rectangle 3"/>
          <p:cNvSpPr>
            <a:spLocks noGrp="1" noChangeArrowheads="1"/>
          </p:cNvSpPr>
          <p:nvPr>
            <p:ph type="body" idx="1" hasCustomPrompt="1"/>
          </p:nvPr>
        </p:nvSpPr>
        <p:spPr bwMode="auto">
          <a:xfrm>
            <a:off x="5491163" y="2197100"/>
            <a:ext cx="4460875" cy="4464050"/>
          </a:xfrm>
        </p:spPr>
        <p:txBody>
          <a:bodyPr/>
          <a:lstStyle>
            <a:lvl1pPr>
              <a:spcBef>
                <a:spcPts val="1200"/>
              </a:spcBef>
              <a:defRPr sz="2000" b="0" i="0"/>
            </a:lvl1pPr>
          </a:lstStyle>
          <a:p>
            <a:pPr lvl="0">
              <a:defRPr/>
            </a:pPr>
            <a:r>
              <a:rPr lang="de-DE"/>
              <a:t>Text durch Klicken hinzufügen</a:t>
            </a:r>
            <a:endParaRPr/>
          </a:p>
        </p:txBody>
      </p:sp>
      <p:sp>
        <p:nvSpPr>
          <p:cNvPr id="6" name="Textplatzhalter 5"/>
          <p:cNvSpPr>
            <a:spLocks noGrp="1"/>
          </p:cNvSpPr>
          <p:nvPr>
            <p:ph type="body" sz="quarter" idx="13" hasCustomPrompt="1"/>
          </p:nvPr>
        </p:nvSpPr>
        <p:spPr bwMode="auto">
          <a:xfrm>
            <a:off x="738000" y="1512000"/>
            <a:ext cx="4467600" cy="5151600"/>
          </a:xfrm>
          <a:prstGeom prst="rect">
            <a:avLst/>
          </a:prstGeom>
          <a:solidFill>
            <a:schemeClr val="accent1"/>
          </a:solidFill>
        </p:spPr>
        <p:txBody>
          <a:bodyPr anchor="ctr"/>
          <a:lstStyle>
            <a:lvl1pPr algn="ctr">
              <a:defRPr sz="2100" b="0"/>
            </a:lvl1pPr>
          </a:lstStyle>
          <a:p>
            <a:pPr lvl="0">
              <a:defRPr/>
            </a:pPr>
            <a:r>
              <a:rPr lang="de-CH" sz="2000" b="0"/>
              <a:t>Durch Bild oder Grafik ersetzen (Grösse und Position beibehalten)</a:t>
            </a:r>
            <a:endParaRPr lang="de-CH"/>
          </a:p>
        </p:txBody>
      </p:sp>
      <p:sp>
        <p:nvSpPr>
          <p:cNvPr id="7" name="Rectangle 5"/>
          <p:cNvSpPr>
            <a:spLocks noGrp="1" noChangeArrowheads="1"/>
          </p:cNvSpPr>
          <p:nvPr>
            <p:ph type="ftr" sz="quarter" idx="3"/>
          </p:nvPr>
        </p:nvSpPr>
        <p:spPr bwMode="auto">
          <a:xfrm>
            <a:off x="696500" y="7164388"/>
            <a:ext cx="7485063" cy="179388"/>
          </a:xfrm>
          <a:prstGeom prst="rect">
            <a:avLst/>
          </a:prstGeom>
          <a:noFill/>
          <a:ln>
            <a:noFill/>
          </a:ln>
        </p:spPr>
        <p:txBody>
          <a:bodyPr vert="horz" wrap="square" lIns="0" tIns="0" rIns="0" bIns="0" numCol="1" anchor="b" anchorCtr="0" compatLnSpc="1">
            <a:prstTxWarp prst="textNoShape">
              <a:avLst/>
            </a:prstTxWarp>
          </a:bodyPr>
          <a:lstStyle>
            <a:lvl1pPr algn="l" defTabSz="1042988">
              <a:defRPr sz="1200"/>
            </a:lvl1pPr>
          </a:lstStyle>
          <a:p>
            <a:pPr>
              <a:defRPr/>
            </a:pPr>
            <a:r>
              <a:rPr lang="de-CH">
                <a:solidFill>
                  <a:srgbClr val="000000"/>
                </a:solidFill>
              </a:rPr>
              <a:t>Lehreinheit Titel, Untereinheit X, Präsentation X.Y</a:t>
            </a:r>
            <a:endParaRPr/>
          </a:p>
        </p:txBody>
      </p:sp>
      <p:sp>
        <p:nvSpPr>
          <p:cNvPr id="8" name="Rectangle 6"/>
          <p:cNvSpPr>
            <a:spLocks noGrp="1" noChangeArrowheads="1"/>
          </p:cNvSpPr>
          <p:nvPr>
            <p:ph type="sldNum" sz="quarter" idx="4"/>
          </p:nvPr>
        </p:nvSpPr>
        <p:spPr bwMode="auto">
          <a:xfrm>
            <a:off x="9086850" y="7164388"/>
            <a:ext cx="863599" cy="179388"/>
          </a:xfrm>
          <a:prstGeom prst="rect">
            <a:avLst/>
          </a:prstGeom>
          <a:noFill/>
          <a:ln>
            <a:noFill/>
          </a:ln>
        </p:spPr>
        <p:txBody>
          <a:bodyPr vert="horz" wrap="square" lIns="0" tIns="0" rIns="0" bIns="0" numCol="1" anchor="b" anchorCtr="0" compatLnSpc="1">
            <a:prstTxWarp prst="textNoShape">
              <a:avLst/>
            </a:prstTxWarp>
          </a:bodyPr>
          <a:lstStyle>
            <a:lvl1pPr defTabSz="1042988">
              <a:defRPr sz="1200"/>
            </a:lvl1pPr>
          </a:lstStyle>
          <a:p>
            <a:pPr>
              <a:defRPr/>
            </a:pPr>
            <a:fld id="{8C812475-90CC-411E-A993-929AF0D0895B}" type="slidenum">
              <a:rPr lang="de-CH">
                <a:solidFill>
                  <a:srgbClr val="000000"/>
                </a:solidFill>
              </a:rPr>
              <a:t>‹Nr.›</a:t>
            </a:fld>
            <a:endParaRPr lang="de-CH">
              <a:solidFill>
                <a:srgbClr val="000000"/>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bwMode="auto">
        <a:xfrm>
          <a:off x="0" y="0"/>
          <a:ext cx="0" cy="0"/>
          <a:chOff x="0" y="0"/>
          <a:chExt cx="0" cy="0"/>
        </a:xfrm>
      </p:grpSpPr>
      <p:sp>
        <p:nvSpPr>
          <p:cNvPr id="4" name="Rectangle 2"/>
          <p:cNvSpPr>
            <a:spLocks noGrp="1" noChangeArrowheads="1"/>
          </p:cNvSpPr>
          <p:nvPr>
            <p:ph type="title"/>
          </p:nvPr>
        </p:nvSpPr>
        <p:spPr bwMode="auto">
          <a:xfrm>
            <a:off x="688048" y="1416459"/>
            <a:ext cx="9213850" cy="361950"/>
          </a:xfrm>
          <a:prstGeom prst="rect">
            <a:avLst/>
          </a:prstGeom>
          <a:noFill/>
          <a:ln>
            <a:noFill/>
          </a:ln>
        </p:spPr>
        <p:txBody>
          <a:bodyPr vert="horz" wrap="square" lIns="0" tIns="0" rIns="0" bIns="0" numCol="1" anchor="t" anchorCtr="0" compatLnSpc="1">
            <a:prstTxWarp prst="textNoShape">
              <a:avLst/>
            </a:prstTxWarp>
          </a:bodyPr>
          <a:lstStyle/>
          <a:p>
            <a:pPr lvl="0">
              <a:defRPr/>
            </a:pPr>
            <a:r>
              <a:rPr lang="de-CH"/>
              <a:t>Mastertitelformat bearbeiten</a:t>
            </a:r>
            <a:endParaRPr/>
          </a:p>
        </p:txBody>
      </p:sp>
      <p:sp>
        <p:nvSpPr>
          <p:cNvPr id="5" name="Rectangle 3"/>
          <p:cNvSpPr>
            <a:spLocks noGrp="1" noChangeArrowheads="1"/>
          </p:cNvSpPr>
          <p:nvPr>
            <p:ph type="body" idx="1"/>
          </p:nvPr>
        </p:nvSpPr>
        <p:spPr bwMode="auto">
          <a:xfrm>
            <a:off x="710530" y="2268538"/>
            <a:ext cx="9213850" cy="2591643"/>
          </a:xfrm>
          <a:prstGeom prst="rect">
            <a:avLst/>
          </a:prstGeom>
          <a:noFill/>
          <a:ln>
            <a:noFill/>
          </a:ln>
        </p:spPr>
        <p:txBody>
          <a:bodyPr vert="horz" wrap="square" lIns="0" tIns="0" rIns="0" bIns="0" numCol="1" anchor="t" anchorCtr="0" compatLnSpc="1">
            <a:prstTxWarp prst="textNoShape">
              <a:avLst/>
            </a:prstTxWarp>
          </a:bodyPr>
          <a:lstStyle/>
          <a:p>
            <a:pPr lvl="0">
              <a:defRPr/>
            </a:pPr>
            <a:r>
              <a:rPr lang="de-CH"/>
              <a:t>Mastertextformat bearbeiten</a:t>
            </a:r>
            <a:endParaRPr/>
          </a:p>
          <a:p>
            <a:pPr lvl="1">
              <a:defRPr/>
            </a:pPr>
            <a:r>
              <a:rPr lang="de-CH"/>
              <a:t>Zweite Ebene</a:t>
            </a:r>
            <a:endParaRPr/>
          </a:p>
          <a:p>
            <a:pPr lvl="2">
              <a:defRPr/>
            </a:pPr>
            <a:r>
              <a:rPr lang="de-CH"/>
              <a:t>Dritte Ebene</a:t>
            </a:r>
            <a:endParaRPr/>
          </a:p>
          <a:p>
            <a:pPr lvl="3">
              <a:defRPr/>
            </a:pPr>
            <a:r>
              <a:rPr lang="de-CH"/>
              <a:t>Vierte Ebene</a:t>
            </a:r>
            <a:endParaRPr/>
          </a:p>
          <a:p>
            <a:pPr lvl="4">
              <a:defRPr/>
            </a:pPr>
            <a:r>
              <a:rPr lang="de-CH"/>
              <a:t>Fünfte Ebene</a:t>
            </a:r>
            <a:endParaRPr/>
          </a:p>
        </p:txBody>
      </p:sp>
      <p:sp>
        <p:nvSpPr>
          <p:cNvPr id="6" name="Rectangle 5"/>
          <p:cNvSpPr>
            <a:spLocks noGrp="1" noChangeArrowheads="1"/>
          </p:cNvSpPr>
          <p:nvPr>
            <p:ph type="ftr" sz="quarter" idx="3"/>
          </p:nvPr>
        </p:nvSpPr>
        <p:spPr bwMode="auto">
          <a:xfrm>
            <a:off x="695325" y="7169486"/>
            <a:ext cx="7485063" cy="179388"/>
          </a:xfrm>
          <a:prstGeom prst="rect">
            <a:avLst/>
          </a:prstGeom>
          <a:noFill/>
          <a:ln>
            <a:noFill/>
          </a:ln>
        </p:spPr>
        <p:txBody>
          <a:bodyPr vert="horz" wrap="square" lIns="0" tIns="0" rIns="0" bIns="0" numCol="1" anchor="b" anchorCtr="0" compatLnSpc="1">
            <a:prstTxWarp prst="textNoShape">
              <a:avLst/>
            </a:prstTxWarp>
          </a:bodyPr>
          <a:lstStyle>
            <a:lvl1pPr algn="l" defTabSz="1042988">
              <a:defRPr sz="1200"/>
            </a:lvl1pPr>
          </a:lstStyle>
          <a:p>
            <a:pPr>
              <a:defRPr/>
            </a:pPr>
            <a:r>
              <a:rPr lang="de-CH">
                <a:solidFill>
                  <a:srgbClr val="000000"/>
                </a:solidFill>
              </a:rPr>
              <a:t>Lehreinheit Titel, Untereinheit X, Präsentation X.Y</a:t>
            </a:r>
            <a:endParaRPr/>
          </a:p>
        </p:txBody>
      </p:sp>
      <p:sp>
        <p:nvSpPr>
          <p:cNvPr id="7" name="Rectangle 6"/>
          <p:cNvSpPr>
            <a:spLocks noGrp="1" noChangeArrowheads="1"/>
          </p:cNvSpPr>
          <p:nvPr>
            <p:ph type="sldNum" sz="quarter" idx="4"/>
          </p:nvPr>
        </p:nvSpPr>
        <p:spPr bwMode="auto">
          <a:xfrm>
            <a:off x="9048335" y="7169486"/>
            <a:ext cx="863599" cy="179388"/>
          </a:xfrm>
          <a:prstGeom prst="rect">
            <a:avLst/>
          </a:prstGeom>
          <a:noFill/>
          <a:ln>
            <a:noFill/>
          </a:ln>
        </p:spPr>
        <p:txBody>
          <a:bodyPr vert="horz" wrap="square" lIns="0" tIns="0" rIns="0" bIns="0" numCol="1" anchor="b" anchorCtr="0" compatLnSpc="1">
            <a:prstTxWarp prst="textNoShape">
              <a:avLst/>
            </a:prstTxWarp>
          </a:bodyPr>
          <a:lstStyle>
            <a:lvl1pPr defTabSz="1042988">
              <a:defRPr sz="1200"/>
            </a:lvl1pPr>
          </a:lstStyle>
          <a:p>
            <a:pPr>
              <a:defRPr/>
            </a:pPr>
            <a:fld id="{8C812475-90CC-411E-A993-929AF0D0895B}" type="slidenum">
              <a:rPr lang="de-CH">
                <a:solidFill>
                  <a:srgbClr val="000000"/>
                </a:solidFill>
              </a:rPr>
              <a:t>‹Nr.›</a:t>
            </a:fld>
            <a:endParaRPr lang="de-CH">
              <a:solidFill>
                <a:srgbClr val="000000"/>
              </a:solidFill>
            </a:endParaRPr>
          </a:p>
        </p:txBody>
      </p:sp>
      <p:pic>
        <p:nvPicPr>
          <p:cNvPr id="8" name="Grafik 1"/>
          <p:cNvPicPr>
            <a:picLocks noChangeAspect="1"/>
          </p:cNvPicPr>
          <p:nvPr/>
        </p:nvPicPr>
        <p:blipFill>
          <a:blip r:embed="rId7"/>
          <a:stretch/>
        </p:blipFill>
        <p:spPr bwMode="auto">
          <a:xfrm>
            <a:off x="324000" y="250316"/>
            <a:ext cx="917450" cy="54025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hdr="0"/>
  <p:txStyles>
    <p:titleStyle>
      <a:lvl1pPr algn="l" defTabSz="1042988">
        <a:spcBef>
          <a:spcPts val="0"/>
        </a:spcBef>
        <a:spcAft>
          <a:spcPts val="0"/>
        </a:spcAft>
        <a:defRPr sz="3600" b="1">
          <a:solidFill>
            <a:schemeClr val="tx2"/>
          </a:solidFill>
          <a:latin typeface="+mj-lt"/>
          <a:ea typeface="+mj-ea"/>
          <a:cs typeface="+mj-cs"/>
        </a:defRPr>
      </a:lvl1pPr>
      <a:lvl2pPr algn="l" defTabSz="1042988">
        <a:spcBef>
          <a:spcPts val="0"/>
        </a:spcBef>
        <a:spcAft>
          <a:spcPts val="0"/>
        </a:spcAft>
        <a:defRPr sz="2000" b="1">
          <a:solidFill>
            <a:schemeClr val="tx2"/>
          </a:solidFill>
          <a:latin typeface="Arial"/>
        </a:defRPr>
      </a:lvl2pPr>
      <a:lvl3pPr algn="l" defTabSz="1042988">
        <a:spcBef>
          <a:spcPts val="0"/>
        </a:spcBef>
        <a:spcAft>
          <a:spcPts val="0"/>
        </a:spcAft>
        <a:defRPr sz="2000" b="1">
          <a:solidFill>
            <a:schemeClr val="tx2"/>
          </a:solidFill>
          <a:latin typeface="Arial"/>
        </a:defRPr>
      </a:lvl3pPr>
      <a:lvl4pPr algn="l" defTabSz="1042988">
        <a:spcBef>
          <a:spcPts val="0"/>
        </a:spcBef>
        <a:spcAft>
          <a:spcPts val="0"/>
        </a:spcAft>
        <a:defRPr sz="2000" b="1">
          <a:solidFill>
            <a:schemeClr val="tx2"/>
          </a:solidFill>
          <a:latin typeface="Arial"/>
        </a:defRPr>
      </a:lvl4pPr>
      <a:lvl5pPr algn="l" defTabSz="1042988">
        <a:spcBef>
          <a:spcPts val="0"/>
        </a:spcBef>
        <a:spcAft>
          <a:spcPts val="0"/>
        </a:spcAft>
        <a:defRPr sz="2000" b="1">
          <a:solidFill>
            <a:schemeClr val="tx2"/>
          </a:solidFill>
          <a:latin typeface="Arial"/>
        </a:defRPr>
      </a:lvl5pPr>
      <a:lvl6pPr marL="457200" algn="l" defTabSz="1042988">
        <a:spcBef>
          <a:spcPts val="0"/>
        </a:spcBef>
        <a:spcAft>
          <a:spcPts val="0"/>
        </a:spcAft>
        <a:defRPr sz="2000" b="1">
          <a:solidFill>
            <a:schemeClr val="tx2"/>
          </a:solidFill>
          <a:latin typeface="Arial"/>
        </a:defRPr>
      </a:lvl6pPr>
      <a:lvl7pPr marL="914400" algn="l" defTabSz="1042988">
        <a:spcBef>
          <a:spcPts val="0"/>
        </a:spcBef>
        <a:spcAft>
          <a:spcPts val="0"/>
        </a:spcAft>
        <a:defRPr sz="2000" b="1">
          <a:solidFill>
            <a:schemeClr val="tx2"/>
          </a:solidFill>
          <a:latin typeface="Arial"/>
        </a:defRPr>
      </a:lvl7pPr>
      <a:lvl8pPr marL="1371600" algn="l" defTabSz="1042988">
        <a:spcBef>
          <a:spcPts val="0"/>
        </a:spcBef>
        <a:spcAft>
          <a:spcPts val="0"/>
        </a:spcAft>
        <a:defRPr sz="2000" b="1">
          <a:solidFill>
            <a:schemeClr val="tx2"/>
          </a:solidFill>
          <a:latin typeface="Arial"/>
        </a:defRPr>
      </a:lvl8pPr>
      <a:lvl9pPr marL="1828800" algn="l" defTabSz="1042988">
        <a:spcBef>
          <a:spcPts val="0"/>
        </a:spcBef>
        <a:spcAft>
          <a:spcPts val="0"/>
        </a:spcAft>
        <a:defRPr sz="2000" b="1">
          <a:solidFill>
            <a:schemeClr val="tx2"/>
          </a:solidFill>
          <a:latin typeface="Arial"/>
        </a:defRPr>
      </a:lvl9pPr>
    </p:titleStyle>
    <p:bodyStyle>
      <a:lvl1pPr algn="l" defTabSz="1042988">
        <a:lnSpc>
          <a:spcPct val="114999"/>
        </a:lnSpc>
        <a:spcBef>
          <a:spcPts val="0"/>
        </a:spcBef>
        <a:spcAft>
          <a:spcPts val="0"/>
        </a:spcAft>
        <a:defRPr sz="2600" b="1">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p:bodyStyle>
    <p:other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4.jpg"/></Relationships>
</file>

<file path=ppt/slides/_rels/slide2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27.jpg"/></Relationships>
</file>

<file path=ppt/slides/_rels/slide24.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30.jpg"/></Relationships>
</file>

<file path=ppt/slides/_rels/slide26.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6.jpg"/></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1.jpg"/></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3.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Untertitel 11"/>
          <p:cNvSpPr>
            <a:spLocks noGrp="1"/>
          </p:cNvSpPr>
          <p:nvPr>
            <p:ph type="subTitle" idx="1"/>
          </p:nvPr>
        </p:nvSpPr>
        <p:spPr bwMode="auto"/>
        <p:txBody>
          <a:bodyPr/>
          <a:lstStyle/>
          <a:p>
            <a:pPr>
              <a:defRPr/>
            </a:pPr>
            <a:r>
              <a:rPr lang="de-CH" dirty="0"/>
              <a:t>Hightech-Textilien, Untereinheit TTG</a:t>
            </a:r>
            <a:endParaRPr dirty="0"/>
          </a:p>
        </p:txBody>
      </p:sp>
      <p:sp>
        <p:nvSpPr>
          <p:cNvPr id="5" name="Titel 10"/>
          <p:cNvSpPr>
            <a:spLocks noGrp="1"/>
          </p:cNvSpPr>
          <p:nvPr>
            <p:ph type="title"/>
          </p:nvPr>
        </p:nvSpPr>
        <p:spPr bwMode="auto"/>
        <p:txBody>
          <a:bodyPr/>
          <a:lstStyle/>
          <a:p>
            <a:pPr>
              <a:defRPr/>
            </a:pPr>
            <a:r>
              <a:rPr lang="de-CH"/>
              <a:t>Hightech-Textilien</a:t>
            </a:r>
            <a:endParaRPr/>
          </a:p>
        </p:txBody>
      </p:sp>
      <p:sp>
        <p:nvSpPr>
          <p:cNvPr id="6" name="Textplatzhalter 13"/>
          <p:cNvSpPr>
            <a:spLocks noGrp="1"/>
          </p:cNvSpPr>
          <p:nvPr>
            <p:ph type="body" sz="quarter" idx="11"/>
          </p:nvPr>
        </p:nvSpPr>
        <p:spPr bwMode="auto"/>
        <p:txBody>
          <a:bodyPr/>
          <a:lstStyle/>
          <a:p>
            <a:pPr>
              <a:defRPr/>
            </a:pPr>
            <a:endParaRPr lang="de-CH"/>
          </a:p>
        </p:txBody>
      </p:sp>
      <p:pic>
        <p:nvPicPr>
          <p:cNvPr id="7" name="Bildplatzhalter 16"/>
          <p:cNvPicPr>
            <a:picLocks noGrp="1" noChangeAspect="1"/>
          </p:cNvPicPr>
          <p:nvPr>
            <p:ph type="pic" sz="quarter" idx="11"/>
          </p:nvPr>
        </p:nvPicPr>
        <p:blipFill>
          <a:blip r:embed="rId3"/>
          <a:srcRect t="9798" b="9798"/>
          <a:stretch/>
        </p:blipFill>
        <p:spPr bwMode="auto">
          <a:xfrm>
            <a:off x="738188" y="2772518"/>
            <a:ext cx="9884711" cy="4110680"/>
          </a:xfrm>
          <a:prstGeom prst="rect">
            <a:avLst/>
          </a:prstGeom>
        </p:spPr>
      </p:pic>
      <p:sp>
        <p:nvSpPr>
          <p:cNvPr id="2" name="Textfeld 1">
            <a:extLst>
              <a:ext uri="{FF2B5EF4-FFF2-40B4-BE49-F238E27FC236}">
                <a16:creationId xmlns:a16="http://schemas.microsoft.com/office/drawing/2014/main" id="{33EEAED9-063C-F147-9BCF-6B79D86A0610}"/>
              </a:ext>
            </a:extLst>
          </p:cNvPr>
          <p:cNvSpPr txBox="1"/>
          <p:nvPr/>
        </p:nvSpPr>
        <p:spPr>
          <a:xfrm>
            <a:off x="5741822" y="7076311"/>
            <a:ext cx="4953665" cy="338554"/>
          </a:xfrm>
          <a:prstGeom prst="rect">
            <a:avLst/>
          </a:prstGeom>
          <a:noFill/>
        </p:spPr>
        <p:txBody>
          <a:bodyPr wrap="none" rtlCol="0">
            <a:spAutoFit/>
          </a:bodyPr>
          <a:lstStyle/>
          <a:p>
            <a:r>
              <a:rPr lang="de-DE" sz="800" dirty="0">
                <a:solidFill>
                  <a:schemeClr val="bg1">
                    <a:lumMod val="50000"/>
                  </a:schemeClr>
                </a:solidFill>
              </a:rPr>
              <a:t>Bild: https://</a:t>
            </a:r>
            <a:r>
              <a:rPr lang="de-DE" sz="800" dirty="0" err="1">
                <a:solidFill>
                  <a:schemeClr val="bg1">
                    <a:lumMod val="50000"/>
                  </a:schemeClr>
                </a:solidFill>
              </a:rPr>
              <a:t>www.tecnologia-informatica.com</a:t>
            </a:r>
            <a:r>
              <a:rPr lang="de-DE" sz="800" dirty="0">
                <a:solidFill>
                  <a:schemeClr val="bg1">
                    <a:lumMod val="50000"/>
                  </a:schemeClr>
                </a:solidFill>
              </a:rPr>
              <a:t>/</a:t>
            </a:r>
            <a:r>
              <a:rPr lang="de-DE" sz="800" dirty="0" err="1">
                <a:solidFill>
                  <a:schemeClr val="bg1">
                    <a:lumMod val="50000"/>
                  </a:schemeClr>
                </a:solidFill>
              </a:rPr>
              <a:t>tecnologia-vestible-wearables-ropa-inteligente</a:t>
            </a:r>
            <a:r>
              <a:rPr lang="de-DE" sz="800" dirty="0">
                <a:solidFill>
                  <a:schemeClr val="bg1">
                    <a:lumMod val="50000"/>
                  </a:schemeClr>
                </a:solidFill>
              </a:rPr>
              <a:t>/(05.05.2021)</a:t>
            </a:r>
          </a:p>
          <a:p>
            <a:endParaRPr lang="de-DE" sz="800" dirty="0">
              <a:solidFill>
                <a:schemeClr val="bg1">
                  <a:lumMod val="50000"/>
                </a:schemeClr>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Fußzeilenplatzhalter 3"/>
          <p:cNvSpPr>
            <a:spLocks noGrp="1"/>
          </p:cNvSpPr>
          <p:nvPr>
            <p:ph type="ftr" sz="quarter" idx="3"/>
          </p:nvPr>
        </p:nvSpPr>
        <p:spPr bwMode="auto">
          <a:xfrm>
            <a:off x="685027" y="7165007"/>
            <a:ext cx="7485063" cy="179388"/>
          </a:xfrm>
        </p:spPr>
        <p:txBody>
          <a:bodyPr/>
          <a:lstStyle/>
          <a:p>
            <a:pPr>
              <a:defRPr/>
            </a:pPr>
            <a:r>
              <a:rPr lang="de-CH" dirty="0">
                <a:solidFill>
                  <a:srgbClr val="000000"/>
                </a:solidFill>
              </a:rPr>
              <a:t>Hightech-Textilien, Untereinheit TTG</a:t>
            </a:r>
            <a:endParaRPr dirty="0"/>
          </a:p>
        </p:txBody>
      </p:sp>
      <p:sp>
        <p:nvSpPr>
          <p:cNvPr id="5" name="Foliennummernplatzhalter 4"/>
          <p:cNvSpPr>
            <a:spLocks noGrp="1"/>
          </p:cNvSpPr>
          <p:nvPr>
            <p:ph type="sldNum" sz="quarter" idx="4"/>
          </p:nvPr>
        </p:nvSpPr>
        <p:spPr bwMode="auto"/>
        <p:txBody>
          <a:bodyPr/>
          <a:lstStyle/>
          <a:p>
            <a:pPr>
              <a:defRPr/>
            </a:pPr>
            <a:fld id="{8C812475-90CC-411E-A993-929AF0D0895B}" type="slidenum">
              <a:rPr lang="de-CH">
                <a:solidFill>
                  <a:srgbClr val="000000"/>
                </a:solidFill>
              </a:rPr>
              <a:t>10</a:t>
            </a:fld>
            <a:endParaRPr lang="de-CH">
              <a:solidFill>
                <a:srgbClr val="000000"/>
              </a:solidFill>
            </a:endParaRPr>
          </a:p>
        </p:txBody>
      </p:sp>
      <p:sp>
        <p:nvSpPr>
          <p:cNvPr id="6" name="Textplatzhalter 11"/>
          <p:cNvSpPr>
            <a:spLocks/>
          </p:cNvSpPr>
          <p:nvPr/>
        </p:nvSpPr>
        <p:spPr bwMode="auto">
          <a:xfrm>
            <a:off x="742812" y="1404937"/>
            <a:ext cx="9212400" cy="1151557"/>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900"/>
              </a:spcBef>
              <a:spcAft>
                <a:spcPts val="0"/>
              </a:spcAft>
              <a:defRPr sz="17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2000" b="1"/>
              <a:t>Bekleidungsstoffe</a:t>
            </a:r>
            <a:endParaRPr/>
          </a:p>
        </p:txBody>
      </p:sp>
      <p:sp>
        <p:nvSpPr>
          <p:cNvPr id="7" name="Textplatzhalter 8"/>
          <p:cNvSpPr>
            <a:spLocks/>
          </p:cNvSpPr>
          <p:nvPr/>
        </p:nvSpPr>
        <p:spPr bwMode="auto">
          <a:xfrm>
            <a:off x="1045067" y="6228983"/>
            <a:ext cx="4517657"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1600">
                <a:latin typeface="+mn-lt"/>
              </a:rPr>
              <a:t>Muster, das auf das Textil aufgebracht wird</a:t>
            </a:r>
            <a:endParaRPr lang="de-CH" sz="2400" b="1"/>
          </a:p>
        </p:txBody>
      </p:sp>
      <p:sp>
        <p:nvSpPr>
          <p:cNvPr id="8" name="Textplatzhalter 8"/>
          <p:cNvSpPr>
            <a:spLocks/>
          </p:cNvSpPr>
          <p:nvPr/>
        </p:nvSpPr>
        <p:spPr bwMode="auto">
          <a:xfrm>
            <a:off x="5778748" y="6228903"/>
            <a:ext cx="3581553"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endParaRPr lang="de-CH" sz="2400" b="1"/>
          </a:p>
        </p:txBody>
      </p:sp>
      <p:pic>
        <p:nvPicPr>
          <p:cNvPr id="9" name="Bildplatzhalter 6"/>
          <p:cNvPicPr>
            <a:picLocks noChangeAspect="1"/>
          </p:cNvPicPr>
          <p:nvPr/>
        </p:nvPicPr>
        <p:blipFill>
          <a:blip r:embed="rId3"/>
          <a:srcRect l="-21708" r="-21708"/>
          <a:stretch/>
        </p:blipFill>
        <p:spPr bwMode="auto">
          <a:xfrm>
            <a:off x="1026220" y="2160951"/>
            <a:ext cx="8064896" cy="3936400"/>
          </a:xfrm>
          <a:prstGeom prst="rect">
            <a:avLst/>
          </a:prstGeom>
        </p:spPr>
      </p:pic>
      <p:sp>
        <p:nvSpPr>
          <p:cNvPr id="2" name="Textfeld 1">
            <a:extLst>
              <a:ext uri="{FF2B5EF4-FFF2-40B4-BE49-F238E27FC236}">
                <a16:creationId xmlns:a16="http://schemas.microsoft.com/office/drawing/2014/main" id="{1F5AC3C5-B463-E045-BC5A-5A17DD2C96AB}"/>
              </a:ext>
            </a:extLst>
          </p:cNvPr>
          <p:cNvSpPr txBox="1"/>
          <p:nvPr/>
        </p:nvSpPr>
        <p:spPr>
          <a:xfrm>
            <a:off x="6188376" y="6236971"/>
            <a:ext cx="2533066" cy="215444"/>
          </a:xfrm>
          <a:prstGeom prst="rect">
            <a:avLst/>
          </a:prstGeom>
          <a:noFill/>
        </p:spPr>
        <p:txBody>
          <a:bodyPr wrap="none" rtlCol="0">
            <a:spAutoFit/>
          </a:bodyPr>
          <a:lstStyle/>
          <a:p>
            <a:r>
              <a:rPr lang="de-DE" sz="800" dirty="0">
                <a:solidFill>
                  <a:schemeClr val="bg1">
                    <a:lumMod val="50000"/>
                  </a:schemeClr>
                </a:solidFill>
              </a:rPr>
              <a:t>Bild: http://www.christopheguberan.ch (05.05.2021)</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Fußzeilenplatzhalter 3"/>
          <p:cNvSpPr>
            <a:spLocks noGrp="1"/>
          </p:cNvSpPr>
          <p:nvPr>
            <p:ph type="ftr" sz="quarter" idx="3"/>
          </p:nvPr>
        </p:nvSpPr>
        <p:spPr bwMode="auto">
          <a:xfrm>
            <a:off x="685027" y="7165007"/>
            <a:ext cx="7485063" cy="179388"/>
          </a:xfrm>
        </p:spPr>
        <p:txBody>
          <a:bodyPr/>
          <a:lstStyle/>
          <a:p>
            <a:pPr>
              <a:defRPr/>
            </a:pPr>
            <a:r>
              <a:rPr lang="de-CH" dirty="0">
                <a:solidFill>
                  <a:srgbClr val="000000"/>
                </a:solidFill>
              </a:rPr>
              <a:t>Hightech-Textilien, Untereinheit TTG</a:t>
            </a:r>
            <a:endParaRPr dirty="0"/>
          </a:p>
        </p:txBody>
      </p:sp>
      <p:sp>
        <p:nvSpPr>
          <p:cNvPr id="5" name="Foliennummernplatzhalter 4"/>
          <p:cNvSpPr>
            <a:spLocks noGrp="1"/>
          </p:cNvSpPr>
          <p:nvPr>
            <p:ph type="sldNum" sz="quarter" idx="4"/>
          </p:nvPr>
        </p:nvSpPr>
        <p:spPr bwMode="auto"/>
        <p:txBody>
          <a:bodyPr/>
          <a:lstStyle/>
          <a:p>
            <a:pPr>
              <a:defRPr/>
            </a:pPr>
            <a:fld id="{8C812475-90CC-411E-A993-929AF0D0895B}" type="slidenum">
              <a:rPr lang="de-CH">
                <a:solidFill>
                  <a:srgbClr val="000000"/>
                </a:solidFill>
              </a:rPr>
              <a:t>11</a:t>
            </a:fld>
            <a:endParaRPr lang="de-CH">
              <a:solidFill>
                <a:srgbClr val="000000"/>
              </a:solidFill>
            </a:endParaRPr>
          </a:p>
        </p:txBody>
      </p:sp>
      <p:sp>
        <p:nvSpPr>
          <p:cNvPr id="6" name="Textplatzhalter 11"/>
          <p:cNvSpPr>
            <a:spLocks/>
          </p:cNvSpPr>
          <p:nvPr/>
        </p:nvSpPr>
        <p:spPr bwMode="auto">
          <a:xfrm>
            <a:off x="742812" y="1404937"/>
            <a:ext cx="9212400" cy="1151557"/>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900"/>
              </a:spcBef>
              <a:spcAft>
                <a:spcPts val="0"/>
              </a:spcAft>
              <a:defRPr sz="17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2000" b="1"/>
              <a:t>Schutzkleidung</a:t>
            </a:r>
            <a:endParaRPr/>
          </a:p>
        </p:txBody>
      </p:sp>
      <p:sp>
        <p:nvSpPr>
          <p:cNvPr id="7" name="Textplatzhalter 8"/>
          <p:cNvSpPr>
            <a:spLocks/>
          </p:cNvSpPr>
          <p:nvPr/>
        </p:nvSpPr>
        <p:spPr bwMode="auto">
          <a:xfrm>
            <a:off x="1045067" y="6228983"/>
            <a:ext cx="4517657"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1600">
                <a:latin typeface="+mn-lt"/>
              </a:rPr>
              <a:t>Schutz vor Feuer und Hitze</a:t>
            </a:r>
            <a:endParaRPr lang="de-CH" sz="2400" b="1"/>
          </a:p>
        </p:txBody>
      </p:sp>
      <p:sp>
        <p:nvSpPr>
          <p:cNvPr id="8" name="Textplatzhalter 8"/>
          <p:cNvSpPr>
            <a:spLocks/>
          </p:cNvSpPr>
          <p:nvPr/>
        </p:nvSpPr>
        <p:spPr bwMode="auto">
          <a:xfrm>
            <a:off x="5778748" y="6228903"/>
            <a:ext cx="3581553"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endParaRPr lang="de-CH" sz="2400" b="1"/>
          </a:p>
        </p:txBody>
      </p:sp>
      <p:pic>
        <p:nvPicPr>
          <p:cNvPr id="9" name="Bildplatzhalter 5"/>
          <p:cNvPicPr>
            <a:picLocks noChangeAspect="1"/>
          </p:cNvPicPr>
          <p:nvPr/>
        </p:nvPicPr>
        <p:blipFill rotWithShape="1">
          <a:blip r:embed="rId3">
            <a:extLst>
              <a:ext uri="{28A0092B-C50C-407E-A947-70E740481C1C}">
                <a14:useLocalDpi xmlns:a14="http://schemas.microsoft.com/office/drawing/2010/main" val="0"/>
              </a:ext>
            </a:extLst>
          </a:blip>
          <a:srcRect l="-234" t="9038" r="234" b="17828"/>
          <a:stretch/>
        </p:blipFill>
        <p:spPr bwMode="auto">
          <a:xfrm>
            <a:off x="1026220" y="2160951"/>
            <a:ext cx="8064896" cy="3936400"/>
          </a:xfrm>
          <a:prstGeom prst="rect">
            <a:avLst/>
          </a:prstGeom>
        </p:spPr>
      </p:pic>
      <p:sp>
        <p:nvSpPr>
          <p:cNvPr id="2" name="Textfeld 1">
            <a:extLst>
              <a:ext uri="{FF2B5EF4-FFF2-40B4-BE49-F238E27FC236}">
                <a16:creationId xmlns:a16="http://schemas.microsoft.com/office/drawing/2014/main" id="{2A7C999E-447A-CC4F-82D1-ACEE2594418C}"/>
              </a:ext>
            </a:extLst>
          </p:cNvPr>
          <p:cNvSpPr txBox="1"/>
          <p:nvPr/>
        </p:nvSpPr>
        <p:spPr>
          <a:xfrm>
            <a:off x="4933965" y="6308013"/>
            <a:ext cx="4193777" cy="215444"/>
          </a:xfrm>
          <a:prstGeom prst="rect">
            <a:avLst/>
          </a:prstGeom>
          <a:noFill/>
        </p:spPr>
        <p:txBody>
          <a:bodyPr wrap="none" rtlCol="0">
            <a:spAutoFit/>
          </a:bodyPr>
          <a:lstStyle/>
          <a:p>
            <a:r>
              <a:rPr lang="de-DE" sz="800" dirty="0">
                <a:solidFill>
                  <a:schemeClr val="bg1">
                    <a:lumMod val="50000"/>
                  </a:schemeClr>
                </a:solidFill>
              </a:rPr>
              <a:t>Bild: https://pixabay.com/de/photos//feuerwehrmann-notfall-feuer-2679283 (05.05.2021)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Fußzeilenplatzhalter 3"/>
          <p:cNvSpPr>
            <a:spLocks noGrp="1"/>
          </p:cNvSpPr>
          <p:nvPr>
            <p:ph type="ftr" sz="quarter" idx="3"/>
          </p:nvPr>
        </p:nvSpPr>
        <p:spPr bwMode="auto">
          <a:xfrm>
            <a:off x="685027" y="7165007"/>
            <a:ext cx="7485063" cy="179388"/>
          </a:xfrm>
        </p:spPr>
        <p:txBody>
          <a:bodyPr/>
          <a:lstStyle/>
          <a:p>
            <a:pPr>
              <a:defRPr/>
            </a:pPr>
            <a:r>
              <a:rPr lang="de-CH" dirty="0">
                <a:solidFill>
                  <a:srgbClr val="000000"/>
                </a:solidFill>
              </a:rPr>
              <a:t>Hightech-Textilien, Untereinheit TTG</a:t>
            </a:r>
            <a:endParaRPr dirty="0"/>
          </a:p>
        </p:txBody>
      </p:sp>
      <p:sp>
        <p:nvSpPr>
          <p:cNvPr id="5" name="Foliennummernplatzhalter 4"/>
          <p:cNvSpPr>
            <a:spLocks noGrp="1"/>
          </p:cNvSpPr>
          <p:nvPr>
            <p:ph type="sldNum" sz="quarter" idx="4"/>
          </p:nvPr>
        </p:nvSpPr>
        <p:spPr bwMode="auto"/>
        <p:txBody>
          <a:bodyPr/>
          <a:lstStyle/>
          <a:p>
            <a:pPr>
              <a:defRPr/>
            </a:pPr>
            <a:fld id="{8C812475-90CC-411E-A993-929AF0D0895B}" type="slidenum">
              <a:rPr lang="de-CH">
                <a:solidFill>
                  <a:srgbClr val="000000"/>
                </a:solidFill>
              </a:rPr>
              <a:t>12</a:t>
            </a:fld>
            <a:endParaRPr lang="de-CH">
              <a:solidFill>
                <a:srgbClr val="000000"/>
              </a:solidFill>
            </a:endParaRPr>
          </a:p>
        </p:txBody>
      </p:sp>
      <p:sp>
        <p:nvSpPr>
          <p:cNvPr id="6" name="Textplatzhalter 11"/>
          <p:cNvSpPr>
            <a:spLocks/>
          </p:cNvSpPr>
          <p:nvPr/>
        </p:nvSpPr>
        <p:spPr bwMode="auto">
          <a:xfrm>
            <a:off x="742812" y="1404937"/>
            <a:ext cx="9212400" cy="1151557"/>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900"/>
              </a:spcBef>
              <a:spcAft>
                <a:spcPts val="0"/>
              </a:spcAft>
              <a:defRPr sz="17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2000" b="1"/>
              <a:t>Medizinische Textilien</a:t>
            </a:r>
            <a:endParaRPr/>
          </a:p>
        </p:txBody>
      </p:sp>
      <p:sp>
        <p:nvSpPr>
          <p:cNvPr id="7" name="Textplatzhalter 8"/>
          <p:cNvSpPr>
            <a:spLocks/>
          </p:cNvSpPr>
          <p:nvPr/>
        </p:nvSpPr>
        <p:spPr bwMode="auto">
          <a:xfrm>
            <a:off x="1045067" y="6228983"/>
            <a:ext cx="4517657"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1600" dirty="0">
                <a:latin typeface="+mn-lt"/>
              </a:rPr>
              <a:t>Struktur aus Kurzfasern für den Knochenersatz</a:t>
            </a:r>
            <a:endParaRPr lang="de-CH" sz="2400" b="1" dirty="0"/>
          </a:p>
        </p:txBody>
      </p:sp>
      <p:sp>
        <p:nvSpPr>
          <p:cNvPr id="8" name="Textplatzhalter 8"/>
          <p:cNvSpPr>
            <a:spLocks/>
          </p:cNvSpPr>
          <p:nvPr/>
        </p:nvSpPr>
        <p:spPr bwMode="auto">
          <a:xfrm>
            <a:off x="5778748" y="6228903"/>
            <a:ext cx="3581553"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endParaRPr lang="de-CH" sz="2400" b="1"/>
          </a:p>
        </p:txBody>
      </p:sp>
      <p:pic>
        <p:nvPicPr>
          <p:cNvPr id="9" name="Bildplatzhalter 5"/>
          <p:cNvPicPr>
            <a:picLocks noChangeAspect="1"/>
          </p:cNvPicPr>
          <p:nvPr/>
        </p:nvPicPr>
        <p:blipFill>
          <a:blip r:embed="rId3"/>
          <a:srcRect t="13651" b="13650"/>
          <a:stretch/>
        </p:blipFill>
        <p:spPr bwMode="auto">
          <a:xfrm>
            <a:off x="1026220" y="2160951"/>
            <a:ext cx="8064896" cy="3936400"/>
          </a:xfrm>
          <a:prstGeom prst="rect">
            <a:avLst/>
          </a:prstGeom>
        </p:spPr>
      </p:pic>
      <p:sp>
        <p:nvSpPr>
          <p:cNvPr id="2" name="Textfeld 1">
            <a:extLst>
              <a:ext uri="{FF2B5EF4-FFF2-40B4-BE49-F238E27FC236}">
                <a16:creationId xmlns:a16="http://schemas.microsoft.com/office/drawing/2014/main" id="{A7CF3161-142F-504F-BA96-EFE78620B438}"/>
              </a:ext>
            </a:extLst>
          </p:cNvPr>
          <p:cNvSpPr txBox="1"/>
          <p:nvPr/>
        </p:nvSpPr>
        <p:spPr>
          <a:xfrm>
            <a:off x="5562724" y="6431137"/>
            <a:ext cx="3581554" cy="461665"/>
          </a:xfrm>
          <a:prstGeom prst="rect">
            <a:avLst/>
          </a:prstGeom>
          <a:noFill/>
        </p:spPr>
        <p:txBody>
          <a:bodyPr wrap="square" rtlCol="0">
            <a:spAutoFit/>
          </a:bodyPr>
          <a:lstStyle/>
          <a:p>
            <a:r>
              <a:rPr lang="de-DE" sz="800" dirty="0">
                <a:solidFill>
                  <a:schemeClr val="bg1">
                    <a:lumMod val="50000"/>
                  </a:schemeClr>
                </a:solidFill>
              </a:rPr>
              <a:t>Bild: https://tu-dresden.de/ing/maschinenwesen/itm/forschung/forschungsfelder/anwendungsbereiche/bio-und-medizintextilien/biomedizintechnik (05.05.2021)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Fußzeilenplatzhalter 3"/>
          <p:cNvSpPr>
            <a:spLocks noGrp="1"/>
          </p:cNvSpPr>
          <p:nvPr>
            <p:ph type="ftr" sz="quarter" idx="3"/>
          </p:nvPr>
        </p:nvSpPr>
        <p:spPr bwMode="auto">
          <a:xfrm>
            <a:off x="685027" y="7165007"/>
            <a:ext cx="7485063" cy="179388"/>
          </a:xfrm>
        </p:spPr>
        <p:txBody>
          <a:bodyPr/>
          <a:lstStyle/>
          <a:p>
            <a:pPr>
              <a:defRPr/>
            </a:pPr>
            <a:r>
              <a:rPr lang="de-CH" dirty="0">
                <a:solidFill>
                  <a:srgbClr val="000000"/>
                </a:solidFill>
              </a:rPr>
              <a:t>Hightech-Textilien, Untereinheit TTG</a:t>
            </a:r>
            <a:endParaRPr dirty="0"/>
          </a:p>
        </p:txBody>
      </p:sp>
      <p:sp>
        <p:nvSpPr>
          <p:cNvPr id="5" name="Foliennummernplatzhalter 4"/>
          <p:cNvSpPr>
            <a:spLocks noGrp="1"/>
          </p:cNvSpPr>
          <p:nvPr>
            <p:ph type="sldNum" sz="quarter" idx="4"/>
          </p:nvPr>
        </p:nvSpPr>
        <p:spPr bwMode="auto"/>
        <p:txBody>
          <a:bodyPr/>
          <a:lstStyle/>
          <a:p>
            <a:pPr>
              <a:defRPr/>
            </a:pPr>
            <a:fld id="{8C812475-90CC-411E-A993-929AF0D0895B}" type="slidenum">
              <a:rPr lang="de-CH">
                <a:solidFill>
                  <a:srgbClr val="000000"/>
                </a:solidFill>
              </a:rPr>
              <a:t>13</a:t>
            </a:fld>
            <a:endParaRPr lang="de-CH">
              <a:solidFill>
                <a:srgbClr val="000000"/>
              </a:solidFill>
            </a:endParaRPr>
          </a:p>
        </p:txBody>
      </p:sp>
      <p:sp>
        <p:nvSpPr>
          <p:cNvPr id="6" name="Textplatzhalter 11"/>
          <p:cNvSpPr>
            <a:spLocks/>
          </p:cNvSpPr>
          <p:nvPr/>
        </p:nvSpPr>
        <p:spPr bwMode="auto">
          <a:xfrm>
            <a:off x="742812" y="1404937"/>
            <a:ext cx="9212400" cy="1151557"/>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900"/>
              </a:spcBef>
              <a:spcAft>
                <a:spcPts val="0"/>
              </a:spcAft>
              <a:defRPr sz="17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2000" b="1"/>
              <a:t>Textile Architektur</a:t>
            </a:r>
            <a:endParaRPr/>
          </a:p>
        </p:txBody>
      </p:sp>
      <p:sp>
        <p:nvSpPr>
          <p:cNvPr id="7" name="Textplatzhalter 8"/>
          <p:cNvSpPr>
            <a:spLocks/>
          </p:cNvSpPr>
          <p:nvPr/>
        </p:nvSpPr>
        <p:spPr bwMode="auto">
          <a:xfrm>
            <a:off x="1045067" y="6228983"/>
            <a:ext cx="4517657"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1600">
                <a:latin typeface="+mn-lt"/>
              </a:rPr>
              <a:t>Gestricktes Textil als Schalung für Beton</a:t>
            </a:r>
            <a:endParaRPr lang="de-CH" sz="2400" b="1"/>
          </a:p>
        </p:txBody>
      </p:sp>
      <p:sp>
        <p:nvSpPr>
          <p:cNvPr id="8" name="Textplatzhalter 8"/>
          <p:cNvSpPr>
            <a:spLocks/>
          </p:cNvSpPr>
          <p:nvPr/>
        </p:nvSpPr>
        <p:spPr bwMode="auto">
          <a:xfrm>
            <a:off x="5778748" y="6228903"/>
            <a:ext cx="3581553"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endParaRPr lang="de-CH" sz="2400" b="1"/>
          </a:p>
        </p:txBody>
      </p:sp>
      <p:pic>
        <p:nvPicPr>
          <p:cNvPr id="9" name="Bildplatzhalter 9"/>
          <p:cNvPicPr>
            <a:picLocks noChangeAspect="1"/>
          </p:cNvPicPr>
          <p:nvPr/>
        </p:nvPicPr>
        <p:blipFill>
          <a:blip r:embed="rId3"/>
          <a:srcRect t="6620" b="6620"/>
          <a:stretch/>
        </p:blipFill>
        <p:spPr bwMode="auto">
          <a:xfrm>
            <a:off x="1026220" y="2160951"/>
            <a:ext cx="8064896" cy="3936400"/>
          </a:xfrm>
          <a:prstGeom prst="rect">
            <a:avLst/>
          </a:prstGeom>
        </p:spPr>
      </p:pic>
      <p:sp>
        <p:nvSpPr>
          <p:cNvPr id="2" name="Textfeld 1">
            <a:extLst>
              <a:ext uri="{FF2B5EF4-FFF2-40B4-BE49-F238E27FC236}">
                <a16:creationId xmlns:a16="http://schemas.microsoft.com/office/drawing/2014/main" id="{2B65EC14-A046-2441-82B2-A3476E37224D}"/>
              </a:ext>
            </a:extLst>
          </p:cNvPr>
          <p:cNvSpPr txBox="1"/>
          <p:nvPr/>
        </p:nvSpPr>
        <p:spPr>
          <a:xfrm>
            <a:off x="5562724" y="6411925"/>
            <a:ext cx="3581554" cy="338554"/>
          </a:xfrm>
          <a:prstGeom prst="rect">
            <a:avLst/>
          </a:prstGeom>
          <a:noFill/>
        </p:spPr>
        <p:txBody>
          <a:bodyPr wrap="square" rtlCol="0">
            <a:spAutoFit/>
          </a:bodyPr>
          <a:lstStyle/>
          <a:p>
            <a:pPr>
              <a:defRPr/>
            </a:pPr>
            <a:r>
              <a:rPr lang="de-DE" sz="800" dirty="0">
                <a:solidFill>
                  <a:schemeClr val="bg1">
                    <a:lumMod val="50000"/>
                  </a:schemeClr>
                </a:solidFill>
              </a:rPr>
              <a:t>Bild und Info: https://</a:t>
            </a:r>
            <a:r>
              <a:rPr lang="de-DE" sz="800" dirty="0" err="1">
                <a:solidFill>
                  <a:schemeClr val="bg1">
                    <a:lumMod val="50000"/>
                  </a:schemeClr>
                </a:solidFill>
              </a:rPr>
              <a:t>ethz.ch</a:t>
            </a:r>
            <a:r>
              <a:rPr lang="de-DE" sz="800" dirty="0">
                <a:solidFill>
                  <a:schemeClr val="bg1">
                    <a:lumMod val="50000"/>
                  </a:schemeClr>
                </a:solidFill>
              </a:rPr>
              <a:t>/de/news-und-veranstaltungen/</a:t>
            </a:r>
            <a:r>
              <a:rPr lang="de-DE" sz="800" dirty="0" err="1">
                <a:solidFill>
                  <a:schemeClr val="bg1">
                    <a:lumMod val="50000"/>
                  </a:schemeClr>
                </a:solidFill>
              </a:rPr>
              <a:t>eth</a:t>
            </a:r>
            <a:r>
              <a:rPr lang="de-DE" sz="800" dirty="0">
                <a:solidFill>
                  <a:schemeClr val="bg1">
                    <a:lumMod val="50000"/>
                  </a:schemeClr>
                </a:solidFill>
              </a:rPr>
              <a:t>-news/</a:t>
            </a:r>
            <a:r>
              <a:rPr lang="de-DE" sz="800" dirty="0" err="1">
                <a:solidFill>
                  <a:schemeClr val="bg1">
                    <a:lumMod val="50000"/>
                  </a:schemeClr>
                </a:solidFill>
              </a:rPr>
              <a:t>news</a:t>
            </a:r>
            <a:r>
              <a:rPr lang="de-DE" sz="800" dirty="0">
                <a:solidFill>
                  <a:schemeClr val="bg1">
                    <a:lumMod val="50000"/>
                  </a:schemeClr>
                </a:solidFill>
              </a:rPr>
              <a:t>/2018/10/strickwerk-</a:t>
            </a:r>
            <a:r>
              <a:rPr lang="de-DE" sz="800" dirty="0" err="1">
                <a:solidFill>
                  <a:schemeClr val="bg1">
                    <a:lumMod val="50000"/>
                  </a:schemeClr>
                </a:solidFill>
              </a:rPr>
              <a:t>traegt</a:t>
            </a:r>
            <a:r>
              <a:rPr lang="de-DE" sz="800" dirty="0">
                <a:solidFill>
                  <a:schemeClr val="bg1">
                    <a:lumMod val="50000"/>
                  </a:schemeClr>
                </a:solidFill>
              </a:rPr>
              <a:t>-</a:t>
            </a:r>
            <a:r>
              <a:rPr lang="de-DE" sz="800" dirty="0" err="1">
                <a:solidFill>
                  <a:schemeClr val="bg1">
                    <a:lumMod val="50000"/>
                  </a:schemeClr>
                </a:solidFill>
              </a:rPr>
              <a:t>beton.html</a:t>
            </a:r>
            <a:r>
              <a:rPr lang="en-US" sz="800" dirty="0">
                <a:solidFill>
                  <a:schemeClr val="bg1">
                    <a:lumMod val="50000"/>
                  </a:schemeClr>
                </a:solidFill>
              </a:rPr>
              <a:t> / (05.05.2021)</a:t>
            </a:r>
            <a:endParaRPr lang="de-DE" sz="800" dirty="0">
              <a:solidFill>
                <a:schemeClr val="bg1">
                  <a:lumMod val="50000"/>
                </a:schemeClr>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CH"/>
              <a:t>Textile Fasern</a:t>
            </a:r>
            <a:endParaRPr lang="de-DE"/>
          </a:p>
        </p:txBody>
      </p:sp>
      <p:sp>
        <p:nvSpPr>
          <p:cNvPr id="5" name="Textplatzhalter 2"/>
          <p:cNvSpPr>
            <a:spLocks noGrp="1"/>
          </p:cNvSpPr>
          <p:nvPr>
            <p:ph type="body" idx="1"/>
          </p:nvPr>
        </p:nvSpPr>
        <p:spPr bwMode="auto"/>
        <p:txBody>
          <a:bodyPr/>
          <a:lstStyle/>
          <a:p>
            <a:pPr>
              <a:defRPr/>
            </a:pPr>
            <a:r>
              <a:rPr lang="de-DE"/>
              <a:t>Naturfasern</a:t>
            </a:r>
            <a:br>
              <a:rPr lang="de-DE"/>
            </a:br>
            <a:r>
              <a:rPr lang="de-DE"/>
              <a:t>   Pflanzliche Fasern</a:t>
            </a:r>
            <a:br>
              <a:rPr lang="de-DE"/>
            </a:br>
            <a:r>
              <a:rPr lang="de-DE"/>
              <a:t>   Tierische Fasern</a:t>
            </a:r>
            <a:endParaRPr/>
          </a:p>
          <a:p>
            <a:pPr>
              <a:defRPr/>
            </a:pPr>
            <a:r>
              <a:rPr lang="de-DE"/>
              <a:t>Chemiefasern</a:t>
            </a:r>
            <a:br>
              <a:rPr lang="de-DE"/>
            </a:br>
            <a:r>
              <a:rPr lang="de-DE"/>
              <a:t>   Zellulosische Chemiefasern</a:t>
            </a:r>
            <a:br>
              <a:rPr lang="de-DE"/>
            </a:br>
            <a:r>
              <a:rPr lang="de-DE"/>
              <a:t>   Synthetische Chemiefasern</a:t>
            </a:r>
            <a:endParaRPr/>
          </a:p>
          <a:p>
            <a:pPr>
              <a:defRPr/>
            </a:pPr>
            <a:endParaRPr lang="de-DE"/>
          </a:p>
        </p:txBody>
      </p:sp>
      <p:sp>
        <p:nvSpPr>
          <p:cNvPr id="6" name="Fußzeilenplatzhalter 3"/>
          <p:cNvSpPr>
            <a:spLocks noGrp="1"/>
          </p:cNvSpPr>
          <p:nvPr>
            <p:ph type="ftr" sz="quarter" idx="3"/>
          </p:nvPr>
        </p:nvSpPr>
        <p:spPr bwMode="auto"/>
        <p:txBody>
          <a:bodyPr/>
          <a:lstStyle/>
          <a:p>
            <a:pPr>
              <a:defRPr/>
            </a:pPr>
            <a:r>
              <a:rPr lang="de-CH" dirty="0">
                <a:solidFill>
                  <a:srgbClr val="000000"/>
                </a:solidFill>
              </a:rPr>
              <a:t>Hightech-Textilien, Untereinheit TTG</a:t>
            </a:r>
            <a:endParaRPr dirty="0"/>
          </a:p>
        </p:txBody>
      </p:sp>
      <p:sp>
        <p:nvSpPr>
          <p:cNvPr id="7" name="Foliennummernplatzhalter 4"/>
          <p:cNvSpPr>
            <a:spLocks noGrp="1"/>
          </p:cNvSpPr>
          <p:nvPr>
            <p:ph type="sldNum" sz="quarter" idx="4"/>
          </p:nvPr>
        </p:nvSpPr>
        <p:spPr bwMode="auto"/>
        <p:txBody>
          <a:bodyPr/>
          <a:lstStyle/>
          <a:p>
            <a:pPr>
              <a:defRPr/>
            </a:pPr>
            <a:fld id="{8C812475-90CC-411E-A993-929AF0D0895B}" type="slidenum">
              <a:rPr lang="de-CH">
                <a:solidFill>
                  <a:srgbClr val="000000"/>
                </a:solidFill>
              </a:rPr>
              <a:t>14</a:t>
            </a:fld>
            <a:endParaRPr lang="de-CH">
              <a:solidFill>
                <a:srgbClr val="00000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Fußzeilenplatzhalter 3"/>
          <p:cNvSpPr>
            <a:spLocks noGrp="1"/>
          </p:cNvSpPr>
          <p:nvPr>
            <p:ph type="ftr" sz="quarter" idx="3"/>
          </p:nvPr>
        </p:nvSpPr>
        <p:spPr bwMode="auto">
          <a:xfrm>
            <a:off x="685027" y="7165007"/>
            <a:ext cx="7485063" cy="179388"/>
          </a:xfrm>
        </p:spPr>
        <p:txBody>
          <a:bodyPr/>
          <a:lstStyle/>
          <a:p>
            <a:pPr>
              <a:defRPr/>
            </a:pPr>
            <a:r>
              <a:rPr lang="de-CH" dirty="0">
                <a:solidFill>
                  <a:srgbClr val="000000"/>
                </a:solidFill>
              </a:rPr>
              <a:t>Hightech-Textilien, Untereinheit TTG</a:t>
            </a:r>
            <a:endParaRPr dirty="0"/>
          </a:p>
        </p:txBody>
      </p:sp>
      <p:sp>
        <p:nvSpPr>
          <p:cNvPr id="5" name="Foliennummernplatzhalter 4"/>
          <p:cNvSpPr>
            <a:spLocks noGrp="1"/>
          </p:cNvSpPr>
          <p:nvPr>
            <p:ph type="sldNum" sz="quarter" idx="4"/>
          </p:nvPr>
        </p:nvSpPr>
        <p:spPr bwMode="auto"/>
        <p:txBody>
          <a:bodyPr/>
          <a:lstStyle/>
          <a:p>
            <a:pPr>
              <a:defRPr/>
            </a:pPr>
            <a:fld id="{8C812475-90CC-411E-A993-929AF0D0895B}" type="slidenum">
              <a:rPr lang="de-CH">
                <a:solidFill>
                  <a:srgbClr val="000000"/>
                </a:solidFill>
              </a:rPr>
              <a:t>15</a:t>
            </a:fld>
            <a:endParaRPr lang="de-CH">
              <a:solidFill>
                <a:srgbClr val="000000"/>
              </a:solidFill>
            </a:endParaRPr>
          </a:p>
        </p:txBody>
      </p:sp>
      <p:sp>
        <p:nvSpPr>
          <p:cNvPr id="6" name="Textplatzhalter 11"/>
          <p:cNvSpPr>
            <a:spLocks/>
          </p:cNvSpPr>
          <p:nvPr/>
        </p:nvSpPr>
        <p:spPr bwMode="auto">
          <a:xfrm>
            <a:off x="742812" y="1404937"/>
            <a:ext cx="9212400" cy="1151557"/>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900"/>
              </a:spcBef>
              <a:spcAft>
                <a:spcPts val="0"/>
              </a:spcAft>
              <a:defRPr sz="17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2000" b="1"/>
              <a:t>Baumwolle</a:t>
            </a:r>
            <a:endParaRPr/>
          </a:p>
        </p:txBody>
      </p:sp>
      <p:sp>
        <p:nvSpPr>
          <p:cNvPr id="7" name="Textplatzhalter 8"/>
          <p:cNvSpPr>
            <a:spLocks/>
          </p:cNvSpPr>
          <p:nvPr/>
        </p:nvSpPr>
        <p:spPr bwMode="auto">
          <a:xfrm>
            <a:off x="1045067" y="6228983"/>
            <a:ext cx="4517657"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1600">
                <a:latin typeface="+mn-lt"/>
              </a:rPr>
              <a:t>Baumwollernte</a:t>
            </a:r>
            <a:endParaRPr lang="de-CH" sz="2400" b="1"/>
          </a:p>
        </p:txBody>
      </p:sp>
      <p:sp>
        <p:nvSpPr>
          <p:cNvPr id="8" name="Textplatzhalter 8"/>
          <p:cNvSpPr>
            <a:spLocks/>
          </p:cNvSpPr>
          <p:nvPr/>
        </p:nvSpPr>
        <p:spPr bwMode="auto">
          <a:xfrm>
            <a:off x="5778748" y="6228903"/>
            <a:ext cx="3581553"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endParaRPr lang="de-CH" sz="2400" b="1"/>
          </a:p>
        </p:txBody>
      </p:sp>
      <p:pic>
        <p:nvPicPr>
          <p:cNvPr id="9" name="Bildplatzhalter 11"/>
          <p:cNvPicPr>
            <a:picLocks noChangeAspect="1"/>
          </p:cNvPicPr>
          <p:nvPr/>
        </p:nvPicPr>
        <p:blipFill>
          <a:blip r:embed="rId3"/>
          <a:srcRect t="17459" b="17459"/>
          <a:stretch/>
        </p:blipFill>
        <p:spPr bwMode="auto">
          <a:xfrm>
            <a:off x="1026220" y="2160951"/>
            <a:ext cx="8064896" cy="3936400"/>
          </a:xfrm>
          <a:prstGeom prst="rect">
            <a:avLst/>
          </a:prstGeom>
        </p:spPr>
      </p:pic>
      <p:sp>
        <p:nvSpPr>
          <p:cNvPr id="2" name="Textfeld 1">
            <a:extLst>
              <a:ext uri="{FF2B5EF4-FFF2-40B4-BE49-F238E27FC236}">
                <a16:creationId xmlns:a16="http://schemas.microsoft.com/office/drawing/2014/main" id="{F70972A0-FC86-4841-8114-CC716BBE9F51}"/>
              </a:ext>
            </a:extLst>
          </p:cNvPr>
          <p:cNvSpPr txBox="1"/>
          <p:nvPr/>
        </p:nvSpPr>
        <p:spPr>
          <a:xfrm>
            <a:off x="6138788" y="6331793"/>
            <a:ext cx="3028458" cy="338554"/>
          </a:xfrm>
          <a:prstGeom prst="rect">
            <a:avLst/>
          </a:prstGeom>
          <a:noFill/>
        </p:spPr>
        <p:txBody>
          <a:bodyPr wrap="none" rtlCol="0">
            <a:spAutoFit/>
          </a:bodyPr>
          <a:lstStyle/>
          <a:p>
            <a:r>
              <a:rPr lang="de-DE" sz="800" dirty="0">
                <a:solidFill>
                  <a:schemeClr val="bg1">
                    <a:lumMod val="50000"/>
                  </a:schemeClr>
                </a:solidFill>
              </a:rPr>
              <a:t>Bild: https://de.wikipedia.org/wiki/Baumwollernter (05.05.2021)</a:t>
            </a:r>
          </a:p>
          <a:p>
            <a:endParaRPr lang="de-DE" sz="800" dirty="0">
              <a:solidFill>
                <a:schemeClr val="bg1">
                  <a:lumMod val="50000"/>
                </a:schemeClr>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Fußzeilenplatzhalter 3"/>
          <p:cNvSpPr>
            <a:spLocks noGrp="1"/>
          </p:cNvSpPr>
          <p:nvPr>
            <p:ph type="ftr" sz="quarter" idx="3"/>
          </p:nvPr>
        </p:nvSpPr>
        <p:spPr bwMode="auto">
          <a:xfrm>
            <a:off x="685027" y="7165007"/>
            <a:ext cx="7485063" cy="179388"/>
          </a:xfrm>
        </p:spPr>
        <p:txBody>
          <a:bodyPr/>
          <a:lstStyle/>
          <a:p>
            <a:pPr>
              <a:defRPr/>
            </a:pPr>
            <a:r>
              <a:rPr lang="de-CH" dirty="0">
                <a:solidFill>
                  <a:srgbClr val="000000"/>
                </a:solidFill>
              </a:rPr>
              <a:t>Hightech-Textilien, Untereinheit TTG</a:t>
            </a:r>
            <a:endParaRPr dirty="0"/>
          </a:p>
        </p:txBody>
      </p:sp>
      <p:sp>
        <p:nvSpPr>
          <p:cNvPr id="5" name="Foliennummernplatzhalter 4"/>
          <p:cNvSpPr>
            <a:spLocks noGrp="1"/>
          </p:cNvSpPr>
          <p:nvPr>
            <p:ph type="sldNum" sz="quarter" idx="4"/>
          </p:nvPr>
        </p:nvSpPr>
        <p:spPr bwMode="auto"/>
        <p:txBody>
          <a:bodyPr/>
          <a:lstStyle/>
          <a:p>
            <a:pPr>
              <a:defRPr/>
            </a:pPr>
            <a:fld id="{8C812475-90CC-411E-A993-929AF0D0895B}" type="slidenum">
              <a:rPr lang="de-CH">
                <a:solidFill>
                  <a:srgbClr val="000000"/>
                </a:solidFill>
              </a:rPr>
              <a:t>16</a:t>
            </a:fld>
            <a:endParaRPr lang="de-CH">
              <a:solidFill>
                <a:srgbClr val="000000"/>
              </a:solidFill>
            </a:endParaRPr>
          </a:p>
        </p:txBody>
      </p:sp>
      <p:sp>
        <p:nvSpPr>
          <p:cNvPr id="6" name="Textplatzhalter 11"/>
          <p:cNvSpPr>
            <a:spLocks/>
          </p:cNvSpPr>
          <p:nvPr/>
        </p:nvSpPr>
        <p:spPr bwMode="auto">
          <a:xfrm>
            <a:off x="742812" y="1404937"/>
            <a:ext cx="9212400" cy="1151557"/>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900"/>
              </a:spcBef>
              <a:spcAft>
                <a:spcPts val="0"/>
              </a:spcAft>
              <a:defRPr sz="17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2000" b="1"/>
              <a:t>Flachs/Leinen</a:t>
            </a:r>
            <a:endParaRPr/>
          </a:p>
        </p:txBody>
      </p:sp>
      <p:sp>
        <p:nvSpPr>
          <p:cNvPr id="7" name="Textplatzhalter 8"/>
          <p:cNvSpPr>
            <a:spLocks/>
          </p:cNvSpPr>
          <p:nvPr/>
        </p:nvSpPr>
        <p:spPr bwMode="auto">
          <a:xfrm>
            <a:off x="1045067" y="6228983"/>
            <a:ext cx="4517657"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1600">
                <a:latin typeface="+mn-lt"/>
              </a:rPr>
              <a:t>Blühende Flachspflanze</a:t>
            </a:r>
            <a:endParaRPr lang="de-CH" sz="2400" b="1"/>
          </a:p>
        </p:txBody>
      </p:sp>
      <p:sp>
        <p:nvSpPr>
          <p:cNvPr id="8" name="Textplatzhalter 8"/>
          <p:cNvSpPr>
            <a:spLocks/>
          </p:cNvSpPr>
          <p:nvPr/>
        </p:nvSpPr>
        <p:spPr bwMode="auto">
          <a:xfrm>
            <a:off x="5778748" y="6228903"/>
            <a:ext cx="3581553"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endParaRPr lang="de-CH" sz="2400" b="1"/>
          </a:p>
        </p:txBody>
      </p:sp>
      <p:pic>
        <p:nvPicPr>
          <p:cNvPr id="9" name="Bildplatzhalter 4"/>
          <p:cNvPicPr>
            <a:picLocks noChangeAspect="1"/>
          </p:cNvPicPr>
          <p:nvPr/>
        </p:nvPicPr>
        <p:blipFill>
          <a:blip r:embed="rId3"/>
          <a:srcRect t="16328" b="16328"/>
          <a:stretch/>
        </p:blipFill>
        <p:spPr bwMode="auto">
          <a:xfrm>
            <a:off x="1026220" y="2160951"/>
            <a:ext cx="8064896" cy="3936400"/>
          </a:xfrm>
          <a:prstGeom prst="rect">
            <a:avLst/>
          </a:prstGeom>
        </p:spPr>
      </p:pic>
      <p:sp>
        <p:nvSpPr>
          <p:cNvPr id="2" name="Rechteck 1">
            <a:extLst>
              <a:ext uri="{FF2B5EF4-FFF2-40B4-BE49-F238E27FC236}">
                <a16:creationId xmlns:a16="http://schemas.microsoft.com/office/drawing/2014/main" id="{C4EA0A9F-E635-2C45-BB2B-1593B32B6ED3}"/>
              </a:ext>
            </a:extLst>
          </p:cNvPr>
          <p:cNvSpPr/>
          <p:nvPr/>
        </p:nvSpPr>
        <p:spPr>
          <a:xfrm>
            <a:off x="6534602" y="6289830"/>
            <a:ext cx="2574744" cy="215444"/>
          </a:xfrm>
          <a:prstGeom prst="rect">
            <a:avLst/>
          </a:prstGeom>
        </p:spPr>
        <p:txBody>
          <a:bodyPr wrap="none">
            <a:spAutoFit/>
          </a:bodyPr>
          <a:lstStyle/>
          <a:p>
            <a:r>
              <a:rPr lang="de-DE" sz="800" dirty="0">
                <a:solidFill>
                  <a:schemeClr val="bg1">
                    <a:lumMod val="50000"/>
                  </a:schemeClr>
                </a:solidFill>
              </a:rPr>
              <a:t>Bild: </a:t>
            </a:r>
            <a:r>
              <a:rPr lang="de-CH" sz="800" dirty="0">
                <a:solidFill>
                  <a:schemeClr val="bg1">
                    <a:lumMod val="50000"/>
                  </a:schemeClr>
                </a:solidFill>
              </a:rPr>
              <a:t>https://woolpack.ch/webshop/Lein (05.05.2021)</a:t>
            </a:r>
            <a:endParaRPr lang="de-DE" sz="800" dirty="0">
              <a:solidFill>
                <a:schemeClr val="bg1">
                  <a:lumMod val="50000"/>
                </a:schemeClr>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Fußzeilenplatzhalter 3"/>
          <p:cNvSpPr>
            <a:spLocks noGrp="1"/>
          </p:cNvSpPr>
          <p:nvPr>
            <p:ph type="ftr" sz="quarter" idx="3"/>
          </p:nvPr>
        </p:nvSpPr>
        <p:spPr bwMode="auto">
          <a:xfrm>
            <a:off x="685027" y="7165007"/>
            <a:ext cx="7485063" cy="179388"/>
          </a:xfrm>
        </p:spPr>
        <p:txBody>
          <a:bodyPr/>
          <a:lstStyle/>
          <a:p>
            <a:pPr>
              <a:defRPr/>
            </a:pPr>
            <a:r>
              <a:rPr lang="de-CH" dirty="0">
                <a:solidFill>
                  <a:srgbClr val="000000"/>
                </a:solidFill>
              </a:rPr>
              <a:t>Hightech-Textilien, Untereinheit TTG</a:t>
            </a:r>
            <a:endParaRPr dirty="0"/>
          </a:p>
        </p:txBody>
      </p:sp>
      <p:sp>
        <p:nvSpPr>
          <p:cNvPr id="5" name="Foliennummernplatzhalter 4"/>
          <p:cNvSpPr>
            <a:spLocks noGrp="1"/>
          </p:cNvSpPr>
          <p:nvPr>
            <p:ph type="sldNum" sz="quarter" idx="4"/>
          </p:nvPr>
        </p:nvSpPr>
        <p:spPr bwMode="auto"/>
        <p:txBody>
          <a:bodyPr/>
          <a:lstStyle/>
          <a:p>
            <a:pPr>
              <a:defRPr/>
            </a:pPr>
            <a:fld id="{8C812475-90CC-411E-A993-929AF0D0895B}" type="slidenum">
              <a:rPr lang="de-CH">
                <a:solidFill>
                  <a:srgbClr val="000000"/>
                </a:solidFill>
              </a:rPr>
              <a:t>17</a:t>
            </a:fld>
            <a:endParaRPr lang="de-CH">
              <a:solidFill>
                <a:srgbClr val="000000"/>
              </a:solidFill>
            </a:endParaRPr>
          </a:p>
        </p:txBody>
      </p:sp>
      <p:sp>
        <p:nvSpPr>
          <p:cNvPr id="6" name="Textplatzhalter 11"/>
          <p:cNvSpPr>
            <a:spLocks/>
          </p:cNvSpPr>
          <p:nvPr/>
        </p:nvSpPr>
        <p:spPr bwMode="auto">
          <a:xfrm>
            <a:off x="742812" y="1404937"/>
            <a:ext cx="9212400" cy="1151557"/>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900"/>
              </a:spcBef>
              <a:spcAft>
                <a:spcPts val="0"/>
              </a:spcAft>
              <a:defRPr sz="17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2000" b="1"/>
              <a:t>Wolle</a:t>
            </a:r>
            <a:endParaRPr/>
          </a:p>
        </p:txBody>
      </p:sp>
      <p:sp>
        <p:nvSpPr>
          <p:cNvPr id="7" name="Textplatzhalter 8"/>
          <p:cNvSpPr>
            <a:spLocks/>
          </p:cNvSpPr>
          <p:nvPr/>
        </p:nvSpPr>
        <p:spPr bwMode="auto">
          <a:xfrm>
            <a:off x="1045067" y="6228983"/>
            <a:ext cx="4517657"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1600">
                <a:latin typeface="+mn-lt"/>
              </a:rPr>
              <a:t>Merinoschafe</a:t>
            </a:r>
            <a:endParaRPr lang="de-CH" sz="2400" b="1"/>
          </a:p>
        </p:txBody>
      </p:sp>
      <p:sp>
        <p:nvSpPr>
          <p:cNvPr id="8" name="Textplatzhalter 8"/>
          <p:cNvSpPr>
            <a:spLocks/>
          </p:cNvSpPr>
          <p:nvPr/>
        </p:nvSpPr>
        <p:spPr bwMode="auto">
          <a:xfrm>
            <a:off x="5778748" y="6228903"/>
            <a:ext cx="3581553"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endParaRPr lang="de-CH" sz="2400" b="1"/>
          </a:p>
        </p:txBody>
      </p:sp>
      <p:pic>
        <p:nvPicPr>
          <p:cNvPr id="9" name="Bildplatzhalter 5"/>
          <p:cNvPicPr>
            <a:picLocks noChangeAspect="1"/>
          </p:cNvPicPr>
          <p:nvPr/>
        </p:nvPicPr>
        <p:blipFill>
          <a:blip r:embed="rId3"/>
          <a:srcRect t="819" b="819"/>
          <a:stretch/>
        </p:blipFill>
        <p:spPr bwMode="auto">
          <a:xfrm>
            <a:off x="1026220" y="2160951"/>
            <a:ext cx="8064896" cy="3936400"/>
          </a:xfrm>
          <a:prstGeom prst="rect">
            <a:avLst/>
          </a:prstGeom>
        </p:spPr>
      </p:pic>
      <p:sp>
        <p:nvSpPr>
          <p:cNvPr id="2" name="Textfeld 1">
            <a:extLst>
              <a:ext uri="{FF2B5EF4-FFF2-40B4-BE49-F238E27FC236}">
                <a16:creationId xmlns:a16="http://schemas.microsoft.com/office/drawing/2014/main" id="{7CBABB9E-21C5-A944-B709-967BB7CD88D3}"/>
              </a:ext>
            </a:extLst>
          </p:cNvPr>
          <p:cNvSpPr txBox="1"/>
          <p:nvPr/>
        </p:nvSpPr>
        <p:spPr>
          <a:xfrm>
            <a:off x="5912128" y="6313375"/>
            <a:ext cx="3198376" cy="338554"/>
          </a:xfrm>
          <a:prstGeom prst="rect">
            <a:avLst/>
          </a:prstGeom>
          <a:noFill/>
        </p:spPr>
        <p:txBody>
          <a:bodyPr wrap="none" rtlCol="0">
            <a:spAutoFit/>
          </a:bodyPr>
          <a:lstStyle/>
          <a:p>
            <a:r>
              <a:rPr lang="de-DE" sz="800" dirty="0">
                <a:solidFill>
                  <a:schemeClr val="bg1">
                    <a:lumMod val="50000"/>
                  </a:schemeClr>
                </a:solidFill>
              </a:rPr>
              <a:t>Bild: http://swimrun-germany.com/merino-im-swimrun (05.05.2021)</a:t>
            </a:r>
          </a:p>
          <a:p>
            <a:endParaRPr lang="de-DE" sz="800" dirty="0">
              <a:solidFill>
                <a:schemeClr val="bg1">
                  <a:lumMod val="50000"/>
                </a:schemeClr>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Fußzeilenplatzhalter 3"/>
          <p:cNvSpPr>
            <a:spLocks noGrp="1"/>
          </p:cNvSpPr>
          <p:nvPr>
            <p:ph type="ftr" sz="quarter" idx="3"/>
          </p:nvPr>
        </p:nvSpPr>
        <p:spPr bwMode="auto">
          <a:xfrm>
            <a:off x="685027" y="7165007"/>
            <a:ext cx="7485063" cy="179388"/>
          </a:xfrm>
        </p:spPr>
        <p:txBody>
          <a:bodyPr/>
          <a:lstStyle/>
          <a:p>
            <a:pPr>
              <a:defRPr/>
            </a:pPr>
            <a:r>
              <a:rPr lang="de-CH" dirty="0">
                <a:solidFill>
                  <a:srgbClr val="000000"/>
                </a:solidFill>
              </a:rPr>
              <a:t>Hightech-Textilien, Untereinheit TTG</a:t>
            </a:r>
            <a:endParaRPr dirty="0"/>
          </a:p>
        </p:txBody>
      </p:sp>
      <p:sp>
        <p:nvSpPr>
          <p:cNvPr id="5" name="Foliennummernplatzhalter 4"/>
          <p:cNvSpPr>
            <a:spLocks noGrp="1"/>
          </p:cNvSpPr>
          <p:nvPr>
            <p:ph type="sldNum" sz="quarter" idx="4"/>
          </p:nvPr>
        </p:nvSpPr>
        <p:spPr bwMode="auto"/>
        <p:txBody>
          <a:bodyPr/>
          <a:lstStyle/>
          <a:p>
            <a:pPr>
              <a:defRPr/>
            </a:pPr>
            <a:fld id="{8C812475-90CC-411E-A993-929AF0D0895B}" type="slidenum">
              <a:rPr lang="de-CH">
                <a:solidFill>
                  <a:srgbClr val="000000"/>
                </a:solidFill>
              </a:rPr>
              <a:t>18</a:t>
            </a:fld>
            <a:endParaRPr lang="de-CH">
              <a:solidFill>
                <a:srgbClr val="000000"/>
              </a:solidFill>
            </a:endParaRPr>
          </a:p>
        </p:txBody>
      </p:sp>
      <p:sp>
        <p:nvSpPr>
          <p:cNvPr id="6" name="Textplatzhalter 11"/>
          <p:cNvSpPr>
            <a:spLocks/>
          </p:cNvSpPr>
          <p:nvPr/>
        </p:nvSpPr>
        <p:spPr bwMode="auto">
          <a:xfrm>
            <a:off x="742812" y="1404937"/>
            <a:ext cx="9212400" cy="1151557"/>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900"/>
              </a:spcBef>
              <a:spcAft>
                <a:spcPts val="0"/>
              </a:spcAft>
              <a:defRPr sz="17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2000" b="1"/>
              <a:t>Seide</a:t>
            </a:r>
            <a:endParaRPr/>
          </a:p>
        </p:txBody>
      </p:sp>
      <p:sp>
        <p:nvSpPr>
          <p:cNvPr id="7" name="Textplatzhalter 8"/>
          <p:cNvSpPr>
            <a:spLocks/>
          </p:cNvSpPr>
          <p:nvPr/>
        </p:nvSpPr>
        <p:spPr bwMode="auto">
          <a:xfrm>
            <a:off x="1045067" y="6228983"/>
            <a:ext cx="4517657"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1600">
                <a:latin typeface="+mn-lt"/>
              </a:rPr>
              <a:t>Seidenraupen</a:t>
            </a:r>
            <a:endParaRPr lang="de-CH" sz="2400" b="1"/>
          </a:p>
        </p:txBody>
      </p:sp>
      <p:sp>
        <p:nvSpPr>
          <p:cNvPr id="8" name="Textplatzhalter 8"/>
          <p:cNvSpPr>
            <a:spLocks/>
          </p:cNvSpPr>
          <p:nvPr/>
        </p:nvSpPr>
        <p:spPr bwMode="auto">
          <a:xfrm>
            <a:off x="5778748" y="6228903"/>
            <a:ext cx="3581553"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endParaRPr lang="de-CH" sz="2400" b="1"/>
          </a:p>
        </p:txBody>
      </p:sp>
      <p:pic>
        <p:nvPicPr>
          <p:cNvPr id="9" name="Bildplatzhalter 7"/>
          <p:cNvPicPr>
            <a:picLocks noChangeAspect="1"/>
          </p:cNvPicPr>
          <p:nvPr/>
        </p:nvPicPr>
        <p:blipFill>
          <a:blip r:embed="rId3"/>
          <a:srcRect t="6612" b="6611"/>
          <a:stretch/>
        </p:blipFill>
        <p:spPr bwMode="auto">
          <a:xfrm>
            <a:off x="1026220" y="2160951"/>
            <a:ext cx="8064896" cy="3936400"/>
          </a:xfrm>
          <a:prstGeom prst="rect">
            <a:avLst/>
          </a:prstGeom>
        </p:spPr>
      </p:pic>
      <p:sp>
        <p:nvSpPr>
          <p:cNvPr id="2" name="Textfeld 1">
            <a:extLst>
              <a:ext uri="{FF2B5EF4-FFF2-40B4-BE49-F238E27FC236}">
                <a16:creationId xmlns:a16="http://schemas.microsoft.com/office/drawing/2014/main" id="{03694B99-557B-ED49-974C-460A6B5138C4}"/>
              </a:ext>
            </a:extLst>
          </p:cNvPr>
          <p:cNvSpPr txBox="1"/>
          <p:nvPr/>
        </p:nvSpPr>
        <p:spPr>
          <a:xfrm>
            <a:off x="4957287" y="6292625"/>
            <a:ext cx="4161780" cy="338554"/>
          </a:xfrm>
          <a:prstGeom prst="rect">
            <a:avLst/>
          </a:prstGeom>
          <a:noFill/>
        </p:spPr>
        <p:txBody>
          <a:bodyPr wrap="none" rtlCol="0">
            <a:spAutoFit/>
          </a:bodyPr>
          <a:lstStyle/>
          <a:p>
            <a:r>
              <a:rPr lang="de-DE" sz="800" dirty="0">
                <a:solidFill>
                  <a:schemeClr val="bg1">
                    <a:lumMod val="50000"/>
                  </a:schemeClr>
                </a:solidFill>
              </a:rPr>
              <a:t>Bild: </a:t>
            </a:r>
            <a:r>
              <a:rPr lang="en-US" sz="800" dirty="0">
                <a:solidFill>
                  <a:schemeClr val="bg1">
                    <a:lumMod val="50000"/>
                  </a:schemeClr>
                </a:solidFill>
              </a:rPr>
              <a:t>https://</a:t>
            </a:r>
            <a:r>
              <a:rPr lang="en-US" sz="800" dirty="0" err="1">
                <a:solidFill>
                  <a:schemeClr val="bg1">
                    <a:lumMod val="50000"/>
                  </a:schemeClr>
                </a:solidFill>
              </a:rPr>
              <a:t>www.spektrum.de</a:t>
            </a:r>
            <a:r>
              <a:rPr lang="en-US" sz="800" dirty="0">
                <a:solidFill>
                  <a:schemeClr val="bg1">
                    <a:lumMod val="50000"/>
                  </a:schemeClr>
                </a:solidFill>
              </a:rPr>
              <a:t>/news/</a:t>
            </a:r>
            <a:r>
              <a:rPr lang="en-US" sz="800" dirty="0" err="1">
                <a:solidFill>
                  <a:schemeClr val="bg1">
                    <a:lumMod val="50000"/>
                  </a:schemeClr>
                </a:solidFill>
              </a:rPr>
              <a:t>graphen</a:t>
            </a:r>
            <a:r>
              <a:rPr lang="en-US" sz="800" dirty="0">
                <a:solidFill>
                  <a:schemeClr val="bg1">
                    <a:lumMod val="50000"/>
                  </a:schemeClr>
                </a:solidFill>
              </a:rPr>
              <a:t>-futter-</a:t>
            </a:r>
            <a:r>
              <a:rPr lang="en-US" sz="800" dirty="0" err="1">
                <a:solidFill>
                  <a:schemeClr val="bg1">
                    <a:lumMod val="50000"/>
                  </a:schemeClr>
                </a:solidFill>
              </a:rPr>
              <a:t>macht</a:t>
            </a:r>
            <a:r>
              <a:rPr lang="en-US" sz="800" dirty="0">
                <a:solidFill>
                  <a:schemeClr val="bg1">
                    <a:lumMod val="50000"/>
                  </a:schemeClr>
                </a:solidFill>
              </a:rPr>
              <a:t>-stark/1425936(05.05.2021)</a:t>
            </a:r>
            <a:endParaRPr lang="de-CH" sz="800" dirty="0">
              <a:solidFill>
                <a:schemeClr val="bg1">
                  <a:lumMod val="50000"/>
                </a:schemeClr>
              </a:solidFill>
            </a:endParaRPr>
          </a:p>
          <a:p>
            <a:endParaRPr lang="de-DE" sz="800" dirty="0">
              <a:solidFill>
                <a:schemeClr val="bg1">
                  <a:lumMod val="50000"/>
                </a:schemeClr>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Fußzeilenplatzhalter 3"/>
          <p:cNvSpPr>
            <a:spLocks noGrp="1"/>
          </p:cNvSpPr>
          <p:nvPr>
            <p:ph type="ftr" sz="quarter" idx="3"/>
          </p:nvPr>
        </p:nvSpPr>
        <p:spPr bwMode="auto">
          <a:xfrm>
            <a:off x="685027" y="7165007"/>
            <a:ext cx="7485063" cy="179388"/>
          </a:xfrm>
        </p:spPr>
        <p:txBody>
          <a:bodyPr/>
          <a:lstStyle/>
          <a:p>
            <a:pPr>
              <a:defRPr/>
            </a:pPr>
            <a:r>
              <a:rPr lang="de-CH" dirty="0">
                <a:solidFill>
                  <a:srgbClr val="000000"/>
                </a:solidFill>
              </a:rPr>
              <a:t>Hightech-Textilien, Untereinheit TTG</a:t>
            </a:r>
            <a:endParaRPr dirty="0"/>
          </a:p>
        </p:txBody>
      </p:sp>
      <p:sp>
        <p:nvSpPr>
          <p:cNvPr id="5" name="Foliennummernplatzhalter 4"/>
          <p:cNvSpPr>
            <a:spLocks noGrp="1"/>
          </p:cNvSpPr>
          <p:nvPr>
            <p:ph type="sldNum" sz="quarter" idx="4"/>
          </p:nvPr>
        </p:nvSpPr>
        <p:spPr bwMode="auto"/>
        <p:txBody>
          <a:bodyPr/>
          <a:lstStyle/>
          <a:p>
            <a:pPr>
              <a:defRPr/>
            </a:pPr>
            <a:fld id="{8C812475-90CC-411E-A993-929AF0D0895B}" type="slidenum">
              <a:rPr lang="de-CH">
                <a:solidFill>
                  <a:srgbClr val="000000"/>
                </a:solidFill>
              </a:rPr>
              <a:t>19</a:t>
            </a:fld>
            <a:endParaRPr lang="de-CH">
              <a:solidFill>
                <a:srgbClr val="000000"/>
              </a:solidFill>
            </a:endParaRPr>
          </a:p>
        </p:txBody>
      </p:sp>
      <p:sp>
        <p:nvSpPr>
          <p:cNvPr id="6" name="Textplatzhalter 11"/>
          <p:cNvSpPr>
            <a:spLocks/>
          </p:cNvSpPr>
          <p:nvPr/>
        </p:nvSpPr>
        <p:spPr bwMode="auto">
          <a:xfrm>
            <a:off x="742812" y="1404937"/>
            <a:ext cx="9212400" cy="1151557"/>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900"/>
              </a:spcBef>
              <a:spcAft>
                <a:spcPts val="0"/>
              </a:spcAft>
              <a:defRPr sz="17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2000" b="1"/>
              <a:t>Seide</a:t>
            </a:r>
            <a:endParaRPr/>
          </a:p>
        </p:txBody>
      </p:sp>
      <p:sp>
        <p:nvSpPr>
          <p:cNvPr id="7" name="Textplatzhalter 8"/>
          <p:cNvSpPr>
            <a:spLocks/>
          </p:cNvSpPr>
          <p:nvPr/>
        </p:nvSpPr>
        <p:spPr bwMode="auto">
          <a:xfrm>
            <a:off x="1045067" y="6228983"/>
            <a:ext cx="4517657"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1600">
                <a:latin typeface="+mn-lt"/>
              </a:rPr>
              <a:t>Seidenkokons</a:t>
            </a:r>
            <a:endParaRPr lang="de-CH" sz="2400" b="1"/>
          </a:p>
        </p:txBody>
      </p:sp>
      <p:sp>
        <p:nvSpPr>
          <p:cNvPr id="8" name="Textplatzhalter 8"/>
          <p:cNvSpPr>
            <a:spLocks/>
          </p:cNvSpPr>
          <p:nvPr/>
        </p:nvSpPr>
        <p:spPr bwMode="auto">
          <a:xfrm>
            <a:off x="5778748" y="6228903"/>
            <a:ext cx="3581553"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endParaRPr lang="de-CH" sz="2400" b="1"/>
          </a:p>
        </p:txBody>
      </p:sp>
      <p:pic>
        <p:nvPicPr>
          <p:cNvPr id="9" name="Bildplatzhalter 5"/>
          <p:cNvPicPr>
            <a:picLocks noChangeAspect="1"/>
          </p:cNvPicPr>
          <p:nvPr/>
        </p:nvPicPr>
        <p:blipFill>
          <a:blip r:embed="rId3"/>
          <a:srcRect t="13391" b="13391"/>
          <a:stretch/>
        </p:blipFill>
        <p:spPr bwMode="auto">
          <a:xfrm>
            <a:off x="1026220" y="2160951"/>
            <a:ext cx="8064896" cy="3936400"/>
          </a:xfrm>
          <a:prstGeom prst="rect">
            <a:avLst/>
          </a:prstGeom>
        </p:spPr>
      </p:pic>
      <p:sp>
        <p:nvSpPr>
          <p:cNvPr id="2" name="Textfeld 1">
            <a:extLst>
              <a:ext uri="{FF2B5EF4-FFF2-40B4-BE49-F238E27FC236}">
                <a16:creationId xmlns:a16="http://schemas.microsoft.com/office/drawing/2014/main" id="{45650BCB-FC3C-CE41-AE3B-7CB1B78449F6}"/>
              </a:ext>
            </a:extLst>
          </p:cNvPr>
          <p:cNvSpPr txBox="1"/>
          <p:nvPr/>
        </p:nvSpPr>
        <p:spPr>
          <a:xfrm>
            <a:off x="5725109" y="6211780"/>
            <a:ext cx="3464410" cy="215444"/>
          </a:xfrm>
          <a:prstGeom prst="rect">
            <a:avLst/>
          </a:prstGeom>
          <a:noFill/>
        </p:spPr>
        <p:txBody>
          <a:bodyPr wrap="none" rtlCol="0">
            <a:spAutoFit/>
          </a:bodyPr>
          <a:lstStyle/>
          <a:p>
            <a:r>
              <a:rPr lang="en-US" sz="800" dirty="0">
                <a:solidFill>
                  <a:schemeClr val="bg1">
                    <a:lumMod val="50000"/>
                  </a:schemeClr>
                </a:solidFill>
              </a:rPr>
              <a:t>Bild: https://</a:t>
            </a:r>
            <a:r>
              <a:rPr lang="en-US" sz="800" dirty="0" err="1">
                <a:solidFill>
                  <a:schemeClr val="bg1">
                    <a:lumMod val="50000"/>
                  </a:schemeClr>
                </a:solidFill>
              </a:rPr>
              <a:t>www.seidenraupen.ch</a:t>
            </a:r>
            <a:r>
              <a:rPr lang="en-US" sz="800" dirty="0">
                <a:solidFill>
                  <a:schemeClr val="bg1">
                    <a:lumMod val="50000"/>
                  </a:schemeClr>
                </a:solidFill>
              </a:rPr>
              <a:t>/</a:t>
            </a:r>
            <a:r>
              <a:rPr lang="en-US" sz="800" dirty="0" err="1">
                <a:solidFill>
                  <a:schemeClr val="bg1">
                    <a:lumMod val="50000"/>
                  </a:schemeClr>
                </a:solidFill>
              </a:rPr>
              <a:t>seide</a:t>
            </a:r>
            <a:r>
              <a:rPr lang="en-US" sz="800" dirty="0">
                <a:solidFill>
                  <a:schemeClr val="bg1">
                    <a:lumMod val="50000"/>
                  </a:schemeClr>
                </a:solidFill>
              </a:rPr>
              <a:t>/</a:t>
            </a:r>
            <a:r>
              <a:rPr lang="en-US" sz="800" dirty="0" err="1">
                <a:solidFill>
                  <a:schemeClr val="bg1">
                    <a:lumMod val="50000"/>
                  </a:schemeClr>
                </a:solidFill>
              </a:rPr>
              <a:t>seidenherstellung</a:t>
            </a:r>
            <a:r>
              <a:rPr lang="en-US" sz="800" dirty="0">
                <a:solidFill>
                  <a:schemeClr val="bg1">
                    <a:lumMod val="50000"/>
                  </a:schemeClr>
                </a:solidFill>
              </a:rPr>
              <a:t>/ (05.05.2021)</a:t>
            </a:r>
            <a:endParaRPr lang="de-DE" sz="800" dirty="0">
              <a:solidFill>
                <a:schemeClr val="bg1">
                  <a:lumMod val="50000"/>
                </a:schemeClr>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Fußzeilenplatzhalter 3"/>
          <p:cNvSpPr>
            <a:spLocks noGrp="1"/>
          </p:cNvSpPr>
          <p:nvPr>
            <p:ph type="ftr" sz="quarter" idx="3"/>
          </p:nvPr>
        </p:nvSpPr>
        <p:spPr bwMode="auto">
          <a:xfrm>
            <a:off x="685027" y="7165007"/>
            <a:ext cx="7485063" cy="179388"/>
          </a:xfrm>
        </p:spPr>
        <p:txBody>
          <a:bodyPr/>
          <a:lstStyle/>
          <a:p>
            <a:pPr>
              <a:defRPr/>
            </a:pPr>
            <a:r>
              <a:rPr lang="de-CH" dirty="0">
                <a:solidFill>
                  <a:srgbClr val="000000"/>
                </a:solidFill>
              </a:rPr>
              <a:t>Hightech-Textilien, Untereinheit TTG</a:t>
            </a:r>
            <a:endParaRPr dirty="0"/>
          </a:p>
        </p:txBody>
      </p:sp>
      <p:sp>
        <p:nvSpPr>
          <p:cNvPr id="5" name="Foliennummernplatzhalter 4"/>
          <p:cNvSpPr>
            <a:spLocks noGrp="1"/>
          </p:cNvSpPr>
          <p:nvPr>
            <p:ph type="sldNum" sz="quarter" idx="4"/>
          </p:nvPr>
        </p:nvSpPr>
        <p:spPr bwMode="auto"/>
        <p:txBody>
          <a:bodyPr/>
          <a:lstStyle/>
          <a:p>
            <a:pPr>
              <a:defRPr/>
            </a:pPr>
            <a:fld id="{8C812475-90CC-411E-A993-929AF0D0895B}" type="slidenum">
              <a:rPr lang="de-CH">
                <a:solidFill>
                  <a:srgbClr val="000000"/>
                </a:solidFill>
              </a:rPr>
              <a:t>2</a:t>
            </a:fld>
            <a:endParaRPr lang="de-CH">
              <a:solidFill>
                <a:srgbClr val="000000"/>
              </a:solidFill>
            </a:endParaRPr>
          </a:p>
        </p:txBody>
      </p:sp>
      <p:sp>
        <p:nvSpPr>
          <p:cNvPr id="6" name="Textplatzhalter 11"/>
          <p:cNvSpPr>
            <a:spLocks/>
          </p:cNvSpPr>
          <p:nvPr/>
        </p:nvSpPr>
        <p:spPr bwMode="auto">
          <a:xfrm>
            <a:off x="742812" y="1404937"/>
            <a:ext cx="9212400" cy="1151557"/>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900"/>
              </a:spcBef>
              <a:spcAft>
                <a:spcPts val="0"/>
              </a:spcAft>
              <a:defRPr sz="17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2000" b="1"/>
              <a:t>Hightech-Textilien</a:t>
            </a:r>
            <a:endParaRPr/>
          </a:p>
        </p:txBody>
      </p:sp>
      <p:sp>
        <p:nvSpPr>
          <p:cNvPr id="7" name="Textplatzhalter 8"/>
          <p:cNvSpPr>
            <a:spLocks/>
          </p:cNvSpPr>
          <p:nvPr/>
        </p:nvSpPr>
        <p:spPr bwMode="auto">
          <a:xfrm>
            <a:off x="1045067" y="6228983"/>
            <a:ext cx="3581553"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1600">
                <a:latin typeface="+mn-lt"/>
              </a:rPr>
              <a:t>Eingangsbereich der Bischof Textil AG</a:t>
            </a:r>
            <a:endParaRPr lang="de-CH" sz="2400" b="1"/>
          </a:p>
        </p:txBody>
      </p:sp>
      <p:pic>
        <p:nvPicPr>
          <p:cNvPr id="8" name="Bildplatzhalter 6"/>
          <p:cNvPicPr>
            <a:picLocks noChangeAspect="1"/>
          </p:cNvPicPr>
          <p:nvPr/>
        </p:nvPicPr>
        <p:blipFill>
          <a:blip r:embed="rId3"/>
          <a:srcRect l="16902" r="16902"/>
          <a:stretch/>
        </p:blipFill>
        <p:spPr bwMode="auto">
          <a:xfrm>
            <a:off x="5778936" y="2160000"/>
            <a:ext cx="3888620" cy="3916821"/>
          </a:xfrm>
          <a:prstGeom prst="rect">
            <a:avLst/>
          </a:prstGeom>
        </p:spPr>
      </p:pic>
      <p:pic>
        <p:nvPicPr>
          <p:cNvPr id="9" name="Bildplatzhalter 10"/>
          <p:cNvPicPr>
            <a:picLocks noChangeAspect="1"/>
          </p:cNvPicPr>
          <p:nvPr/>
        </p:nvPicPr>
        <p:blipFill>
          <a:blip r:embed="rId4"/>
          <a:srcRect t="21811" b="11085"/>
          <a:stretch/>
        </p:blipFill>
        <p:spPr bwMode="auto">
          <a:xfrm>
            <a:off x="1026220" y="2160000"/>
            <a:ext cx="3888620" cy="3916821"/>
          </a:xfrm>
          <a:prstGeom prst="rect">
            <a:avLst/>
          </a:prstGeom>
          <a:noFill/>
          <a:ln>
            <a:noFill/>
          </a:ln>
        </p:spPr>
      </p:pic>
      <p:sp>
        <p:nvSpPr>
          <p:cNvPr id="10" name="Textplatzhalter 8"/>
          <p:cNvSpPr>
            <a:spLocks/>
          </p:cNvSpPr>
          <p:nvPr/>
        </p:nvSpPr>
        <p:spPr bwMode="auto">
          <a:xfrm>
            <a:off x="5778748" y="6228903"/>
            <a:ext cx="3581553"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endParaRPr lang="de-CH" sz="2400" b="1"/>
          </a:p>
        </p:txBody>
      </p:sp>
      <p:sp>
        <p:nvSpPr>
          <p:cNvPr id="2" name="Textfeld 1">
            <a:extLst>
              <a:ext uri="{FF2B5EF4-FFF2-40B4-BE49-F238E27FC236}">
                <a16:creationId xmlns:a16="http://schemas.microsoft.com/office/drawing/2014/main" id="{C75508CA-B2EF-9C4F-B052-E19979E995E2}"/>
              </a:ext>
            </a:extLst>
          </p:cNvPr>
          <p:cNvSpPr txBox="1"/>
          <p:nvPr/>
        </p:nvSpPr>
        <p:spPr>
          <a:xfrm>
            <a:off x="3833348" y="6784018"/>
            <a:ext cx="5862567" cy="338554"/>
          </a:xfrm>
          <a:prstGeom prst="rect">
            <a:avLst/>
          </a:prstGeom>
          <a:noFill/>
        </p:spPr>
        <p:txBody>
          <a:bodyPr wrap="none" rtlCol="0">
            <a:spAutoFit/>
          </a:bodyPr>
          <a:lstStyle/>
          <a:p>
            <a:r>
              <a:rPr lang="de-DE" sz="800" dirty="0">
                <a:solidFill>
                  <a:schemeClr val="bg1">
                    <a:lumMod val="50000"/>
                  </a:schemeClr>
                </a:solidFill>
              </a:rPr>
              <a:t>Beide Bilder: https://</a:t>
            </a:r>
            <a:r>
              <a:rPr lang="de-DE" sz="800" dirty="0" err="1">
                <a:solidFill>
                  <a:schemeClr val="bg1">
                    <a:lumMod val="50000"/>
                  </a:schemeClr>
                </a:solidFill>
              </a:rPr>
              <a:t>www.glasvetia.ch</a:t>
            </a:r>
            <a:r>
              <a:rPr lang="de-DE" sz="800" dirty="0">
                <a:solidFill>
                  <a:schemeClr val="bg1">
                    <a:lumMod val="50000"/>
                  </a:schemeClr>
                </a:solidFill>
              </a:rPr>
              <a:t>/</a:t>
            </a:r>
            <a:r>
              <a:rPr lang="de-DE" sz="800" dirty="0" err="1">
                <a:solidFill>
                  <a:schemeClr val="bg1">
                    <a:lumMod val="50000"/>
                  </a:schemeClr>
                </a:solidFill>
              </a:rPr>
              <a:t>news</a:t>
            </a:r>
            <a:r>
              <a:rPr lang="de-DE" sz="800" dirty="0">
                <a:solidFill>
                  <a:schemeClr val="bg1">
                    <a:lumMod val="50000"/>
                  </a:schemeClr>
                </a:solidFill>
              </a:rPr>
              <a:t>/</a:t>
            </a:r>
            <a:r>
              <a:rPr lang="de-DE" sz="800" dirty="0" err="1">
                <a:solidFill>
                  <a:schemeClr val="bg1">
                    <a:lumMod val="50000"/>
                  </a:schemeClr>
                </a:solidFill>
              </a:rPr>
              <a:t>article</a:t>
            </a:r>
            <a:r>
              <a:rPr lang="de-DE" sz="800" dirty="0">
                <a:solidFill>
                  <a:schemeClr val="bg1">
                    <a:lumMod val="50000"/>
                  </a:schemeClr>
                </a:solidFill>
              </a:rPr>
              <a:t>/2016/10/21/</a:t>
            </a:r>
            <a:r>
              <a:rPr lang="de-DE" sz="800" dirty="0" err="1">
                <a:solidFill>
                  <a:schemeClr val="bg1">
                    <a:lumMod val="50000"/>
                  </a:schemeClr>
                </a:solidFill>
              </a:rPr>
              <a:t>stgaller</a:t>
            </a:r>
            <a:r>
              <a:rPr lang="de-DE" sz="800" dirty="0">
                <a:solidFill>
                  <a:schemeClr val="bg1">
                    <a:lumMod val="50000"/>
                  </a:schemeClr>
                </a:solidFill>
              </a:rPr>
              <a:t>-spitzen-und-</a:t>
            </a:r>
            <a:r>
              <a:rPr lang="de-DE" sz="800" dirty="0" err="1">
                <a:solidFill>
                  <a:schemeClr val="bg1">
                    <a:lumMod val="50000"/>
                  </a:schemeClr>
                </a:solidFill>
              </a:rPr>
              <a:t>glasvetia</a:t>
            </a:r>
            <a:r>
              <a:rPr lang="de-DE" sz="800" dirty="0">
                <a:solidFill>
                  <a:schemeClr val="bg1">
                    <a:lumMod val="50000"/>
                  </a:schemeClr>
                </a:solidFill>
              </a:rPr>
              <a:t>-finden-zusammen/(05.05.2021)</a:t>
            </a:r>
          </a:p>
          <a:p>
            <a:endParaRPr lang="de-DE" sz="800" dirty="0">
              <a:solidFill>
                <a:schemeClr val="bg1">
                  <a:lumMod val="50000"/>
                </a:schemeClr>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Fußzeilenplatzhalter 3"/>
          <p:cNvSpPr>
            <a:spLocks noGrp="1"/>
          </p:cNvSpPr>
          <p:nvPr>
            <p:ph type="ftr" sz="quarter" idx="3"/>
          </p:nvPr>
        </p:nvSpPr>
        <p:spPr bwMode="auto">
          <a:xfrm>
            <a:off x="685027" y="7165007"/>
            <a:ext cx="7485063" cy="179388"/>
          </a:xfrm>
        </p:spPr>
        <p:txBody>
          <a:bodyPr/>
          <a:lstStyle/>
          <a:p>
            <a:pPr>
              <a:defRPr/>
            </a:pPr>
            <a:r>
              <a:rPr lang="de-CH" dirty="0">
                <a:solidFill>
                  <a:srgbClr val="000000"/>
                </a:solidFill>
              </a:rPr>
              <a:t>Hightech-Textilien, Untereinheit TTG</a:t>
            </a:r>
            <a:endParaRPr dirty="0"/>
          </a:p>
        </p:txBody>
      </p:sp>
      <p:sp>
        <p:nvSpPr>
          <p:cNvPr id="5" name="Foliennummernplatzhalter 4"/>
          <p:cNvSpPr>
            <a:spLocks noGrp="1"/>
          </p:cNvSpPr>
          <p:nvPr>
            <p:ph type="sldNum" sz="quarter" idx="4"/>
          </p:nvPr>
        </p:nvSpPr>
        <p:spPr bwMode="auto"/>
        <p:txBody>
          <a:bodyPr/>
          <a:lstStyle/>
          <a:p>
            <a:pPr>
              <a:defRPr/>
            </a:pPr>
            <a:fld id="{8C812475-90CC-411E-A993-929AF0D0895B}" type="slidenum">
              <a:rPr lang="de-CH">
                <a:solidFill>
                  <a:srgbClr val="000000"/>
                </a:solidFill>
              </a:rPr>
              <a:t>20</a:t>
            </a:fld>
            <a:endParaRPr lang="de-CH">
              <a:solidFill>
                <a:srgbClr val="000000"/>
              </a:solidFill>
            </a:endParaRPr>
          </a:p>
        </p:txBody>
      </p:sp>
      <p:sp>
        <p:nvSpPr>
          <p:cNvPr id="6" name="Textplatzhalter 11"/>
          <p:cNvSpPr>
            <a:spLocks/>
          </p:cNvSpPr>
          <p:nvPr/>
        </p:nvSpPr>
        <p:spPr bwMode="auto">
          <a:xfrm>
            <a:off x="742812" y="1404937"/>
            <a:ext cx="9212400" cy="1151557"/>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900"/>
              </a:spcBef>
              <a:spcAft>
                <a:spcPts val="0"/>
              </a:spcAft>
              <a:defRPr sz="17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2000" b="1"/>
              <a:t>Zelluloische Chemifasern</a:t>
            </a:r>
          </a:p>
        </p:txBody>
      </p:sp>
      <p:sp>
        <p:nvSpPr>
          <p:cNvPr id="7" name="Textplatzhalter 8"/>
          <p:cNvSpPr>
            <a:spLocks/>
          </p:cNvSpPr>
          <p:nvPr/>
        </p:nvSpPr>
        <p:spPr bwMode="auto">
          <a:xfrm>
            <a:off x="1045067" y="6228983"/>
            <a:ext cx="6317857"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1600" dirty="0">
                <a:latin typeface="+mn-lt"/>
              </a:rPr>
              <a:t>Holz, das wichtigste Ausgangsmaterial für </a:t>
            </a:r>
            <a:r>
              <a:rPr lang="de-CH" sz="1600" dirty="0" err="1">
                <a:latin typeface="+mn-lt"/>
              </a:rPr>
              <a:t>zellulosische</a:t>
            </a:r>
            <a:r>
              <a:rPr lang="de-CH" sz="1600" dirty="0">
                <a:latin typeface="+mn-lt"/>
              </a:rPr>
              <a:t> Chemiefasern</a:t>
            </a:r>
            <a:endParaRPr lang="de-CH" sz="2400" b="1" dirty="0"/>
          </a:p>
        </p:txBody>
      </p:sp>
      <p:sp>
        <p:nvSpPr>
          <p:cNvPr id="8" name="Textplatzhalter 8"/>
          <p:cNvSpPr>
            <a:spLocks/>
          </p:cNvSpPr>
          <p:nvPr/>
        </p:nvSpPr>
        <p:spPr bwMode="auto">
          <a:xfrm>
            <a:off x="5778748" y="6228903"/>
            <a:ext cx="3581553"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endParaRPr lang="de-CH" sz="2400" b="1"/>
          </a:p>
        </p:txBody>
      </p:sp>
      <p:pic>
        <p:nvPicPr>
          <p:cNvPr id="9" name="Bildplatzhalter 2"/>
          <p:cNvPicPr>
            <a:picLocks noChangeAspect="1"/>
          </p:cNvPicPr>
          <p:nvPr/>
        </p:nvPicPr>
        <p:blipFill>
          <a:blip r:embed="rId3"/>
          <a:srcRect t="13402" b="13402"/>
          <a:stretch/>
        </p:blipFill>
        <p:spPr bwMode="auto">
          <a:xfrm>
            <a:off x="1026220" y="2160951"/>
            <a:ext cx="8064896" cy="3936400"/>
          </a:xfrm>
          <a:prstGeom prst="rect">
            <a:avLst/>
          </a:prstGeom>
        </p:spPr>
      </p:pic>
      <p:sp>
        <p:nvSpPr>
          <p:cNvPr id="2" name="Textfeld 1">
            <a:extLst>
              <a:ext uri="{FF2B5EF4-FFF2-40B4-BE49-F238E27FC236}">
                <a16:creationId xmlns:a16="http://schemas.microsoft.com/office/drawing/2014/main" id="{46B74D97-25ED-7947-BD55-E1AE67BE6543}"/>
              </a:ext>
            </a:extLst>
          </p:cNvPr>
          <p:cNvSpPr txBox="1"/>
          <p:nvPr/>
        </p:nvSpPr>
        <p:spPr>
          <a:xfrm>
            <a:off x="4698628" y="6588903"/>
            <a:ext cx="4471159" cy="338554"/>
          </a:xfrm>
          <a:prstGeom prst="rect">
            <a:avLst/>
          </a:prstGeom>
          <a:noFill/>
        </p:spPr>
        <p:txBody>
          <a:bodyPr wrap="none" rtlCol="0">
            <a:spAutoFit/>
          </a:bodyPr>
          <a:lstStyle/>
          <a:p>
            <a:r>
              <a:rPr lang="de-DE" sz="800" dirty="0">
                <a:solidFill>
                  <a:schemeClr val="bg1">
                    <a:lumMod val="50000"/>
                  </a:schemeClr>
                </a:solidFill>
              </a:rPr>
              <a:t>Bild: </a:t>
            </a:r>
            <a:r>
              <a:rPr lang="en-US" sz="800" dirty="0">
                <a:solidFill>
                  <a:schemeClr val="bg1">
                    <a:lumMod val="50000"/>
                  </a:schemeClr>
                </a:solidFill>
              </a:rPr>
              <a:t>http://</a:t>
            </a:r>
            <a:r>
              <a:rPr lang="en-US" sz="800" dirty="0" err="1">
                <a:solidFill>
                  <a:schemeClr val="bg1">
                    <a:lumMod val="50000"/>
                  </a:schemeClr>
                </a:solidFill>
              </a:rPr>
              <a:t>www.proholz.at</a:t>
            </a:r>
            <a:r>
              <a:rPr lang="en-US" sz="800" dirty="0">
                <a:solidFill>
                  <a:schemeClr val="bg1">
                    <a:lumMod val="50000"/>
                  </a:schemeClr>
                </a:solidFill>
              </a:rPr>
              <a:t>/</a:t>
            </a:r>
            <a:r>
              <a:rPr lang="en-US" sz="800" dirty="0" err="1">
                <a:solidFill>
                  <a:schemeClr val="bg1">
                    <a:lumMod val="50000"/>
                  </a:schemeClr>
                </a:solidFill>
              </a:rPr>
              <a:t>zuschnitt</a:t>
            </a:r>
            <a:r>
              <a:rPr lang="en-US" sz="800" dirty="0">
                <a:solidFill>
                  <a:schemeClr val="bg1">
                    <a:lumMod val="50000"/>
                  </a:schemeClr>
                </a:solidFill>
              </a:rPr>
              <a:t>/48/die-</a:t>
            </a:r>
            <a:r>
              <a:rPr lang="en-US" sz="800" dirty="0" err="1">
                <a:solidFill>
                  <a:schemeClr val="bg1">
                    <a:lumMod val="50000"/>
                  </a:schemeClr>
                </a:solidFill>
              </a:rPr>
              <a:t>eigentliche</a:t>
            </a:r>
            <a:r>
              <a:rPr lang="en-US" sz="800" dirty="0">
                <a:solidFill>
                  <a:schemeClr val="bg1">
                    <a:lumMod val="50000"/>
                  </a:schemeClr>
                </a:solidFill>
              </a:rPr>
              <a:t>-</a:t>
            </a:r>
            <a:r>
              <a:rPr lang="en-US" sz="800" dirty="0" err="1">
                <a:solidFill>
                  <a:schemeClr val="bg1">
                    <a:lumMod val="50000"/>
                  </a:schemeClr>
                </a:solidFill>
              </a:rPr>
              <a:t>baumwolle</a:t>
            </a:r>
            <a:r>
              <a:rPr lang="en-US" sz="800" dirty="0">
                <a:solidFill>
                  <a:schemeClr val="bg1">
                    <a:lumMod val="50000"/>
                  </a:schemeClr>
                </a:solidFill>
              </a:rPr>
              <a:t>-</a:t>
            </a:r>
            <a:r>
              <a:rPr lang="en-US" sz="800" dirty="0" err="1">
                <a:solidFill>
                  <a:schemeClr val="bg1">
                    <a:lumMod val="50000"/>
                  </a:schemeClr>
                </a:solidFill>
              </a:rPr>
              <a:t>machen</a:t>
            </a:r>
            <a:r>
              <a:rPr lang="en-US" sz="800" dirty="0">
                <a:solidFill>
                  <a:schemeClr val="bg1">
                    <a:lumMod val="50000"/>
                  </a:schemeClr>
                </a:solidFill>
              </a:rPr>
              <a:t>-ja-</a:t>
            </a:r>
            <a:r>
              <a:rPr lang="en-US" sz="800" dirty="0" err="1">
                <a:solidFill>
                  <a:schemeClr val="bg1">
                    <a:lumMod val="50000"/>
                  </a:schemeClr>
                </a:solidFill>
              </a:rPr>
              <a:t>wir</a:t>
            </a:r>
            <a:r>
              <a:rPr lang="en-US" sz="800" dirty="0">
                <a:solidFill>
                  <a:schemeClr val="bg1">
                    <a:lumMod val="50000"/>
                  </a:schemeClr>
                </a:solidFill>
              </a:rPr>
              <a:t>/</a:t>
            </a:r>
            <a:r>
              <a:rPr lang="de-DE" sz="800" dirty="0">
                <a:solidFill>
                  <a:schemeClr val="bg1">
                    <a:lumMod val="50000"/>
                  </a:schemeClr>
                </a:solidFill>
              </a:rPr>
              <a:t>(05.05.2021)</a:t>
            </a:r>
          </a:p>
          <a:p>
            <a:endParaRPr lang="de-DE" sz="800" dirty="0">
              <a:solidFill>
                <a:schemeClr val="bg1">
                  <a:lumMod val="50000"/>
                </a:schemeClr>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Fußzeilenplatzhalter 3"/>
          <p:cNvSpPr>
            <a:spLocks noGrp="1"/>
          </p:cNvSpPr>
          <p:nvPr>
            <p:ph type="ftr" sz="quarter" idx="3"/>
          </p:nvPr>
        </p:nvSpPr>
        <p:spPr bwMode="auto">
          <a:xfrm>
            <a:off x="685027" y="7165007"/>
            <a:ext cx="7485063" cy="179388"/>
          </a:xfrm>
        </p:spPr>
        <p:txBody>
          <a:bodyPr/>
          <a:lstStyle/>
          <a:p>
            <a:pPr>
              <a:defRPr/>
            </a:pPr>
            <a:r>
              <a:rPr lang="de-CH" dirty="0">
                <a:solidFill>
                  <a:srgbClr val="000000"/>
                </a:solidFill>
              </a:rPr>
              <a:t>Hightech-Textilien, Untereinheit TTG</a:t>
            </a:r>
            <a:endParaRPr dirty="0"/>
          </a:p>
        </p:txBody>
      </p:sp>
      <p:sp>
        <p:nvSpPr>
          <p:cNvPr id="5" name="Foliennummernplatzhalter 4"/>
          <p:cNvSpPr>
            <a:spLocks noGrp="1"/>
          </p:cNvSpPr>
          <p:nvPr>
            <p:ph type="sldNum" sz="quarter" idx="4"/>
          </p:nvPr>
        </p:nvSpPr>
        <p:spPr bwMode="auto"/>
        <p:txBody>
          <a:bodyPr/>
          <a:lstStyle/>
          <a:p>
            <a:pPr>
              <a:defRPr/>
            </a:pPr>
            <a:fld id="{8C812475-90CC-411E-A993-929AF0D0895B}" type="slidenum">
              <a:rPr lang="de-CH">
                <a:solidFill>
                  <a:srgbClr val="000000"/>
                </a:solidFill>
              </a:rPr>
              <a:t>21</a:t>
            </a:fld>
            <a:endParaRPr lang="de-CH">
              <a:solidFill>
                <a:srgbClr val="000000"/>
              </a:solidFill>
            </a:endParaRPr>
          </a:p>
        </p:txBody>
      </p:sp>
      <p:sp>
        <p:nvSpPr>
          <p:cNvPr id="6" name="Textplatzhalter 11"/>
          <p:cNvSpPr>
            <a:spLocks/>
          </p:cNvSpPr>
          <p:nvPr/>
        </p:nvSpPr>
        <p:spPr bwMode="auto">
          <a:xfrm>
            <a:off x="742812" y="1404937"/>
            <a:ext cx="9212400" cy="1151557"/>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900"/>
              </a:spcBef>
              <a:spcAft>
                <a:spcPts val="0"/>
              </a:spcAft>
              <a:defRPr sz="17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2000" b="1"/>
              <a:t>Synthetische Chemifasern</a:t>
            </a:r>
          </a:p>
        </p:txBody>
      </p:sp>
      <p:sp>
        <p:nvSpPr>
          <p:cNvPr id="7" name="Textplatzhalter 8"/>
          <p:cNvSpPr>
            <a:spLocks/>
          </p:cNvSpPr>
          <p:nvPr/>
        </p:nvSpPr>
        <p:spPr bwMode="auto">
          <a:xfrm>
            <a:off x="1045067" y="6228983"/>
            <a:ext cx="6317857"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1600">
                <a:latin typeface="+mn-lt"/>
              </a:rPr>
              <a:t>Erdöl, der wichtigste Rohstoff für synthetische Chemiefasern</a:t>
            </a:r>
            <a:endParaRPr lang="de-CH" sz="2400" b="1"/>
          </a:p>
        </p:txBody>
      </p:sp>
      <p:sp>
        <p:nvSpPr>
          <p:cNvPr id="8" name="Textplatzhalter 8"/>
          <p:cNvSpPr>
            <a:spLocks/>
          </p:cNvSpPr>
          <p:nvPr/>
        </p:nvSpPr>
        <p:spPr bwMode="auto">
          <a:xfrm>
            <a:off x="5778748" y="6228903"/>
            <a:ext cx="3581553"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endParaRPr lang="de-CH" sz="2400" b="1"/>
          </a:p>
        </p:txBody>
      </p:sp>
      <p:pic>
        <p:nvPicPr>
          <p:cNvPr id="9" name="Bildplatzhalter 6"/>
          <p:cNvPicPr>
            <a:picLocks noChangeAspect="1"/>
          </p:cNvPicPr>
          <p:nvPr/>
        </p:nvPicPr>
        <p:blipFill>
          <a:blip r:embed="rId3"/>
          <a:srcRect t="12754" b="12754"/>
          <a:stretch/>
        </p:blipFill>
        <p:spPr bwMode="auto">
          <a:xfrm>
            <a:off x="1026220" y="2160951"/>
            <a:ext cx="8064896" cy="3936400"/>
          </a:xfrm>
          <a:prstGeom prst="rect">
            <a:avLst/>
          </a:prstGeom>
        </p:spPr>
      </p:pic>
      <p:sp>
        <p:nvSpPr>
          <p:cNvPr id="2" name="Textfeld 1">
            <a:extLst>
              <a:ext uri="{FF2B5EF4-FFF2-40B4-BE49-F238E27FC236}">
                <a16:creationId xmlns:a16="http://schemas.microsoft.com/office/drawing/2014/main" id="{31804DE0-E6EB-1341-A150-02DA461C0EFD}"/>
              </a:ext>
            </a:extLst>
          </p:cNvPr>
          <p:cNvSpPr txBox="1"/>
          <p:nvPr/>
        </p:nvSpPr>
        <p:spPr>
          <a:xfrm>
            <a:off x="5768112" y="6610389"/>
            <a:ext cx="3440430" cy="338554"/>
          </a:xfrm>
          <a:prstGeom prst="rect">
            <a:avLst/>
          </a:prstGeom>
          <a:noFill/>
        </p:spPr>
        <p:txBody>
          <a:bodyPr wrap="none" rtlCol="0">
            <a:spAutoFit/>
          </a:bodyPr>
          <a:lstStyle/>
          <a:p>
            <a:r>
              <a:rPr lang="de-DE" sz="800" dirty="0">
                <a:solidFill>
                  <a:schemeClr val="bg1">
                    <a:lumMod val="50000"/>
                  </a:schemeClr>
                </a:solidFill>
              </a:rPr>
              <a:t>Bild: </a:t>
            </a:r>
            <a:r>
              <a:rPr lang="en-US" sz="800" dirty="0">
                <a:solidFill>
                  <a:schemeClr val="bg1">
                    <a:lumMod val="50000"/>
                  </a:schemeClr>
                </a:solidFill>
              </a:rPr>
              <a:t>https://</a:t>
            </a:r>
            <a:r>
              <a:rPr lang="en-US" sz="800" dirty="0" err="1">
                <a:solidFill>
                  <a:schemeClr val="bg1">
                    <a:lumMod val="50000"/>
                  </a:schemeClr>
                </a:solidFill>
              </a:rPr>
              <a:t>www.faz.net</a:t>
            </a:r>
            <a:r>
              <a:rPr lang="en-US" sz="800" dirty="0">
                <a:solidFill>
                  <a:schemeClr val="bg1">
                    <a:lumMod val="50000"/>
                  </a:schemeClr>
                </a:solidFill>
              </a:rPr>
              <a:t>/</a:t>
            </a:r>
            <a:r>
              <a:rPr lang="en-US" sz="800" dirty="0" err="1">
                <a:solidFill>
                  <a:schemeClr val="bg1">
                    <a:lumMod val="50000"/>
                  </a:schemeClr>
                </a:solidFill>
              </a:rPr>
              <a:t>aktuell</a:t>
            </a:r>
            <a:r>
              <a:rPr lang="en-US" sz="800" dirty="0">
                <a:solidFill>
                  <a:schemeClr val="bg1">
                    <a:lumMod val="50000"/>
                  </a:schemeClr>
                </a:solidFill>
              </a:rPr>
              <a:t>/</a:t>
            </a:r>
            <a:r>
              <a:rPr lang="en-US" sz="800" dirty="0" err="1">
                <a:solidFill>
                  <a:schemeClr val="bg1">
                    <a:lumMod val="50000"/>
                  </a:schemeClr>
                </a:solidFill>
              </a:rPr>
              <a:t>finanzen</a:t>
            </a:r>
            <a:r>
              <a:rPr lang="en-US" sz="800" dirty="0">
                <a:solidFill>
                  <a:schemeClr val="bg1">
                    <a:lumMod val="50000"/>
                  </a:schemeClr>
                </a:solidFill>
              </a:rPr>
              <a:t>/</a:t>
            </a:r>
            <a:r>
              <a:rPr lang="en-US" sz="800" dirty="0" err="1">
                <a:solidFill>
                  <a:schemeClr val="bg1">
                    <a:lumMod val="50000"/>
                  </a:schemeClr>
                </a:solidFill>
              </a:rPr>
              <a:t>devisen-rohstoffe</a:t>
            </a:r>
            <a:r>
              <a:rPr lang="en-US" sz="800" dirty="0">
                <a:solidFill>
                  <a:schemeClr val="bg1">
                    <a:lumMod val="50000"/>
                  </a:schemeClr>
                </a:solidFill>
              </a:rPr>
              <a:t>(05.05.2021)</a:t>
            </a:r>
            <a:endParaRPr lang="de-DE" sz="800" dirty="0">
              <a:solidFill>
                <a:schemeClr val="bg1">
                  <a:lumMod val="50000"/>
                </a:schemeClr>
              </a:solidFill>
            </a:endParaRPr>
          </a:p>
          <a:p>
            <a:endParaRPr lang="de-DE" sz="800" dirty="0">
              <a:solidFill>
                <a:schemeClr val="bg1">
                  <a:lumMod val="50000"/>
                </a:schemeClr>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CH"/>
              <a:t>Textile Flächen</a:t>
            </a:r>
            <a:endParaRPr lang="de-DE"/>
          </a:p>
        </p:txBody>
      </p:sp>
      <p:sp>
        <p:nvSpPr>
          <p:cNvPr id="5" name="Textplatzhalter 2"/>
          <p:cNvSpPr>
            <a:spLocks noGrp="1"/>
          </p:cNvSpPr>
          <p:nvPr>
            <p:ph type="body" idx="1"/>
          </p:nvPr>
        </p:nvSpPr>
        <p:spPr bwMode="auto"/>
        <p:txBody>
          <a:bodyPr/>
          <a:lstStyle/>
          <a:p>
            <a:pPr>
              <a:defRPr/>
            </a:pPr>
            <a:r>
              <a:rPr lang="de-DE" b="1"/>
              <a:t>Gruppe			Verfahren</a:t>
            </a:r>
            <a:endParaRPr/>
          </a:p>
          <a:p>
            <a:pPr>
              <a:defRPr/>
            </a:pPr>
            <a:r>
              <a:rPr lang="de-DE"/>
              <a:t>Webware 		&gt; weben</a:t>
            </a:r>
            <a:endParaRPr/>
          </a:p>
          <a:p>
            <a:pPr>
              <a:defRPr/>
            </a:pPr>
            <a:r>
              <a:rPr lang="de-DE"/>
              <a:t>Maschenware		&gt; stricken, wirken</a:t>
            </a:r>
            <a:endParaRPr/>
          </a:p>
          <a:p>
            <a:pPr>
              <a:defRPr/>
            </a:pPr>
            <a:r>
              <a:rPr lang="de-DE"/>
              <a:t>Faserverbundstoffe 	&gt; filzen, kleben, schweissen</a:t>
            </a:r>
          </a:p>
          <a:p>
            <a:pPr>
              <a:defRPr/>
            </a:pPr>
            <a:r>
              <a:rPr lang="de-DE"/>
              <a:t>Flächenverbundstoffe 	&gt; beschichten, verbinden, steppen</a:t>
            </a:r>
            <a:endParaRPr/>
          </a:p>
        </p:txBody>
      </p:sp>
      <p:sp>
        <p:nvSpPr>
          <p:cNvPr id="6" name="Fußzeilenplatzhalter 3"/>
          <p:cNvSpPr>
            <a:spLocks noGrp="1"/>
          </p:cNvSpPr>
          <p:nvPr>
            <p:ph type="ftr" sz="quarter" idx="3"/>
          </p:nvPr>
        </p:nvSpPr>
        <p:spPr bwMode="auto"/>
        <p:txBody>
          <a:bodyPr/>
          <a:lstStyle/>
          <a:p>
            <a:pPr>
              <a:defRPr/>
            </a:pPr>
            <a:r>
              <a:rPr lang="de-CH" dirty="0">
                <a:solidFill>
                  <a:srgbClr val="000000"/>
                </a:solidFill>
              </a:rPr>
              <a:t>Hightech-Textilien, Untereinheit TTG</a:t>
            </a:r>
            <a:endParaRPr dirty="0"/>
          </a:p>
        </p:txBody>
      </p:sp>
      <p:sp>
        <p:nvSpPr>
          <p:cNvPr id="7" name="Foliennummernplatzhalter 4"/>
          <p:cNvSpPr>
            <a:spLocks noGrp="1"/>
          </p:cNvSpPr>
          <p:nvPr>
            <p:ph type="sldNum" sz="quarter" idx="4"/>
          </p:nvPr>
        </p:nvSpPr>
        <p:spPr bwMode="auto"/>
        <p:txBody>
          <a:bodyPr/>
          <a:lstStyle/>
          <a:p>
            <a:pPr>
              <a:defRPr/>
            </a:pPr>
            <a:fld id="{8C812475-90CC-411E-A993-929AF0D0895B}" type="slidenum">
              <a:rPr lang="de-CH">
                <a:solidFill>
                  <a:srgbClr val="000000"/>
                </a:solidFill>
              </a:rPr>
              <a:t>22</a:t>
            </a:fld>
            <a:endParaRPr lang="de-CH">
              <a:solidFill>
                <a:srgbClr val="000000"/>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Fußzeilenplatzhalter 3"/>
          <p:cNvSpPr>
            <a:spLocks noGrp="1"/>
          </p:cNvSpPr>
          <p:nvPr>
            <p:ph type="ftr" sz="quarter" idx="3"/>
          </p:nvPr>
        </p:nvSpPr>
        <p:spPr bwMode="auto">
          <a:xfrm>
            <a:off x="685027" y="7165007"/>
            <a:ext cx="7485063" cy="179388"/>
          </a:xfrm>
        </p:spPr>
        <p:txBody>
          <a:bodyPr/>
          <a:lstStyle/>
          <a:p>
            <a:pPr>
              <a:defRPr/>
            </a:pPr>
            <a:r>
              <a:rPr lang="de-CH" dirty="0">
                <a:solidFill>
                  <a:srgbClr val="000000"/>
                </a:solidFill>
              </a:rPr>
              <a:t>Hightech-Textilien, Untereinheit TTG</a:t>
            </a:r>
            <a:endParaRPr dirty="0"/>
          </a:p>
        </p:txBody>
      </p:sp>
      <p:sp>
        <p:nvSpPr>
          <p:cNvPr id="5" name="Foliennummernplatzhalter 4"/>
          <p:cNvSpPr>
            <a:spLocks noGrp="1"/>
          </p:cNvSpPr>
          <p:nvPr>
            <p:ph type="sldNum" sz="quarter" idx="4"/>
          </p:nvPr>
        </p:nvSpPr>
        <p:spPr bwMode="auto"/>
        <p:txBody>
          <a:bodyPr/>
          <a:lstStyle/>
          <a:p>
            <a:pPr>
              <a:defRPr/>
            </a:pPr>
            <a:fld id="{8C812475-90CC-411E-A993-929AF0D0895B}" type="slidenum">
              <a:rPr lang="de-CH">
                <a:solidFill>
                  <a:srgbClr val="000000"/>
                </a:solidFill>
              </a:rPr>
              <a:t>23</a:t>
            </a:fld>
            <a:endParaRPr lang="de-CH">
              <a:solidFill>
                <a:srgbClr val="000000"/>
              </a:solidFill>
            </a:endParaRPr>
          </a:p>
        </p:txBody>
      </p:sp>
      <p:sp>
        <p:nvSpPr>
          <p:cNvPr id="6" name="Textplatzhalter 11"/>
          <p:cNvSpPr>
            <a:spLocks/>
          </p:cNvSpPr>
          <p:nvPr/>
        </p:nvSpPr>
        <p:spPr bwMode="auto">
          <a:xfrm>
            <a:off x="742812" y="1404937"/>
            <a:ext cx="9212400" cy="1151557"/>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900"/>
              </a:spcBef>
              <a:spcAft>
                <a:spcPts val="0"/>
              </a:spcAft>
              <a:defRPr sz="17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2000" b="1"/>
              <a:t>Webware</a:t>
            </a:r>
            <a:endParaRPr/>
          </a:p>
        </p:txBody>
      </p:sp>
      <p:sp>
        <p:nvSpPr>
          <p:cNvPr id="7" name="Textplatzhalter 8"/>
          <p:cNvSpPr>
            <a:spLocks/>
          </p:cNvSpPr>
          <p:nvPr/>
        </p:nvSpPr>
        <p:spPr bwMode="auto">
          <a:xfrm>
            <a:off x="1045067" y="6228983"/>
            <a:ext cx="3581553"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1600">
                <a:latin typeface="+mn-lt"/>
              </a:rPr>
              <a:t>Trittwebstuhl</a:t>
            </a:r>
            <a:endParaRPr lang="de-CH" sz="2400" b="1"/>
          </a:p>
        </p:txBody>
      </p:sp>
      <p:sp>
        <p:nvSpPr>
          <p:cNvPr id="8" name="Textplatzhalter 8"/>
          <p:cNvSpPr>
            <a:spLocks/>
          </p:cNvSpPr>
          <p:nvPr/>
        </p:nvSpPr>
        <p:spPr bwMode="auto">
          <a:xfrm>
            <a:off x="5778748" y="6228903"/>
            <a:ext cx="3581553"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endParaRPr lang="de-CH" sz="2400" b="1"/>
          </a:p>
        </p:txBody>
      </p:sp>
      <p:sp>
        <p:nvSpPr>
          <p:cNvPr id="9" name="Textplatzhalter 8"/>
          <p:cNvSpPr>
            <a:spLocks/>
          </p:cNvSpPr>
          <p:nvPr/>
        </p:nvSpPr>
        <p:spPr bwMode="auto">
          <a:xfrm>
            <a:off x="5797595" y="6228903"/>
            <a:ext cx="3581553"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1600">
                <a:latin typeface="+mn-lt"/>
              </a:rPr>
              <a:t>Mechanischer Webstuhl</a:t>
            </a:r>
            <a:endParaRPr lang="de-CH" sz="2400" b="1"/>
          </a:p>
        </p:txBody>
      </p:sp>
      <p:pic>
        <p:nvPicPr>
          <p:cNvPr id="10" name="Bildplatzhalter 4"/>
          <p:cNvPicPr>
            <a:picLocks noChangeAspect="1"/>
          </p:cNvPicPr>
          <p:nvPr/>
        </p:nvPicPr>
        <p:blipFill>
          <a:blip r:embed="rId3"/>
          <a:srcRect l="5169" r="5168"/>
          <a:stretch/>
        </p:blipFill>
        <p:spPr bwMode="auto">
          <a:xfrm>
            <a:off x="1026220" y="2160000"/>
            <a:ext cx="3888620" cy="3916821"/>
          </a:xfrm>
          <a:prstGeom prst="rect">
            <a:avLst/>
          </a:prstGeom>
          <a:noFill/>
          <a:ln>
            <a:noFill/>
          </a:ln>
        </p:spPr>
      </p:pic>
      <p:pic>
        <p:nvPicPr>
          <p:cNvPr id="11" name="Bildplatzhalter 13"/>
          <p:cNvPicPr>
            <a:picLocks noChangeAspect="1"/>
          </p:cNvPicPr>
          <p:nvPr/>
        </p:nvPicPr>
        <p:blipFill>
          <a:blip r:embed="rId4"/>
          <a:srcRect l="12765" r="12765"/>
          <a:stretch/>
        </p:blipFill>
        <p:spPr bwMode="auto">
          <a:xfrm>
            <a:off x="5778936" y="2160000"/>
            <a:ext cx="3888620" cy="3916821"/>
          </a:xfrm>
          <a:prstGeom prst="rect">
            <a:avLst/>
          </a:prstGeom>
        </p:spPr>
      </p:pic>
      <p:sp>
        <p:nvSpPr>
          <p:cNvPr id="2" name="Rechteck 1">
            <a:extLst>
              <a:ext uri="{FF2B5EF4-FFF2-40B4-BE49-F238E27FC236}">
                <a16:creationId xmlns:a16="http://schemas.microsoft.com/office/drawing/2014/main" id="{B8C6170C-B233-C144-9996-DE330F3F9DAF}"/>
              </a:ext>
            </a:extLst>
          </p:cNvPr>
          <p:cNvSpPr/>
          <p:nvPr/>
        </p:nvSpPr>
        <p:spPr>
          <a:xfrm>
            <a:off x="-427920" y="6733539"/>
            <a:ext cx="5346700" cy="215444"/>
          </a:xfrm>
          <a:prstGeom prst="rect">
            <a:avLst/>
          </a:prstGeom>
        </p:spPr>
        <p:txBody>
          <a:bodyPr>
            <a:spAutoFit/>
          </a:bodyPr>
          <a:lstStyle/>
          <a:p>
            <a:pPr>
              <a:defRPr/>
            </a:pPr>
            <a:r>
              <a:rPr lang="de-DE" sz="800" dirty="0">
                <a:solidFill>
                  <a:schemeClr val="bg1">
                    <a:lumMod val="50000"/>
                  </a:schemeClr>
                </a:solidFill>
              </a:rPr>
              <a:t>Bild links: https://</a:t>
            </a:r>
            <a:r>
              <a:rPr lang="de-DE" sz="800" dirty="0" err="1">
                <a:solidFill>
                  <a:schemeClr val="bg1">
                    <a:lumMod val="50000"/>
                  </a:schemeClr>
                </a:solidFill>
              </a:rPr>
              <a:t>www.swedenform.com</a:t>
            </a:r>
            <a:r>
              <a:rPr lang="de-DE" sz="800" dirty="0">
                <a:solidFill>
                  <a:schemeClr val="bg1">
                    <a:lumMod val="50000"/>
                  </a:schemeClr>
                </a:solidFill>
              </a:rPr>
              <a:t>/</a:t>
            </a:r>
            <a:r>
              <a:rPr lang="de-DE" sz="800" dirty="0" err="1">
                <a:solidFill>
                  <a:schemeClr val="bg1">
                    <a:lumMod val="50000"/>
                  </a:schemeClr>
                </a:solidFill>
              </a:rPr>
              <a:t>webstuehle</a:t>
            </a:r>
            <a:r>
              <a:rPr lang="de-DE" sz="800" dirty="0">
                <a:solidFill>
                  <a:schemeClr val="bg1">
                    <a:lumMod val="50000"/>
                  </a:schemeClr>
                </a:solidFill>
              </a:rPr>
              <a:t>/(05.05.2021)</a:t>
            </a:r>
          </a:p>
        </p:txBody>
      </p:sp>
      <p:sp>
        <p:nvSpPr>
          <p:cNvPr id="3" name="Textfeld 2">
            <a:extLst>
              <a:ext uri="{FF2B5EF4-FFF2-40B4-BE49-F238E27FC236}">
                <a16:creationId xmlns:a16="http://schemas.microsoft.com/office/drawing/2014/main" id="{F579CDCD-1782-8C4B-A0C8-DF07808CC99B}"/>
              </a:ext>
            </a:extLst>
          </p:cNvPr>
          <p:cNvSpPr txBox="1"/>
          <p:nvPr/>
        </p:nvSpPr>
        <p:spPr>
          <a:xfrm>
            <a:off x="5774622" y="6738802"/>
            <a:ext cx="3976430" cy="461665"/>
          </a:xfrm>
          <a:prstGeom prst="rect">
            <a:avLst/>
          </a:prstGeom>
          <a:noFill/>
        </p:spPr>
        <p:txBody>
          <a:bodyPr wrap="square" rtlCol="0">
            <a:spAutoFit/>
          </a:bodyPr>
          <a:lstStyle/>
          <a:p>
            <a:r>
              <a:rPr lang="de-DE" sz="800" dirty="0">
                <a:solidFill>
                  <a:schemeClr val="bg1">
                    <a:lumMod val="50000"/>
                  </a:schemeClr>
                </a:solidFill>
              </a:rPr>
              <a:t>Bild  rechts:: https://</a:t>
            </a:r>
            <a:r>
              <a:rPr lang="de-DE" sz="800" dirty="0" err="1">
                <a:solidFill>
                  <a:schemeClr val="bg1">
                    <a:lumMod val="50000"/>
                  </a:schemeClr>
                </a:solidFill>
              </a:rPr>
              <a:t>www.deutschlandfunkkultur.de</a:t>
            </a:r>
            <a:r>
              <a:rPr lang="de-DE" sz="800" dirty="0">
                <a:solidFill>
                  <a:schemeClr val="bg1">
                    <a:lumMod val="50000"/>
                  </a:schemeClr>
                </a:solidFill>
              </a:rPr>
              <a:t>/vom-webstuhl-zum-computer.932.de.html?dram:article_id=130524(05.05.2021)</a:t>
            </a:r>
          </a:p>
          <a:p>
            <a:endParaRPr lang="de-DE" sz="800" dirty="0">
              <a:solidFill>
                <a:schemeClr val="bg1">
                  <a:lumMod val="50000"/>
                </a:schemeClr>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Fußzeilenplatzhalter 3"/>
          <p:cNvSpPr>
            <a:spLocks noGrp="1"/>
          </p:cNvSpPr>
          <p:nvPr>
            <p:ph type="ftr" sz="quarter" idx="3"/>
          </p:nvPr>
        </p:nvSpPr>
        <p:spPr bwMode="auto">
          <a:xfrm>
            <a:off x="685027" y="7165007"/>
            <a:ext cx="7485063" cy="179388"/>
          </a:xfrm>
        </p:spPr>
        <p:txBody>
          <a:bodyPr/>
          <a:lstStyle/>
          <a:p>
            <a:pPr>
              <a:defRPr/>
            </a:pPr>
            <a:r>
              <a:rPr lang="de-CH" dirty="0">
                <a:solidFill>
                  <a:srgbClr val="000000"/>
                </a:solidFill>
              </a:rPr>
              <a:t>Hightech-Textilien, Untereinheit TTG</a:t>
            </a:r>
            <a:endParaRPr dirty="0"/>
          </a:p>
        </p:txBody>
      </p:sp>
      <p:sp>
        <p:nvSpPr>
          <p:cNvPr id="5" name="Foliennummernplatzhalter 4"/>
          <p:cNvSpPr>
            <a:spLocks noGrp="1"/>
          </p:cNvSpPr>
          <p:nvPr>
            <p:ph type="sldNum" sz="quarter" idx="4"/>
          </p:nvPr>
        </p:nvSpPr>
        <p:spPr bwMode="auto"/>
        <p:txBody>
          <a:bodyPr/>
          <a:lstStyle/>
          <a:p>
            <a:pPr>
              <a:defRPr/>
            </a:pPr>
            <a:fld id="{8C812475-90CC-411E-A993-929AF0D0895B}" type="slidenum">
              <a:rPr lang="de-CH">
                <a:solidFill>
                  <a:srgbClr val="000000"/>
                </a:solidFill>
              </a:rPr>
              <a:t>24</a:t>
            </a:fld>
            <a:endParaRPr lang="de-CH">
              <a:solidFill>
                <a:srgbClr val="000000"/>
              </a:solidFill>
            </a:endParaRPr>
          </a:p>
        </p:txBody>
      </p:sp>
      <p:sp>
        <p:nvSpPr>
          <p:cNvPr id="6" name="Textplatzhalter 11"/>
          <p:cNvSpPr>
            <a:spLocks/>
          </p:cNvSpPr>
          <p:nvPr/>
        </p:nvSpPr>
        <p:spPr bwMode="auto">
          <a:xfrm>
            <a:off x="742812" y="1404937"/>
            <a:ext cx="9212400" cy="1151557"/>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900"/>
              </a:spcBef>
              <a:spcAft>
                <a:spcPts val="0"/>
              </a:spcAft>
              <a:defRPr sz="17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2000" b="1"/>
              <a:t>Maschenware</a:t>
            </a:r>
            <a:endParaRPr/>
          </a:p>
        </p:txBody>
      </p:sp>
      <p:sp>
        <p:nvSpPr>
          <p:cNvPr id="7" name="Textplatzhalter 8"/>
          <p:cNvSpPr>
            <a:spLocks/>
          </p:cNvSpPr>
          <p:nvPr/>
        </p:nvSpPr>
        <p:spPr bwMode="auto">
          <a:xfrm>
            <a:off x="1045067" y="6228983"/>
            <a:ext cx="6317857"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1600">
                <a:latin typeface="+mn-lt"/>
              </a:rPr>
              <a:t>Strickmaschine</a:t>
            </a:r>
            <a:endParaRPr lang="de-CH" sz="2400" b="1"/>
          </a:p>
        </p:txBody>
      </p:sp>
      <p:sp>
        <p:nvSpPr>
          <p:cNvPr id="8" name="Textplatzhalter 8"/>
          <p:cNvSpPr>
            <a:spLocks/>
          </p:cNvSpPr>
          <p:nvPr/>
        </p:nvSpPr>
        <p:spPr bwMode="auto">
          <a:xfrm>
            <a:off x="5706740" y="6493365"/>
            <a:ext cx="3384376"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lgn="r">
              <a:defRPr/>
            </a:pPr>
            <a:r>
              <a:rPr lang="de-DE" sz="800" dirty="0">
                <a:solidFill>
                  <a:schemeClr val="bg1">
                    <a:lumMod val="50000"/>
                  </a:schemeClr>
                </a:solidFill>
              </a:rPr>
              <a:t>Bild: https://</a:t>
            </a:r>
            <a:r>
              <a:rPr lang="de-DE" sz="800" dirty="0" err="1">
                <a:solidFill>
                  <a:schemeClr val="bg1">
                    <a:lumMod val="50000"/>
                  </a:schemeClr>
                </a:solidFill>
              </a:rPr>
              <a:t>ethz.ch</a:t>
            </a:r>
            <a:r>
              <a:rPr lang="de-DE" sz="800" dirty="0">
                <a:solidFill>
                  <a:schemeClr val="bg1">
                    <a:lumMod val="50000"/>
                  </a:schemeClr>
                </a:solidFill>
              </a:rPr>
              <a:t>/de/news-und-veranstaltungen/</a:t>
            </a:r>
            <a:r>
              <a:rPr lang="de-DE" sz="800" dirty="0" err="1">
                <a:solidFill>
                  <a:schemeClr val="bg1">
                    <a:lumMod val="50000"/>
                  </a:schemeClr>
                </a:solidFill>
              </a:rPr>
              <a:t>eth</a:t>
            </a:r>
            <a:r>
              <a:rPr lang="de-DE" sz="800" dirty="0">
                <a:solidFill>
                  <a:schemeClr val="bg1">
                    <a:lumMod val="50000"/>
                  </a:schemeClr>
                </a:solidFill>
              </a:rPr>
              <a:t>-news/</a:t>
            </a:r>
            <a:r>
              <a:rPr lang="de-DE" sz="800" dirty="0" err="1">
                <a:solidFill>
                  <a:schemeClr val="bg1">
                    <a:lumMod val="50000"/>
                  </a:schemeClr>
                </a:solidFill>
              </a:rPr>
              <a:t>news</a:t>
            </a:r>
            <a:r>
              <a:rPr lang="de-DE" sz="800" dirty="0">
                <a:solidFill>
                  <a:schemeClr val="bg1">
                    <a:lumMod val="50000"/>
                  </a:schemeClr>
                </a:solidFill>
              </a:rPr>
              <a:t>/2018/10/strickwerk-</a:t>
            </a:r>
            <a:r>
              <a:rPr lang="de-DE" sz="800" dirty="0" err="1">
                <a:solidFill>
                  <a:schemeClr val="bg1">
                    <a:lumMod val="50000"/>
                  </a:schemeClr>
                </a:solidFill>
              </a:rPr>
              <a:t>traegt</a:t>
            </a:r>
            <a:r>
              <a:rPr lang="de-DE" sz="800" dirty="0">
                <a:solidFill>
                  <a:schemeClr val="bg1">
                    <a:lumMod val="50000"/>
                  </a:schemeClr>
                </a:solidFill>
              </a:rPr>
              <a:t>-</a:t>
            </a:r>
            <a:r>
              <a:rPr lang="de-DE" sz="800" dirty="0" err="1">
                <a:solidFill>
                  <a:schemeClr val="bg1">
                    <a:lumMod val="50000"/>
                  </a:schemeClr>
                </a:solidFill>
              </a:rPr>
              <a:t>beton.html</a:t>
            </a:r>
            <a:r>
              <a:rPr lang="de-DE" sz="800" dirty="0">
                <a:solidFill>
                  <a:schemeClr val="bg1">
                    <a:lumMod val="50000"/>
                  </a:schemeClr>
                </a:solidFill>
              </a:rPr>
              <a:t>(05.05.2021)</a:t>
            </a:r>
          </a:p>
        </p:txBody>
      </p:sp>
      <p:pic>
        <p:nvPicPr>
          <p:cNvPr id="9" name="Bildplatzhalter 6"/>
          <p:cNvPicPr>
            <a:picLocks noChangeAspect="1"/>
          </p:cNvPicPr>
          <p:nvPr/>
        </p:nvPicPr>
        <p:blipFill>
          <a:blip r:embed="rId3"/>
          <a:srcRect t="16224" b="16224"/>
          <a:stretch/>
        </p:blipFill>
        <p:spPr bwMode="auto">
          <a:xfrm>
            <a:off x="1026220" y="2160951"/>
            <a:ext cx="8064896" cy="393640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Fußzeilenplatzhalter 3"/>
          <p:cNvSpPr>
            <a:spLocks noGrp="1"/>
          </p:cNvSpPr>
          <p:nvPr>
            <p:ph type="ftr" sz="quarter" idx="3"/>
          </p:nvPr>
        </p:nvSpPr>
        <p:spPr bwMode="auto">
          <a:xfrm>
            <a:off x="685027" y="7165007"/>
            <a:ext cx="7485063" cy="179388"/>
          </a:xfrm>
        </p:spPr>
        <p:txBody>
          <a:bodyPr/>
          <a:lstStyle/>
          <a:p>
            <a:pPr>
              <a:defRPr/>
            </a:pPr>
            <a:r>
              <a:rPr lang="de-CH" dirty="0">
                <a:solidFill>
                  <a:srgbClr val="000000"/>
                </a:solidFill>
              </a:rPr>
              <a:t>Hightech-Textilien, Untereinheit TTG</a:t>
            </a:r>
            <a:endParaRPr dirty="0"/>
          </a:p>
        </p:txBody>
      </p:sp>
      <p:sp>
        <p:nvSpPr>
          <p:cNvPr id="5" name="Foliennummernplatzhalter 4"/>
          <p:cNvSpPr>
            <a:spLocks noGrp="1"/>
          </p:cNvSpPr>
          <p:nvPr>
            <p:ph type="sldNum" sz="quarter" idx="4"/>
          </p:nvPr>
        </p:nvSpPr>
        <p:spPr bwMode="auto"/>
        <p:txBody>
          <a:bodyPr/>
          <a:lstStyle/>
          <a:p>
            <a:pPr>
              <a:defRPr/>
            </a:pPr>
            <a:fld id="{8C812475-90CC-411E-A993-929AF0D0895B}" type="slidenum">
              <a:rPr lang="de-CH">
                <a:solidFill>
                  <a:srgbClr val="000000"/>
                </a:solidFill>
              </a:rPr>
              <a:t>25</a:t>
            </a:fld>
            <a:endParaRPr lang="de-CH">
              <a:solidFill>
                <a:srgbClr val="000000"/>
              </a:solidFill>
            </a:endParaRPr>
          </a:p>
        </p:txBody>
      </p:sp>
      <p:sp>
        <p:nvSpPr>
          <p:cNvPr id="6" name="Textplatzhalter 11"/>
          <p:cNvSpPr>
            <a:spLocks/>
          </p:cNvSpPr>
          <p:nvPr/>
        </p:nvSpPr>
        <p:spPr bwMode="auto">
          <a:xfrm>
            <a:off x="742812" y="1404937"/>
            <a:ext cx="9212400" cy="1151557"/>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900"/>
              </a:spcBef>
              <a:spcAft>
                <a:spcPts val="0"/>
              </a:spcAft>
              <a:defRPr sz="17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2000" b="1"/>
              <a:t>Faserverbundstoffe</a:t>
            </a:r>
            <a:endParaRPr/>
          </a:p>
        </p:txBody>
      </p:sp>
      <p:sp>
        <p:nvSpPr>
          <p:cNvPr id="7" name="Textplatzhalter 8"/>
          <p:cNvSpPr>
            <a:spLocks/>
          </p:cNvSpPr>
          <p:nvPr/>
        </p:nvSpPr>
        <p:spPr bwMode="auto">
          <a:xfrm>
            <a:off x="1045067" y="6228983"/>
            <a:ext cx="3581553"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1600">
                <a:latin typeface="+mn-lt"/>
              </a:rPr>
              <a:t>Herstellung von Industriefilz</a:t>
            </a:r>
            <a:endParaRPr lang="de-CH" sz="2400" b="1"/>
          </a:p>
        </p:txBody>
      </p:sp>
      <p:sp>
        <p:nvSpPr>
          <p:cNvPr id="8" name="Textplatzhalter 8"/>
          <p:cNvSpPr>
            <a:spLocks/>
          </p:cNvSpPr>
          <p:nvPr/>
        </p:nvSpPr>
        <p:spPr bwMode="auto">
          <a:xfrm>
            <a:off x="5778748" y="6228903"/>
            <a:ext cx="3581553"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endParaRPr lang="de-CH" sz="2400" b="1"/>
          </a:p>
        </p:txBody>
      </p:sp>
      <p:sp>
        <p:nvSpPr>
          <p:cNvPr id="9" name="Textplatzhalter 8"/>
          <p:cNvSpPr>
            <a:spLocks/>
          </p:cNvSpPr>
          <p:nvPr/>
        </p:nvSpPr>
        <p:spPr bwMode="auto">
          <a:xfrm>
            <a:off x="5797595" y="6228903"/>
            <a:ext cx="3581553"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1600">
                <a:latin typeface="+mn-lt"/>
              </a:rPr>
              <a:t>Industriefilz</a:t>
            </a:r>
            <a:endParaRPr lang="de-CH" sz="2400" b="1"/>
          </a:p>
        </p:txBody>
      </p:sp>
      <p:pic>
        <p:nvPicPr>
          <p:cNvPr id="10" name="Bildplatzhalter 9"/>
          <p:cNvPicPr>
            <a:picLocks noChangeAspect="1"/>
          </p:cNvPicPr>
          <p:nvPr/>
        </p:nvPicPr>
        <p:blipFill>
          <a:blip r:embed="rId3"/>
          <a:srcRect l="20315" r="20314"/>
          <a:stretch/>
        </p:blipFill>
        <p:spPr bwMode="auto">
          <a:xfrm>
            <a:off x="1025843" y="2160000"/>
            <a:ext cx="3888620" cy="3916821"/>
          </a:xfrm>
          <a:prstGeom prst="rect">
            <a:avLst/>
          </a:prstGeom>
          <a:noFill/>
          <a:ln>
            <a:noFill/>
          </a:ln>
        </p:spPr>
      </p:pic>
      <p:pic>
        <p:nvPicPr>
          <p:cNvPr id="11" name="Bildplatzhalter 11"/>
          <p:cNvPicPr>
            <a:picLocks noChangeAspect="1"/>
          </p:cNvPicPr>
          <p:nvPr/>
        </p:nvPicPr>
        <p:blipFill>
          <a:blip r:embed="rId4"/>
          <a:srcRect l="353" r="352"/>
          <a:stretch/>
        </p:blipFill>
        <p:spPr bwMode="auto">
          <a:xfrm>
            <a:off x="5778560" y="2160000"/>
            <a:ext cx="3888620" cy="3916821"/>
          </a:xfrm>
          <a:prstGeom prst="rect">
            <a:avLst/>
          </a:prstGeom>
        </p:spPr>
      </p:pic>
      <p:sp>
        <p:nvSpPr>
          <p:cNvPr id="2" name="Textfeld 1">
            <a:extLst>
              <a:ext uri="{FF2B5EF4-FFF2-40B4-BE49-F238E27FC236}">
                <a16:creationId xmlns:a16="http://schemas.microsoft.com/office/drawing/2014/main" id="{014331BD-FE7C-9445-953F-9FA577BF78F1}"/>
              </a:ext>
            </a:extLst>
          </p:cNvPr>
          <p:cNvSpPr txBox="1"/>
          <p:nvPr/>
        </p:nvSpPr>
        <p:spPr>
          <a:xfrm>
            <a:off x="1025843" y="6655501"/>
            <a:ext cx="3888620" cy="461665"/>
          </a:xfrm>
          <a:prstGeom prst="rect">
            <a:avLst/>
          </a:prstGeom>
          <a:noFill/>
        </p:spPr>
        <p:txBody>
          <a:bodyPr wrap="square" rtlCol="0">
            <a:spAutoFit/>
          </a:bodyPr>
          <a:lstStyle/>
          <a:p>
            <a:r>
              <a:rPr lang="de-DE" sz="800" dirty="0">
                <a:solidFill>
                  <a:schemeClr val="bg1">
                    <a:lumMod val="50000"/>
                  </a:schemeClr>
                </a:solidFill>
              </a:rPr>
              <a:t>Bild links: https://</a:t>
            </a:r>
            <a:r>
              <a:rPr lang="de-DE" sz="800" dirty="0" err="1">
                <a:solidFill>
                  <a:schemeClr val="bg1">
                    <a:lumMod val="50000"/>
                  </a:schemeClr>
                </a:solidFill>
              </a:rPr>
              <a:t>www.bernerzeitung.ch</a:t>
            </a:r>
            <a:r>
              <a:rPr lang="de-DE" sz="800" dirty="0">
                <a:solidFill>
                  <a:schemeClr val="bg1">
                    <a:lumMod val="50000"/>
                  </a:schemeClr>
                </a:solidFill>
              </a:rPr>
              <a:t>/</a:t>
            </a:r>
            <a:r>
              <a:rPr lang="de-DE" sz="800" dirty="0" err="1">
                <a:solidFill>
                  <a:schemeClr val="bg1">
                    <a:lumMod val="50000"/>
                  </a:schemeClr>
                </a:solidFill>
              </a:rPr>
              <a:t>region</a:t>
            </a:r>
            <a:r>
              <a:rPr lang="de-DE" sz="800" dirty="0">
                <a:solidFill>
                  <a:schemeClr val="bg1">
                    <a:lumMod val="50000"/>
                  </a:schemeClr>
                </a:solidFill>
              </a:rPr>
              <a:t>/</a:t>
            </a:r>
            <a:r>
              <a:rPr lang="de-DE" sz="800" dirty="0" err="1">
                <a:solidFill>
                  <a:schemeClr val="bg1">
                    <a:lumMod val="50000"/>
                  </a:schemeClr>
                </a:solidFill>
              </a:rPr>
              <a:t>bern</a:t>
            </a:r>
            <a:r>
              <a:rPr lang="de-DE" sz="800" dirty="0">
                <a:solidFill>
                  <a:schemeClr val="bg1">
                    <a:lumMod val="50000"/>
                  </a:schemeClr>
                </a:solidFill>
              </a:rPr>
              <a:t>/die-letzte-filzfabrik-steht-nahe-am-abgrund/</a:t>
            </a:r>
            <a:r>
              <a:rPr lang="de-DE" sz="800" dirty="0" err="1">
                <a:solidFill>
                  <a:schemeClr val="bg1">
                    <a:lumMod val="50000"/>
                  </a:schemeClr>
                </a:solidFill>
              </a:rPr>
              <a:t>story</a:t>
            </a:r>
            <a:r>
              <a:rPr lang="de-DE" sz="800" dirty="0">
                <a:solidFill>
                  <a:schemeClr val="bg1">
                    <a:lumMod val="50000"/>
                  </a:schemeClr>
                </a:solidFill>
              </a:rPr>
              <a:t>/31074360(05.05.2021)</a:t>
            </a:r>
          </a:p>
          <a:p>
            <a:endParaRPr lang="de-DE" sz="800" dirty="0">
              <a:solidFill>
                <a:schemeClr val="bg1">
                  <a:lumMod val="50000"/>
                </a:schemeClr>
              </a:solidFill>
            </a:endParaRPr>
          </a:p>
        </p:txBody>
      </p:sp>
      <p:sp>
        <p:nvSpPr>
          <p:cNvPr id="3" name="Rechteck 2">
            <a:extLst>
              <a:ext uri="{FF2B5EF4-FFF2-40B4-BE49-F238E27FC236}">
                <a16:creationId xmlns:a16="http://schemas.microsoft.com/office/drawing/2014/main" id="{926BAC0C-1F90-804B-969F-B6411F512451}"/>
              </a:ext>
            </a:extLst>
          </p:cNvPr>
          <p:cNvSpPr/>
          <p:nvPr/>
        </p:nvSpPr>
        <p:spPr>
          <a:xfrm>
            <a:off x="4427558" y="6701648"/>
            <a:ext cx="5346700" cy="215444"/>
          </a:xfrm>
          <a:prstGeom prst="rect">
            <a:avLst/>
          </a:prstGeom>
        </p:spPr>
        <p:txBody>
          <a:bodyPr>
            <a:spAutoFit/>
          </a:bodyPr>
          <a:lstStyle/>
          <a:p>
            <a:pPr>
              <a:defRPr/>
            </a:pPr>
            <a:r>
              <a:rPr lang="de-DE" sz="800" dirty="0">
                <a:solidFill>
                  <a:schemeClr val="bg1">
                    <a:lumMod val="50000"/>
                  </a:schemeClr>
                </a:solidFill>
              </a:rPr>
              <a:t>Bild rechts: https://</a:t>
            </a:r>
            <a:r>
              <a:rPr lang="de-DE" sz="800" dirty="0" err="1">
                <a:solidFill>
                  <a:schemeClr val="bg1">
                    <a:lumMod val="50000"/>
                  </a:schemeClr>
                </a:solidFill>
              </a:rPr>
              <a:t>portami.ch</a:t>
            </a:r>
            <a:r>
              <a:rPr lang="de-DE" sz="800" dirty="0">
                <a:solidFill>
                  <a:schemeClr val="bg1">
                    <a:lumMod val="50000"/>
                  </a:schemeClr>
                </a:solidFill>
              </a:rPr>
              <a:t>/</a:t>
            </a:r>
            <a:r>
              <a:rPr lang="de-DE" sz="800" dirty="0" err="1">
                <a:solidFill>
                  <a:schemeClr val="bg1">
                    <a:lumMod val="50000"/>
                  </a:schemeClr>
                </a:solidFill>
              </a:rPr>
              <a:t>produkt</a:t>
            </a:r>
            <a:r>
              <a:rPr lang="de-DE" sz="800" dirty="0">
                <a:solidFill>
                  <a:schemeClr val="bg1">
                    <a:lumMod val="50000"/>
                  </a:schemeClr>
                </a:solidFill>
              </a:rPr>
              <a:t>/industriefilz-2-30mm/(05.05.2021)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Fußzeilenplatzhalter 3"/>
          <p:cNvSpPr>
            <a:spLocks noGrp="1"/>
          </p:cNvSpPr>
          <p:nvPr>
            <p:ph type="ftr" sz="quarter" idx="3"/>
          </p:nvPr>
        </p:nvSpPr>
        <p:spPr bwMode="auto">
          <a:xfrm>
            <a:off x="685027" y="7165007"/>
            <a:ext cx="7485063" cy="179388"/>
          </a:xfrm>
        </p:spPr>
        <p:txBody>
          <a:bodyPr/>
          <a:lstStyle/>
          <a:p>
            <a:pPr>
              <a:defRPr/>
            </a:pPr>
            <a:r>
              <a:rPr lang="de-CH" dirty="0">
                <a:solidFill>
                  <a:srgbClr val="000000"/>
                </a:solidFill>
              </a:rPr>
              <a:t>Hightech-Textilien, Untereinheit TTG</a:t>
            </a:r>
            <a:endParaRPr dirty="0"/>
          </a:p>
        </p:txBody>
      </p:sp>
      <p:sp>
        <p:nvSpPr>
          <p:cNvPr id="5" name="Foliennummernplatzhalter 4"/>
          <p:cNvSpPr>
            <a:spLocks noGrp="1"/>
          </p:cNvSpPr>
          <p:nvPr>
            <p:ph type="sldNum" sz="quarter" idx="4"/>
          </p:nvPr>
        </p:nvSpPr>
        <p:spPr bwMode="auto"/>
        <p:txBody>
          <a:bodyPr/>
          <a:lstStyle/>
          <a:p>
            <a:pPr>
              <a:defRPr/>
            </a:pPr>
            <a:fld id="{8C812475-90CC-411E-A993-929AF0D0895B}" type="slidenum">
              <a:rPr lang="de-CH">
                <a:solidFill>
                  <a:srgbClr val="000000"/>
                </a:solidFill>
              </a:rPr>
              <a:t>26</a:t>
            </a:fld>
            <a:endParaRPr lang="de-CH">
              <a:solidFill>
                <a:srgbClr val="000000"/>
              </a:solidFill>
            </a:endParaRPr>
          </a:p>
        </p:txBody>
      </p:sp>
      <p:sp>
        <p:nvSpPr>
          <p:cNvPr id="6" name="Textplatzhalter 11"/>
          <p:cNvSpPr>
            <a:spLocks/>
          </p:cNvSpPr>
          <p:nvPr/>
        </p:nvSpPr>
        <p:spPr bwMode="auto">
          <a:xfrm>
            <a:off x="742812" y="1404937"/>
            <a:ext cx="9212400" cy="1151557"/>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900"/>
              </a:spcBef>
              <a:spcAft>
                <a:spcPts val="0"/>
              </a:spcAft>
              <a:defRPr sz="17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2000" b="1"/>
              <a:t>Flächenverbundstoffe</a:t>
            </a:r>
            <a:endParaRPr/>
          </a:p>
        </p:txBody>
      </p:sp>
      <p:sp>
        <p:nvSpPr>
          <p:cNvPr id="7" name="Textplatzhalter 8"/>
          <p:cNvSpPr>
            <a:spLocks/>
          </p:cNvSpPr>
          <p:nvPr/>
        </p:nvSpPr>
        <p:spPr bwMode="auto">
          <a:xfrm>
            <a:off x="1045067" y="6228983"/>
            <a:ext cx="6317857"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1600">
                <a:latin typeface="+mn-lt"/>
              </a:rPr>
              <a:t>LKW-Planen («Blachen»)</a:t>
            </a:r>
            <a:endParaRPr lang="de-CH" sz="2400" b="1"/>
          </a:p>
        </p:txBody>
      </p:sp>
      <p:sp>
        <p:nvSpPr>
          <p:cNvPr id="8" name="Textplatzhalter 8"/>
          <p:cNvSpPr>
            <a:spLocks/>
          </p:cNvSpPr>
          <p:nvPr/>
        </p:nvSpPr>
        <p:spPr bwMode="auto">
          <a:xfrm>
            <a:off x="5778748" y="6228903"/>
            <a:ext cx="3581553"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endParaRPr lang="de-CH" sz="2400" b="1"/>
          </a:p>
        </p:txBody>
      </p:sp>
      <p:pic>
        <p:nvPicPr>
          <p:cNvPr id="9" name="Bildplatzhalter 6"/>
          <p:cNvPicPr>
            <a:picLocks noChangeAspect="1"/>
          </p:cNvPicPr>
          <p:nvPr/>
        </p:nvPicPr>
        <p:blipFill>
          <a:blip r:embed="rId3"/>
          <a:srcRect t="13328" b="13328"/>
          <a:stretch/>
        </p:blipFill>
        <p:spPr bwMode="auto">
          <a:xfrm>
            <a:off x="1026220" y="2160951"/>
            <a:ext cx="8064896" cy="3936400"/>
          </a:xfrm>
          <a:prstGeom prst="rect">
            <a:avLst/>
          </a:prstGeom>
        </p:spPr>
      </p:pic>
      <p:sp>
        <p:nvSpPr>
          <p:cNvPr id="2" name="Textfeld 1">
            <a:extLst>
              <a:ext uri="{FF2B5EF4-FFF2-40B4-BE49-F238E27FC236}">
                <a16:creationId xmlns:a16="http://schemas.microsoft.com/office/drawing/2014/main" id="{FDEAE165-93A7-DB4C-9872-AB160836EE01}"/>
              </a:ext>
            </a:extLst>
          </p:cNvPr>
          <p:cNvSpPr txBox="1"/>
          <p:nvPr/>
        </p:nvSpPr>
        <p:spPr>
          <a:xfrm>
            <a:off x="6982825" y="6406640"/>
            <a:ext cx="2204514" cy="338554"/>
          </a:xfrm>
          <a:prstGeom prst="rect">
            <a:avLst/>
          </a:prstGeom>
          <a:noFill/>
        </p:spPr>
        <p:txBody>
          <a:bodyPr wrap="none" rtlCol="0">
            <a:spAutoFit/>
          </a:bodyPr>
          <a:lstStyle/>
          <a:p>
            <a:r>
              <a:rPr lang="de-DE" sz="800" dirty="0">
                <a:solidFill>
                  <a:schemeClr val="bg1">
                    <a:lumMod val="50000"/>
                  </a:schemeClr>
                </a:solidFill>
              </a:rPr>
              <a:t>Bild: https://</a:t>
            </a:r>
            <a:r>
              <a:rPr lang="de-DE" sz="800" dirty="0" err="1">
                <a:solidFill>
                  <a:schemeClr val="bg1">
                    <a:lumMod val="50000"/>
                  </a:schemeClr>
                </a:solidFill>
              </a:rPr>
              <a:t>bieri.ch</a:t>
            </a:r>
            <a:r>
              <a:rPr lang="de-DE" sz="800" dirty="0">
                <a:solidFill>
                  <a:schemeClr val="bg1">
                    <a:lumMod val="50000"/>
                  </a:schemeClr>
                </a:solidFill>
              </a:rPr>
              <a:t>/</a:t>
            </a:r>
            <a:r>
              <a:rPr lang="de-DE" sz="800" dirty="0" err="1">
                <a:solidFill>
                  <a:schemeClr val="bg1">
                    <a:lumMod val="50000"/>
                  </a:schemeClr>
                </a:solidFill>
              </a:rPr>
              <a:t>materialien</a:t>
            </a:r>
            <a:r>
              <a:rPr lang="de-DE" sz="800" dirty="0">
                <a:solidFill>
                  <a:schemeClr val="bg1">
                    <a:lumMod val="50000"/>
                  </a:schemeClr>
                </a:solidFill>
              </a:rPr>
              <a:t>/(05.05.2021)</a:t>
            </a:r>
          </a:p>
          <a:p>
            <a:endParaRPr lang="de-DE" sz="800" dirty="0">
              <a:solidFill>
                <a:schemeClr val="bg1">
                  <a:lumMod val="50000"/>
                </a:schemeClr>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CH"/>
              <a:t>Literatur</a:t>
            </a:r>
            <a:endParaRPr lang="de-DE"/>
          </a:p>
        </p:txBody>
      </p:sp>
      <p:sp>
        <p:nvSpPr>
          <p:cNvPr id="5" name="Textplatzhalter 2"/>
          <p:cNvSpPr>
            <a:spLocks noGrp="1"/>
          </p:cNvSpPr>
          <p:nvPr>
            <p:ph type="body" idx="1"/>
          </p:nvPr>
        </p:nvSpPr>
        <p:spPr bwMode="auto"/>
        <p:txBody>
          <a:bodyPr/>
          <a:lstStyle/>
          <a:p>
            <a:pPr marL="14288" indent="-14288">
              <a:defRPr/>
            </a:pPr>
            <a:r>
              <a:rPr lang="de-CH"/>
              <a:t>Colchester, C. (2008). </a:t>
            </a:r>
            <a:r>
              <a:rPr lang="de-CH" b="1"/>
              <a:t>Textilien heute</a:t>
            </a:r>
            <a:r>
              <a:rPr lang="de-CH"/>
              <a:t>. Haupt</a:t>
            </a:r>
            <a:endParaRPr/>
          </a:p>
          <a:p>
            <a:pPr marL="14288" indent="-14288">
              <a:defRPr/>
            </a:pPr>
            <a:endParaRPr lang="de-CH"/>
          </a:p>
          <a:p>
            <a:pPr marL="14288" indent="-14288">
              <a:defRPr/>
            </a:pPr>
            <a:r>
              <a:rPr lang="de-CH"/>
              <a:t>Neugebauer, K., &amp; Zimmermann, R. (2009). </a:t>
            </a:r>
            <a:r>
              <a:rPr lang="de-CH" b="1"/>
              <a:t>Textile Materialkunde </a:t>
            </a:r>
            <a:br>
              <a:rPr lang="de-CH"/>
            </a:br>
            <a:r>
              <a:rPr lang="de-CH"/>
              <a:t>(2. Aufl.). ABC Propaganda-Verlag</a:t>
            </a:r>
            <a:endParaRPr/>
          </a:p>
          <a:p>
            <a:pPr marL="14288" indent="-14288">
              <a:defRPr/>
            </a:pPr>
            <a:endParaRPr lang="de-CH"/>
          </a:p>
          <a:p>
            <a:pPr marL="14288" indent="-14288">
              <a:defRPr/>
            </a:pPr>
            <a:r>
              <a:rPr lang="de-CH"/>
              <a:t>Europa-Lehrmittel (Haan-Gruiten), &amp; Eberle, H. (1995). </a:t>
            </a:r>
            <a:r>
              <a:rPr lang="de-CH" b="1"/>
              <a:t>Fachwissen Bekleidung </a:t>
            </a:r>
            <a:br>
              <a:rPr lang="de-CH"/>
            </a:br>
            <a:r>
              <a:rPr lang="de-CH"/>
              <a:t>(4 .Aufl.). Verlag Europa-Lehrmittel</a:t>
            </a:r>
            <a:endParaRPr/>
          </a:p>
        </p:txBody>
      </p:sp>
      <p:sp>
        <p:nvSpPr>
          <p:cNvPr id="6" name="Fußzeilenplatzhalter 3"/>
          <p:cNvSpPr>
            <a:spLocks noGrp="1"/>
          </p:cNvSpPr>
          <p:nvPr>
            <p:ph type="ftr" sz="quarter" idx="3"/>
          </p:nvPr>
        </p:nvSpPr>
        <p:spPr bwMode="auto"/>
        <p:txBody>
          <a:bodyPr/>
          <a:lstStyle/>
          <a:p>
            <a:pPr>
              <a:defRPr/>
            </a:pPr>
            <a:r>
              <a:rPr lang="de-CH" dirty="0">
                <a:solidFill>
                  <a:srgbClr val="000000"/>
                </a:solidFill>
              </a:rPr>
              <a:t>Hightech-Textilien, Untereinheit TTG</a:t>
            </a:r>
            <a:endParaRPr dirty="0"/>
          </a:p>
        </p:txBody>
      </p:sp>
      <p:sp>
        <p:nvSpPr>
          <p:cNvPr id="7" name="Foliennummernplatzhalter 4"/>
          <p:cNvSpPr>
            <a:spLocks noGrp="1"/>
          </p:cNvSpPr>
          <p:nvPr>
            <p:ph type="sldNum" sz="quarter" idx="4"/>
          </p:nvPr>
        </p:nvSpPr>
        <p:spPr bwMode="auto"/>
        <p:txBody>
          <a:bodyPr/>
          <a:lstStyle/>
          <a:p>
            <a:pPr>
              <a:defRPr/>
            </a:pPr>
            <a:fld id="{8C812475-90CC-411E-A993-929AF0D0895B}" type="slidenum">
              <a:rPr lang="de-CH">
                <a:solidFill>
                  <a:srgbClr val="000000"/>
                </a:solidFill>
              </a:rPr>
              <a:t>27</a:t>
            </a:fld>
            <a:endParaRPr lang="de-CH">
              <a:solidFill>
                <a:srgbClr val="00000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Fußzeilenplatzhalter 3"/>
          <p:cNvSpPr>
            <a:spLocks noGrp="1"/>
          </p:cNvSpPr>
          <p:nvPr>
            <p:ph type="ftr" sz="quarter" idx="3"/>
          </p:nvPr>
        </p:nvSpPr>
        <p:spPr bwMode="auto">
          <a:xfrm>
            <a:off x="685027" y="7165007"/>
            <a:ext cx="7485063" cy="179388"/>
          </a:xfrm>
        </p:spPr>
        <p:txBody>
          <a:bodyPr/>
          <a:lstStyle/>
          <a:p>
            <a:pPr>
              <a:defRPr/>
            </a:pPr>
            <a:r>
              <a:rPr lang="de-CH" dirty="0">
                <a:solidFill>
                  <a:srgbClr val="000000"/>
                </a:solidFill>
              </a:rPr>
              <a:t>Hightech-Textilien, Untereinheit TTG</a:t>
            </a:r>
            <a:endParaRPr dirty="0"/>
          </a:p>
        </p:txBody>
      </p:sp>
      <p:sp>
        <p:nvSpPr>
          <p:cNvPr id="5" name="Foliennummernplatzhalter 4"/>
          <p:cNvSpPr>
            <a:spLocks noGrp="1"/>
          </p:cNvSpPr>
          <p:nvPr>
            <p:ph type="sldNum" sz="quarter" idx="4"/>
          </p:nvPr>
        </p:nvSpPr>
        <p:spPr bwMode="auto"/>
        <p:txBody>
          <a:bodyPr/>
          <a:lstStyle/>
          <a:p>
            <a:pPr>
              <a:defRPr/>
            </a:pPr>
            <a:fld id="{8C812475-90CC-411E-A993-929AF0D0895B}" type="slidenum">
              <a:rPr lang="de-CH">
                <a:solidFill>
                  <a:srgbClr val="000000"/>
                </a:solidFill>
              </a:rPr>
              <a:t>3</a:t>
            </a:fld>
            <a:endParaRPr lang="de-CH">
              <a:solidFill>
                <a:srgbClr val="000000"/>
              </a:solidFill>
            </a:endParaRPr>
          </a:p>
        </p:txBody>
      </p:sp>
      <p:sp>
        <p:nvSpPr>
          <p:cNvPr id="6" name="Textplatzhalter 11"/>
          <p:cNvSpPr>
            <a:spLocks/>
          </p:cNvSpPr>
          <p:nvPr/>
        </p:nvSpPr>
        <p:spPr bwMode="auto">
          <a:xfrm>
            <a:off x="742812" y="1404937"/>
            <a:ext cx="9212400" cy="1151557"/>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900"/>
              </a:spcBef>
              <a:spcAft>
                <a:spcPts val="0"/>
              </a:spcAft>
              <a:defRPr sz="17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2000" b="1"/>
              <a:t>Bekleidungsstoffe</a:t>
            </a:r>
            <a:endParaRPr/>
          </a:p>
        </p:txBody>
      </p:sp>
      <p:sp>
        <p:nvSpPr>
          <p:cNvPr id="7" name="Textplatzhalter 8"/>
          <p:cNvSpPr>
            <a:spLocks/>
          </p:cNvSpPr>
          <p:nvPr/>
        </p:nvSpPr>
        <p:spPr bwMode="auto">
          <a:xfrm>
            <a:off x="1045067" y="6228983"/>
            <a:ext cx="3581553"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1600" dirty="0">
                <a:latin typeface="+mn-lt"/>
              </a:rPr>
              <a:t>Stoffe von Jakob </a:t>
            </a:r>
            <a:r>
              <a:rPr lang="de-CH" sz="1600" dirty="0" err="1">
                <a:latin typeface="+mn-lt"/>
              </a:rPr>
              <a:t>Schläpfer</a:t>
            </a:r>
            <a:r>
              <a:rPr lang="de-CH" sz="1600" dirty="0">
                <a:latin typeface="+mn-lt"/>
              </a:rPr>
              <a:t> St. Gallen</a:t>
            </a:r>
            <a:endParaRPr lang="de-CH" sz="2400" b="1" dirty="0"/>
          </a:p>
        </p:txBody>
      </p:sp>
      <p:sp>
        <p:nvSpPr>
          <p:cNvPr id="8" name="Textplatzhalter 8"/>
          <p:cNvSpPr>
            <a:spLocks/>
          </p:cNvSpPr>
          <p:nvPr/>
        </p:nvSpPr>
        <p:spPr bwMode="auto">
          <a:xfrm>
            <a:off x="5778748" y="6228903"/>
            <a:ext cx="3581553"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endParaRPr lang="de-CH" sz="2400" b="1"/>
          </a:p>
        </p:txBody>
      </p:sp>
      <p:pic>
        <p:nvPicPr>
          <p:cNvPr id="9" name="Bildplatzhalter 9"/>
          <p:cNvPicPr>
            <a:picLocks noChangeAspect="1"/>
          </p:cNvPicPr>
          <p:nvPr/>
        </p:nvPicPr>
        <p:blipFill>
          <a:blip r:embed="rId3"/>
          <a:srcRect l="353" r="352"/>
          <a:stretch/>
        </p:blipFill>
        <p:spPr bwMode="auto">
          <a:xfrm>
            <a:off x="1026220" y="2160000"/>
            <a:ext cx="3888620" cy="3916821"/>
          </a:xfrm>
          <a:prstGeom prst="rect">
            <a:avLst/>
          </a:prstGeom>
          <a:noFill/>
          <a:ln>
            <a:noFill/>
          </a:ln>
        </p:spPr>
      </p:pic>
      <p:pic>
        <p:nvPicPr>
          <p:cNvPr id="10" name="Bildplatzhalter 14"/>
          <p:cNvPicPr>
            <a:picLocks noChangeAspect="1"/>
          </p:cNvPicPr>
          <p:nvPr/>
        </p:nvPicPr>
        <p:blipFill rotWithShape="1">
          <a:blip r:embed="rId4">
            <a:extLst>
              <a:ext uri="{28A0092B-C50C-407E-A947-70E740481C1C}">
                <a14:useLocalDpi xmlns:a14="http://schemas.microsoft.com/office/drawing/2010/main" val="0"/>
              </a:ext>
            </a:extLst>
          </a:blip>
          <a:srcRect l="-229" t="8633" r="229" b="19250"/>
          <a:stretch/>
        </p:blipFill>
        <p:spPr bwMode="auto">
          <a:xfrm>
            <a:off x="5836095" y="2145971"/>
            <a:ext cx="3888620" cy="3916821"/>
          </a:xfrm>
          <a:prstGeom prst="rect">
            <a:avLst/>
          </a:prstGeom>
        </p:spPr>
      </p:pic>
      <p:sp>
        <p:nvSpPr>
          <p:cNvPr id="11" name="Textplatzhalter 8"/>
          <p:cNvSpPr>
            <a:spLocks/>
          </p:cNvSpPr>
          <p:nvPr/>
        </p:nvSpPr>
        <p:spPr bwMode="auto">
          <a:xfrm>
            <a:off x="5797595" y="6228903"/>
            <a:ext cx="3581553"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1600">
                <a:latin typeface="+mn-lt"/>
              </a:rPr>
              <a:t>Michelle Obama trägt St. Galler Spitze</a:t>
            </a:r>
            <a:endParaRPr lang="de-CH" sz="2400" b="1"/>
          </a:p>
        </p:txBody>
      </p:sp>
      <p:sp>
        <p:nvSpPr>
          <p:cNvPr id="2" name="Textfeld 1">
            <a:extLst>
              <a:ext uri="{FF2B5EF4-FFF2-40B4-BE49-F238E27FC236}">
                <a16:creationId xmlns:a16="http://schemas.microsoft.com/office/drawing/2014/main" id="{F2C951AC-5E52-EE48-8F5A-A3DBD6824A46}"/>
              </a:ext>
            </a:extLst>
          </p:cNvPr>
          <p:cNvSpPr txBox="1"/>
          <p:nvPr/>
        </p:nvSpPr>
        <p:spPr>
          <a:xfrm>
            <a:off x="1442330" y="6616440"/>
            <a:ext cx="3507692" cy="215444"/>
          </a:xfrm>
          <a:prstGeom prst="rect">
            <a:avLst/>
          </a:prstGeom>
          <a:noFill/>
        </p:spPr>
        <p:txBody>
          <a:bodyPr wrap="none" rtlCol="0">
            <a:spAutoFit/>
          </a:bodyPr>
          <a:lstStyle/>
          <a:p>
            <a:r>
              <a:rPr lang="de-DE" sz="800" dirty="0">
                <a:solidFill>
                  <a:schemeClr val="bg1">
                    <a:lumMod val="50000"/>
                  </a:schemeClr>
                </a:solidFill>
              </a:rPr>
              <a:t>Bild links: https://</a:t>
            </a:r>
            <a:r>
              <a:rPr lang="de-DE" sz="800" dirty="0" err="1">
                <a:solidFill>
                  <a:schemeClr val="bg1">
                    <a:lumMod val="50000"/>
                  </a:schemeClr>
                </a:solidFill>
              </a:rPr>
              <a:t>fi.pinterest.com</a:t>
            </a:r>
            <a:r>
              <a:rPr lang="de-DE" sz="800" dirty="0">
                <a:solidFill>
                  <a:schemeClr val="bg1">
                    <a:lumMod val="50000"/>
                  </a:schemeClr>
                </a:solidFill>
              </a:rPr>
              <a:t>/</a:t>
            </a:r>
            <a:r>
              <a:rPr lang="de-DE" sz="800" dirty="0" err="1">
                <a:solidFill>
                  <a:schemeClr val="bg1">
                    <a:lumMod val="50000"/>
                  </a:schemeClr>
                </a:solidFill>
              </a:rPr>
              <a:t>pin</a:t>
            </a:r>
            <a:r>
              <a:rPr lang="de-DE" sz="800" dirty="0">
                <a:solidFill>
                  <a:schemeClr val="bg1">
                    <a:lumMod val="50000"/>
                  </a:schemeClr>
                </a:solidFill>
              </a:rPr>
              <a:t>/836965911972330534/(05.05.2021)</a:t>
            </a:r>
          </a:p>
        </p:txBody>
      </p:sp>
      <p:sp>
        <p:nvSpPr>
          <p:cNvPr id="12" name="Rechteck 11">
            <a:extLst>
              <a:ext uri="{FF2B5EF4-FFF2-40B4-BE49-F238E27FC236}">
                <a16:creationId xmlns:a16="http://schemas.microsoft.com/office/drawing/2014/main" id="{D77496D0-EE5F-634F-9806-05DF20F5BB56}"/>
              </a:ext>
            </a:extLst>
          </p:cNvPr>
          <p:cNvSpPr/>
          <p:nvPr/>
        </p:nvSpPr>
        <p:spPr>
          <a:xfrm>
            <a:off x="5922764" y="6511438"/>
            <a:ext cx="3947240" cy="584775"/>
          </a:xfrm>
          <a:prstGeom prst="rect">
            <a:avLst/>
          </a:prstGeom>
        </p:spPr>
        <p:txBody>
          <a:bodyPr wrap="square">
            <a:spAutoFit/>
          </a:bodyPr>
          <a:lstStyle/>
          <a:p>
            <a:r>
              <a:rPr lang="de-DE" sz="800" dirty="0">
                <a:solidFill>
                  <a:schemeClr val="bg1">
                    <a:lumMod val="50000"/>
                  </a:schemeClr>
                </a:solidFill>
              </a:rPr>
              <a:t>Bild rechts: https://</a:t>
            </a:r>
            <a:r>
              <a:rPr lang="de-DE" sz="800" dirty="0" err="1">
                <a:solidFill>
                  <a:schemeClr val="bg1">
                    <a:lumMod val="50000"/>
                  </a:schemeClr>
                </a:solidFill>
              </a:rPr>
              <a:t>www.faz.net</a:t>
            </a:r>
            <a:r>
              <a:rPr lang="de-DE" sz="800" dirty="0">
                <a:solidFill>
                  <a:schemeClr val="bg1">
                    <a:lumMod val="50000"/>
                  </a:schemeClr>
                </a:solidFill>
              </a:rPr>
              <a:t>/aktuell/</a:t>
            </a:r>
            <a:r>
              <a:rPr lang="de-DE" sz="800" dirty="0" err="1">
                <a:solidFill>
                  <a:schemeClr val="bg1">
                    <a:lumMod val="50000"/>
                  </a:schemeClr>
                </a:solidFill>
              </a:rPr>
              <a:t>stil</a:t>
            </a:r>
            <a:r>
              <a:rPr lang="de-DE" sz="800" dirty="0">
                <a:solidFill>
                  <a:schemeClr val="bg1">
                    <a:lumMod val="50000"/>
                  </a:schemeClr>
                </a:solidFill>
              </a:rPr>
              <a:t>/mode-design/</a:t>
            </a:r>
            <a:r>
              <a:rPr lang="de-DE" sz="800" dirty="0" err="1">
                <a:solidFill>
                  <a:schemeClr val="bg1">
                    <a:lumMod val="50000"/>
                  </a:schemeClr>
                </a:solidFill>
              </a:rPr>
              <a:t>mode</a:t>
            </a:r>
            <a:r>
              <a:rPr lang="de-DE" sz="800" dirty="0">
                <a:solidFill>
                  <a:schemeClr val="bg1">
                    <a:lumMod val="50000"/>
                  </a:schemeClr>
                </a:solidFill>
              </a:rPr>
              <a:t>/natuerlicher-luxus-ein-stoff-fuer-die-grossen-erzaehlungen-1590432/erst-das-senfgelbe-am-abend-1765721.html(05.05.2021)</a:t>
            </a:r>
          </a:p>
          <a:p>
            <a:endParaRPr lang="de-DE" sz="800" dirty="0">
              <a:solidFill>
                <a:schemeClr val="bg1">
                  <a:lumMod val="50000"/>
                </a:schemeClr>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Fußzeilenplatzhalter 3"/>
          <p:cNvSpPr>
            <a:spLocks noGrp="1"/>
          </p:cNvSpPr>
          <p:nvPr>
            <p:ph type="ftr" sz="quarter" idx="3"/>
          </p:nvPr>
        </p:nvSpPr>
        <p:spPr bwMode="auto">
          <a:xfrm>
            <a:off x="685027" y="7165007"/>
            <a:ext cx="7485063" cy="179388"/>
          </a:xfrm>
        </p:spPr>
        <p:txBody>
          <a:bodyPr/>
          <a:lstStyle/>
          <a:p>
            <a:pPr>
              <a:defRPr/>
            </a:pPr>
            <a:r>
              <a:rPr lang="de-CH" dirty="0">
                <a:solidFill>
                  <a:srgbClr val="000000"/>
                </a:solidFill>
              </a:rPr>
              <a:t>Hightech-Textilien, Untereinheit TTG</a:t>
            </a:r>
            <a:endParaRPr dirty="0"/>
          </a:p>
        </p:txBody>
      </p:sp>
      <p:sp>
        <p:nvSpPr>
          <p:cNvPr id="5" name="Foliennummernplatzhalter 4"/>
          <p:cNvSpPr>
            <a:spLocks noGrp="1"/>
          </p:cNvSpPr>
          <p:nvPr>
            <p:ph type="sldNum" sz="quarter" idx="4"/>
          </p:nvPr>
        </p:nvSpPr>
        <p:spPr bwMode="auto"/>
        <p:txBody>
          <a:bodyPr/>
          <a:lstStyle/>
          <a:p>
            <a:pPr>
              <a:defRPr/>
            </a:pPr>
            <a:fld id="{8C812475-90CC-411E-A993-929AF0D0895B}" type="slidenum">
              <a:rPr lang="de-CH">
                <a:solidFill>
                  <a:srgbClr val="000000"/>
                </a:solidFill>
              </a:rPr>
              <a:t>4</a:t>
            </a:fld>
            <a:endParaRPr lang="de-CH">
              <a:solidFill>
                <a:srgbClr val="000000"/>
              </a:solidFill>
            </a:endParaRPr>
          </a:p>
        </p:txBody>
      </p:sp>
      <p:sp>
        <p:nvSpPr>
          <p:cNvPr id="6" name="Textplatzhalter 11"/>
          <p:cNvSpPr>
            <a:spLocks/>
          </p:cNvSpPr>
          <p:nvPr/>
        </p:nvSpPr>
        <p:spPr bwMode="auto">
          <a:xfrm>
            <a:off x="742812" y="1404937"/>
            <a:ext cx="9212400" cy="1151557"/>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900"/>
              </a:spcBef>
              <a:spcAft>
                <a:spcPts val="0"/>
              </a:spcAft>
              <a:defRPr sz="17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2000" b="1"/>
              <a:t>Smart Textiles</a:t>
            </a:r>
            <a:endParaRPr/>
          </a:p>
        </p:txBody>
      </p:sp>
      <p:sp>
        <p:nvSpPr>
          <p:cNvPr id="7" name="Textplatzhalter 8"/>
          <p:cNvSpPr>
            <a:spLocks/>
          </p:cNvSpPr>
          <p:nvPr/>
        </p:nvSpPr>
        <p:spPr bwMode="auto">
          <a:xfrm>
            <a:off x="1045067" y="6228983"/>
            <a:ext cx="3581553"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1600">
                <a:latin typeface="+mn-lt"/>
              </a:rPr>
              <a:t>Interactive Wear</a:t>
            </a:r>
            <a:endParaRPr lang="de-CH" sz="2400" b="1"/>
          </a:p>
        </p:txBody>
      </p:sp>
      <p:sp>
        <p:nvSpPr>
          <p:cNvPr id="8" name="Textplatzhalter 8"/>
          <p:cNvSpPr>
            <a:spLocks/>
          </p:cNvSpPr>
          <p:nvPr/>
        </p:nvSpPr>
        <p:spPr bwMode="auto">
          <a:xfrm>
            <a:off x="5778748" y="6228903"/>
            <a:ext cx="3581553"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endParaRPr lang="de-CH" sz="2400" b="1"/>
          </a:p>
        </p:txBody>
      </p:sp>
      <p:sp>
        <p:nvSpPr>
          <p:cNvPr id="9" name="Textplatzhalter 8"/>
          <p:cNvSpPr>
            <a:spLocks/>
          </p:cNvSpPr>
          <p:nvPr/>
        </p:nvSpPr>
        <p:spPr bwMode="auto">
          <a:xfrm>
            <a:off x="5797595" y="6228903"/>
            <a:ext cx="3581553"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1600">
                <a:latin typeface="+mn-lt"/>
              </a:rPr>
              <a:t>Aufgestickte Leiter</a:t>
            </a:r>
            <a:endParaRPr lang="de-CH" sz="2400" b="1"/>
          </a:p>
        </p:txBody>
      </p:sp>
      <p:pic>
        <p:nvPicPr>
          <p:cNvPr id="10" name="Bildplatzhalter 7"/>
          <p:cNvPicPr>
            <a:picLocks noChangeAspect="1"/>
          </p:cNvPicPr>
          <p:nvPr/>
        </p:nvPicPr>
        <p:blipFill>
          <a:blip r:embed="rId3"/>
          <a:srcRect l="13447" r="13447"/>
          <a:stretch/>
        </p:blipFill>
        <p:spPr bwMode="auto">
          <a:xfrm>
            <a:off x="1026220" y="2160000"/>
            <a:ext cx="3888620" cy="3916821"/>
          </a:xfrm>
          <a:prstGeom prst="rect">
            <a:avLst/>
          </a:prstGeom>
          <a:noFill/>
          <a:ln>
            <a:noFill/>
          </a:ln>
        </p:spPr>
      </p:pic>
      <p:pic>
        <p:nvPicPr>
          <p:cNvPr id="11" name="Bildplatzhalter 12"/>
          <p:cNvPicPr>
            <a:picLocks noChangeAspect="1"/>
          </p:cNvPicPr>
          <p:nvPr/>
        </p:nvPicPr>
        <p:blipFill>
          <a:blip r:embed="rId4">
            <a:extLst>
              <a:ext uri="{28A0092B-C50C-407E-A947-70E740481C1C}">
                <a14:useLocalDpi xmlns:a14="http://schemas.microsoft.com/office/drawing/2010/main" val="0"/>
              </a:ext>
            </a:extLst>
          </a:blip>
          <a:srcRect l="21092" r="21092"/>
          <a:stretch/>
        </p:blipFill>
        <p:spPr bwMode="auto">
          <a:xfrm>
            <a:off x="5778748" y="2160000"/>
            <a:ext cx="3888620" cy="3916821"/>
          </a:xfrm>
          <a:prstGeom prst="rect">
            <a:avLst/>
          </a:prstGeom>
        </p:spPr>
      </p:pic>
      <p:sp>
        <p:nvSpPr>
          <p:cNvPr id="2" name="Textfeld 1">
            <a:extLst>
              <a:ext uri="{FF2B5EF4-FFF2-40B4-BE49-F238E27FC236}">
                <a16:creationId xmlns:a16="http://schemas.microsoft.com/office/drawing/2014/main" id="{845173F7-4265-9A48-A5CF-8298A66667E8}"/>
              </a:ext>
            </a:extLst>
          </p:cNvPr>
          <p:cNvSpPr txBox="1"/>
          <p:nvPr/>
        </p:nvSpPr>
        <p:spPr>
          <a:xfrm>
            <a:off x="1026033" y="6663122"/>
            <a:ext cx="3888620" cy="338554"/>
          </a:xfrm>
          <a:prstGeom prst="rect">
            <a:avLst/>
          </a:prstGeom>
          <a:noFill/>
        </p:spPr>
        <p:txBody>
          <a:bodyPr wrap="square" rtlCol="0">
            <a:spAutoFit/>
          </a:bodyPr>
          <a:lstStyle/>
          <a:p>
            <a:r>
              <a:rPr lang="de-DE" sz="800" dirty="0">
                <a:solidFill>
                  <a:schemeClr val="bg1">
                    <a:lumMod val="50000"/>
                  </a:schemeClr>
                </a:solidFill>
              </a:rPr>
              <a:t>Bild links: https://</a:t>
            </a:r>
            <a:r>
              <a:rPr lang="de-DE" sz="800" dirty="0" err="1">
                <a:solidFill>
                  <a:schemeClr val="bg1">
                    <a:lumMod val="50000"/>
                  </a:schemeClr>
                </a:solidFill>
              </a:rPr>
              <a:t>www.bekaert.com</a:t>
            </a:r>
            <a:r>
              <a:rPr lang="de-DE" sz="800" dirty="0">
                <a:solidFill>
                  <a:schemeClr val="bg1">
                    <a:lumMod val="50000"/>
                  </a:schemeClr>
                </a:solidFill>
              </a:rPr>
              <a:t>/en/</a:t>
            </a:r>
            <a:r>
              <a:rPr lang="de-DE" sz="800" dirty="0" err="1">
                <a:solidFill>
                  <a:schemeClr val="bg1">
                    <a:lumMod val="50000"/>
                  </a:schemeClr>
                </a:solidFill>
              </a:rPr>
              <a:t>products</a:t>
            </a:r>
            <a:r>
              <a:rPr lang="de-DE" sz="800" dirty="0">
                <a:solidFill>
                  <a:schemeClr val="bg1">
                    <a:lumMod val="50000"/>
                  </a:schemeClr>
                </a:solidFill>
              </a:rPr>
              <a:t>/</a:t>
            </a:r>
            <a:r>
              <a:rPr lang="de-DE" sz="800" dirty="0" err="1">
                <a:solidFill>
                  <a:schemeClr val="bg1">
                    <a:lumMod val="50000"/>
                  </a:schemeClr>
                </a:solidFill>
              </a:rPr>
              <a:t>basic</a:t>
            </a:r>
            <a:r>
              <a:rPr lang="de-DE" sz="800" dirty="0">
                <a:solidFill>
                  <a:schemeClr val="bg1">
                    <a:lumMod val="50000"/>
                  </a:schemeClr>
                </a:solidFill>
              </a:rPr>
              <a:t>-materials/textile/</a:t>
            </a:r>
            <a:r>
              <a:rPr lang="de-DE" sz="800" dirty="0" err="1">
                <a:solidFill>
                  <a:schemeClr val="bg1">
                    <a:lumMod val="50000"/>
                  </a:schemeClr>
                </a:solidFill>
              </a:rPr>
              <a:t>conductive</a:t>
            </a:r>
            <a:r>
              <a:rPr lang="de-DE" sz="800" dirty="0">
                <a:solidFill>
                  <a:schemeClr val="bg1">
                    <a:lumMod val="50000"/>
                  </a:schemeClr>
                </a:solidFill>
              </a:rPr>
              <a:t>-</a:t>
            </a:r>
            <a:r>
              <a:rPr lang="de-DE" sz="800" dirty="0" err="1">
                <a:solidFill>
                  <a:schemeClr val="bg1">
                    <a:lumMod val="50000"/>
                  </a:schemeClr>
                </a:solidFill>
              </a:rPr>
              <a:t>fibers</a:t>
            </a:r>
            <a:r>
              <a:rPr lang="de-DE" sz="800" dirty="0">
                <a:solidFill>
                  <a:schemeClr val="bg1">
                    <a:lumMod val="50000"/>
                  </a:schemeClr>
                </a:solidFill>
              </a:rPr>
              <a:t>-</a:t>
            </a:r>
            <a:r>
              <a:rPr lang="de-DE" sz="800" dirty="0" err="1">
                <a:solidFill>
                  <a:schemeClr val="bg1">
                    <a:lumMod val="50000"/>
                  </a:schemeClr>
                </a:solidFill>
              </a:rPr>
              <a:t>and</a:t>
            </a:r>
            <a:r>
              <a:rPr lang="de-DE" sz="800" dirty="0">
                <a:solidFill>
                  <a:schemeClr val="bg1">
                    <a:lumMod val="50000"/>
                  </a:schemeClr>
                </a:solidFill>
              </a:rPr>
              <a:t>-</a:t>
            </a:r>
            <a:r>
              <a:rPr lang="de-DE" sz="800" dirty="0" err="1">
                <a:solidFill>
                  <a:schemeClr val="bg1">
                    <a:lumMod val="50000"/>
                  </a:schemeClr>
                </a:solidFill>
              </a:rPr>
              <a:t>yarns</a:t>
            </a:r>
            <a:r>
              <a:rPr lang="de-DE" sz="800" dirty="0">
                <a:solidFill>
                  <a:schemeClr val="bg1">
                    <a:lumMod val="50000"/>
                  </a:schemeClr>
                </a:solidFill>
              </a:rPr>
              <a:t>-</a:t>
            </a:r>
            <a:r>
              <a:rPr lang="de-DE" sz="800" dirty="0" err="1">
                <a:solidFill>
                  <a:schemeClr val="bg1">
                    <a:lumMod val="50000"/>
                  </a:schemeClr>
                </a:solidFill>
              </a:rPr>
              <a:t>for</a:t>
            </a:r>
            <a:r>
              <a:rPr lang="de-DE" sz="800" dirty="0">
                <a:solidFill>
                  <a:schemeClr val="bg1">
                    <a:lumMod val="50000"/>
                  </a:schemeClr>
                </a:solidFill>
              </a:rPr>
              <a:t>-smart-textiles / (05.05.2021)</a:t>
            </a:r>
          </a:p>
        </p:txBody>
      </p:sp>
      <p:sp>
        <p:nvSpPr>
          <p:cNvPr id="3" name="Textfeld 2">
            <a:extLst>
              <a:ext uri="{FF2B5EF4-FFF2-40B4-BE49-F238E27FC236}">
                <a16:creationId xmlns:a16="http://schemas.microsoft.com/office/drawing/2014/main" id="{683A3839-BB49-194D-80E4-0B612A3F519D}"/>
              </a:ext>
            </a:extLst>
          </p:cNvPr>
          <p:cNvSpPr txBox="1"/>
          <p:nvPr/>
        </p:nvSpPr>
        <p:spPr>
          <a:xfrm>
            <a:off x="6167691" y="6663122"/>
            <a:ext cx="3499676" cy="215444"/>
          </a:xfrm>
          <a:prstGeom prst="rect">
            <a:avLst/>
          </a:prstGeom>
          <a:noFill/>
        </p:spPr>
        <p:txBody>
          <a:bodyPr wrap="none" rtlCol="0">
            <a:spAutoFit/>
          </a:bodyPr>
          <a:lstStyle/>
          <a:p>
            <a:r>
              <a:rPr lang="de-DE" sz="800" dirty="0">
                <a:solidFill>
                  <a:schemeClr val="bg1">
                    <a:lumMod val="50000"/>
                  </a:schemeClr>
                </a:solidFill>
              </a:rPr>
              <a:t>Bild rechts: https://</a:t>
            </a:r>
            <a:r>
              <a:rPr lang="de-DE" sz="800" dirty="0" err="1">
                <a:solidFill>
                  <a:schemeClr val="bg1">
                    <a:lumMod val="50000"/>
                  </a:schemeClr>
                </a:solidFill>
              </a:rPr>
              <a:t>www.stfi.de</a:t>
            </a:r>
            <a:r>
              <a:rPr lang="de-DE" sz="800" dirty="0">
                <a:solidFill>
                  <a:schemeClr val="bg1">
                    <a:lumMod val="50000"/>
                  </a:schemeClr>
                </a:solidFill>
              </a:rPr>
              <a:t>/en/</a:t>
            </a:r>
            <a:r>
              <a:rPr lang="de-DE" sz="800" dirty="0" err="1">
                <a:solidFill>
                  <a:schemeClr val="bg1">
                    <a:lumMod val="50000"/>
                  </a:schemeClr>
                </a:solidFill>
              </a:rPr>
              <a:t>forschung</a:t>
            </a:r>
            <a:r>
              <a:rPr lang="de-DE" sz="800" dirty="0">
                <a:solidFill>
                  <a:schemeClr val="bg1">
                    <a:lumMod val="50000"/>
                  </a:schemeClr>
                </a:solidFill>
              </a:rPr>
              <a:t>/smart-textiles / (05.05.2021)</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Fußzeilenplatzhalter 3"/>
          <p:cNvSpPr>
            <a:spLocks noGrp="1"/>
          </p:cNvSpPr>
          <p:nvPr>
            <p:ph type="ftr" sz="quarter" idx="3"/>
          </p:nvPr>
        </p:nvSpPr>
        <p:spPr bwMode="auto">
          <a:xfrm>
            <a:off x="685027" y="7165007"/>
            <a:ext cx="7485063" cy="179388"/>
          </a:xfrm>
        </p:spPr>
        <p:txBody>
          <a:bodyPr/>
          <a:lstStyle/>
          <a:p>
            <a:pPr>
              <a:defRPr/>
            </a:pPr>
            <a:r>
              <a:rPr lang="de-CH" dirty="0">
                <a:solidFill>
                  <a:srgbClr val="000000"/>
                </a:solidFill>
              </a:rPr>
              <a:t>Hightech-Textilien, Untereinheit TTG</a:t>
            </a:r>
            <a:endParaRPr dirty="0"/>
          </a:p>
        </p:txBody>
      </p:sp>
      <p:sp>
        <p:nvSpPr>
          <p:cNvPr id="5" name="Foliennummernplatzhalter 4"/>
          <p:cNvSpPr>
            <a:spLocks noGrp="1"/>
          </p:cNvSpPr>
          <p:nvPr>
            <p:ph type="sldNum" sz="quarter" idx="4"/>
          </p:nvPr>
        </p:nvSpPr>
        <p:spPr bwMode="auto"/>
        <p:txBody>
          <a:bodyPr/>
          <a:lstStyle/>
          <a:p>
            <a:pPr>
              <a:defRPr/>
            </a:pPr>
            <a:fld id="{8C812475-90CC-411E-A993-929AF0D0895B}" type="slidenum">
              <a:rPr lang="de-CH">
                <a:solidFill>
                  <a:srgbClr val="000000"/>
                </a:solidFill>
              </a:rPr>
              <a:t>5</a:t>
            </a:fld>
            <a:endParaRPr lang="de-CH">
              <a:solidFill>
                <a:srgbClr val="000000"/>
              </a:solidFill>
            </a:endParaRPr>
          </a:p>
        </p:txBody>
      </p:sp>
      <p:sp>
        <p:nvSpPr>
          <p:cNvPr id="6" name="Textplatzhalter 11"/>
          <p:cNvSpPr>
            <a:spLocks/>
          </p:cNvSpPr>
          <p:nvPr/>
        </p:nvSpPr>
        <p:spPr bwMode="auto">
          <a:xfrm>
            <a:off x="742812" y="1404937"/>
            <a:ext cx="9212400" cy="1151557"/>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900"/>
              </a:spcBef>
              <a:spcAft>
                <a:spcPts val="0"/>
              </a:spcAft>
              <a:defRPr sz="17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2000" b="1"/>
              <a:t>Smart Textiles</a:t>
            </a:r>
            <a:endParaRPr/>
          </a:p>
        </p:txBody>
      </p:sp>
      <p:sp>
        <p:nvSpPr>
          <p:cNvPr id="7" name="Textplatzhalter 8"/>
          <p:cNvSpPr>
            <a:spLocks/>
          </p:cNvSpPr>
          <p:nvPr/>
        </p:nvSpPr>
        <p:spPr bwMode="auto">
          <a:xfrm>
            <a:off x="1045067" y="6228983"/>
            <a:ext cx="3581553"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1600">
                <a:latin typeface="+mn-lt"/>
              </a:rPr>
              <a:t>Medical Smart Textile</a:t>
            </a:r>
            <a:endParaRPr lang="de-CH" sz="2400" b="1"/>
          </a:p>
        </p:txBody>
      </p:sp>
      <p:sp>
        <p:nvSpPr>
          <p:cNvPr id="8" name="Textplatzhalter 8"/>
          <p:cNvSpPr>
            <a:spLocks/>
          </p:cNvSpPr>
          <p:nvPr/>
        </p:nvSpPr>
        <p:spPr bwMode="auto">
          <a:xfrm>
            <a:off x="5778748" y="6228903"/>
            <a:ext cx="3581553"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endParaRPr lang="de-CH" sz="2400" b="1"/>
          </a:p>
        </p:txBody>
      </p:sp>
      <p:pic>
        <p:nvPicPr>
          <p:cNvPr id="9" name="Bildplatzhalter 22"/>
          <p:cNvPicPr>
            <a:picLocks noChangeAspect="1"/>
          </p:cNvPicPr>
          <p:nvPr/>
        </p:nvPicPr>
        <p:blipFill>
          <a:blip r:embed="rId3"/>
          <a:srcRect t="15431" b="15430"/>
          <a:stretch/>
        </p:blipFill>
        <p:spPr bwMode="auto">
          <a:xfrm>
            <a:off x="1314251" y="2160461"/>
            <a:ext cx="8064897" cy="3936400"/>
          </a:xfrm>
          <a:prstGeom prst="rect">
            <a:avLst/>
          </a:prstGeom>
        </p:spPr>
      </p:pic>
      <p:sp>
        <p:nvSpPr>
          <p:cNvPr id="10" name="Textfeld 9">
            <a:extLst>
              <a:ext uri="{FF2B5EF4-FFF2-40B4-BE49-F238E27FC236}">
                <a16:creationId xmlns:a16="http://schemas.microsoft.com/office/drawing/2014/main" id="{7BFD0AC0-A072-4E45-BD45-E1A364604975}"/>
              </a:ext>
            </a:extLst>
          </p:cNvPr>
          <p:cNvSpPr txBox="1"/>
          <p:nvPr/>
        </p:nvSpPr>
        <p:spPr bwMode="auto">
          <a:xfrm>
            <a:off x="4181827" y="6415490"/>
            <a:ext cx="5040162" cy="215444"/>
          </a:xfrm>
          <a:prstGeom prst="rect">
            <a:avLst/>
          </a:prstGeom>
          <a:noFill/>
        </p:spPr>
        <p:txBody>
          <a:bodyPr wrap="none" rtlCol="0">
            <a:spAutoFit/>
          </a:bodyPr>
          <a:lstStyle/>
          <a:p>
            <a:r>
              <a:rPr lang="de-DE" sz="800" dirty="0">
                <a:solidFill>
                  <a:schemeClr val="bg1">
                    <a:lumMod val="50000"/>
                  </a:schemeClr>
                </a:solidFill>
              </a:rPr>
              <a:t>Bild: https://</a:t>
            </a:r>
            <a:r>
              <a:rPr lang="de-DE" sz="800" dirty="0" err="1">
                <a:solidFill>
                  <a:schemeClr val="bg1">
                    <a:lumMod val="50000"/>
                  </a:schemeClr>
                </a:solidFill>
              </a:rPr>
              <a:t>www.tecnologia-informatica.com</a:t>
            </a:r>
            <a:r>
              <a:rPr lang="de-DE" sz="800" dirty="0">
                <a:solidFill>
                  <a:schemeClr val="bg1">
                    <a:lumMod val="50000"/>
                  </a:schemeClr>
                </a:solidFill>
              </a:rPr>
              <a:t>/</a:t>
            </a:r>
            <a:r>
              <a:rPr lang="de-DE" sz="800" dirty="0" err="1">
                <a:solidFill>
                  <a:schemeClr val="bg1">
                    <a:lumMod val="50000"/>
                  </a:schemeClr>
                </a:solidFill>
              </a:rPr>
              <a:t>tecnologia-vestible-wearables-ropa-inteligente</a:t>
            </a:r>
            <a:r>
              <a:rPr lang="de-DE" sz="800" dirty="0">
                <a:solidFill>
                  <a:schemeClr val="bg1">
                    <a:lumMod val="50000"/>
                  </a:schemeClr>
                </a:solidFill>
              </a:rPr>
              <a:t>/ / (05.05.2021)</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Fußzeilenplatzhalter 3"/>
          <p:cNvSpPr>
            <a:spLocks noGrp="1"/>
          </p:cNvSpPr>
          <p:nvPr>
            <p:ph type="ftr" sz="quarter" idx="3"/>
          </p:nvPr>
        </p:nvSpPr>
        <p:spPr bwMode="auto">
          <a:xfrm>
            <a:off x="685027" y="7165007"/>
            <a:ext cx="7485063" cy="179388"/>
          </a:xfrm>
        </p:spPr>
        <p:txBody>
          <a:bodyPr/>
          <a:lstStyle/>
          <a:p>
            <a:pPr>
              <a:defRPr/>
            </a:pPr>
            <a:r>
              <a:rPr lang="de-CH" dirty="0">
                <a:solidFill>
                  <a:srgbClr val="000000"/>
                </a:solidFill>
              </a:rPr>
              <a:t>Hightech-Textilien, Untereinheit TTG</a:t>
            </a:r>
            <a:endParaRPr dirty="0"/>
          </a:p>
        </p:txBody>
      </p:sp>
      <p:sp>
        <p:nvSpPr>
          <p:cNvPr id="5" name="Foliennummernplatzhalter 4"/>
          <p:cNvSpPr>
            <a:spLocks noGrp="1"/>
          </p:cNvSpPr>
          <p:nvPr>
            <p:ph type="sldNum" sz="quarter" idx="4"/>
          </p:nvPr>
        </p:nvSpPr>
        <p:spPr bwMode="auto"/>
        <p:txBody>
          <a:bodyPr/>
          <a:lstStyle/>
          <a:p>
            <a:pPr>
              <a:defRPr/>
            </a:pPr>
            <a:fld id="{8C812475-90CC-411E-A993-929AF0D0895B}" type="slidenum">
              <a:rPr lang="de-CH">
                <a:solidFill>
                  <a:srgbClr val="000000"/>
                </a:solidFill>
              </a:rPr>
              <a:t>6</a:t>
            </a:fld>
            <a:endParaRPr lang="de-CH">
              <a:solidFill>
                <a:srgbClr val="000000"/>
              </a:solidFill>
            </a:endParaRPr>
          </a:p>
        </p:txBody>
      </p:sp>
      <p:sp>
        <p:nvSpPr>
          <p:cNvPr id="6" name="Textplatzhalter 11"/>
          <p:cNvSpPr>
            <a:spLocks/>
          </p:cNvSpPr>
          <p:nvPr/>
        </p:nvSpPr>
        <p:spPr bwMode="auto">
          <a:xfrm>
            <a:off x="742812" y="1404937"/>
            <a:ext cx="9212400" cy="1151557"/>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900"/>
              </a:spcBef>
              <a:spcAft>
                <a:spcPts val="0"/>
              </a:spcAft>
              <a:defRPr sz="17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2000" b="1"/>
              <a:t>Smart Textiles</a:t>
            </a:r>
            <a:endParaRPr/>
          </a:p>
        </p:txBody>
      </p:sp>
      <p:sp>
        <p:nvSpPr>
          <p:cNvPr id="7" name="Textplatzhalter 8"/>
          <p:cNvSpPr>
            <a:spLocks/>
          </p:cNvSpPr>
          <p:nvPr/>
        </p:nvSpPr>
        <p:spPr bwMode="auto">
          <a:xfrm>
            <a:off x="1045067" y="6228983"/>
            <a:ext cx="3581553"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1600" dirty="0">
                <a:latin typeface="+mn-lt"/>
              </a:rPr>
              <a:t>Forster </a:t>
            </a:r>
            <a:r>
              <a:rPr lang="de-CH" sz="1600" dirty="0" err="1">
                <a:latin typeface="+mn-lt"/>
              </a:rPr>
              <a:t>Rohner</a:t>
            </a:r>
            <a:endParaRPr lang="de-CH" sz="2400" b="1" dirty="0"/>
          </a:p>
        </p:txBody>
      </p:sp>
      <p:sp>
        <p:nvSpPr>
          <p:cNvPr id="8" name="Textplatzhalter 8"/>
          <p:cNvSpPr>
            <a:spLocks/>
          </p:cNvSpPr>
          <p:nvPr/>
        </p:nvSpPr>
        <p:spPr bwMode="auto">
          <a:xfrm>
            <a:off x="5778748" y="6228903"/>
            <a:ext cx="3581553"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endParaRPr lang="de-CH" sz="2400" b="1"/>
          </a:p>
        </p:txBody>
      </p:sp>
      <p:sp>
        <p:nvSpPr>
          <p:cNvPr id="9" name="Textplatzhalter 8"/>
          <p:cNvSpPr>
            <a:spLocks/>
          </p:cNvSpPr>
          <p:nvPr/>
        </p:nvSpPr>
        <p:spPr bwMode="auto">
          <a:xfrm>
            <a:off x="5797595" y="6228903"/>
            <a:ext cx="3888620" cy="391217"/>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1600" dirty="0">
                <a:latin typeface="+mn-lt"/>
              </a:rPr>
              <a:t>Making Fashion-Sense / HEK Basel</a:t>
            </a:r>
            <a:endParaRPr dirty="0"/>
          </a:p>
        </p:txBody>
      </p:sp>
      <p:pic>
        <p:nvPicPr>
          <p:cNvPr id="10" name="Bildplatzhalter 13"/>
          <p:cNvPicPr>
            <a:picLocks noChangeAspect="1"/>
          </p:cNvPicPr>
          <p:nvPr/>
        </p:nvPicPr>
        <p:blipFill>
          <a:blip r:embed="rId3"/>
          <a:srcRect t="16765" b="16765"/>
          <a:stretch/>
        </p:blipFill>
        <p:spPr bwMode="auto">
          <a:xfrm>
            <a:off x="5850755" y="2160000"/>
            <a:ext cx="3888620" cy="3916821"/>
          </a:xfrm>
          <a:prstGeom prst="rect">
            <a:avLst/>
          </a:prstGeom>
        </p:spPr>
      </p:pic>
      <p:pic>
        <p:nvPicPr>
          <p:cNvPr id="11" name="Bildplatzhalter 16"/>
          <p:cNvPicPr>
            <a:picLocks noChangeAspect="1"/>
          </p:cNvPicPr>
          <p:nvPr/>
        </p:nvPicPr>
        <p:blipFill>
          <a:blip r:embed="rId4"/>
          <a:srcRect l="16931" r="16930"/>
          <a:stretch/>
        </p:blipFill>
        <p:spPr bwMode="auto">
          <a:xfrm>
            <a:off x="1098228" y="2160000"/>
            <a:ext cx="3888620" cy="3916821"/>
          </a:xfrm>
          <a:prstGeom prst="rect">
            <a:avLst/>
          </a:prstGeom>
          <a:noFill/>
          <a:ln>
            <a:noFill/>
          </a:ln>
        </p:spPr>
      </p:pic>
      <p:sp>
        <p:nvSpPr>
          <p:cNvPr id="2" name="Textfeld 1">
            <a:extLst>
              <a:ext uri="{FF2B5EF4-FFF2-40B4-BE49-F238E27FC236}">
                <a16:creationId xmlns:a16="http://schemas.microsoft.com/office/drawing/2014/main" id="{83F5B042-DDCC-1B49-91B0-1A0CCDADE887}"/>
              </a:ext>
            </a:extLst>
          </p:cNvPr>
          <p:cNvSpPr txBox="1"/>
          <p:nvPr/>
        </p:nvSpPr>
        <p:spPr>
          <a:xfrm>
            <a:off x="1045066" y="6620119"/>
            <a:ext cx="3941781" cy="338554"/>
          </a:xfrm>
          <a:prstGeom prst="rect">
            <a:avLst/>
          </a:prstGeom>
          <a:noFill/>
        </p:spPr>
        <p:txBody>
          <a:bodyPr wrap="square" rtlCol="0">
            <a:spAutoFit/>
          </a:bodyPr>
          <a:lstStyle/>
          <a:p>
            <a:r>
              <a:rPr lang="de-DE" sz="800" dirty="0">
                <a:solidFill>
                  <a:schemeClr val="bg1">
                    <a:lumMod val="50000"/>
                  </a:schemeClr>
                </a:solidFill>
              </a:rPr>
              <a:t>Bild links: https://www.architonic.com/de/microsite/forster-rohner-textile-innovations/3105100 (05.05.2020)</a:t>
            </a:r>
          </a:p>
        </p:txBody>
      </p:sp>
      <p:sp>
        <p:nvSpPr>
          <p:cNvPr id="3" name="Textfeld 2">
            <a:extLst>
              <a:ext uri="{FF2B5EF4-FFF2-40B4-BE49-F238E27FC236}">
                <a16:creationId xmlns:a16="http://schemas.microsoft.com/office/drawing/2014/main" id="{F46267BC-DFDC-3342-9FEC-907B33739D80}"/>
              </a:ext>
            </a:extLst>
          </p:cNvPr>
          <p:cNvSpPr txBox="1"/>
          <p:nvPr/>
        </p:nvSpPr>
        <p:spPr>
          <a:xfrm>
            <a:off x="5934867" y="6620120"/>
            <a:ext cx="3751348" cy="215444"/>
          </a:xfrm>
          <a:prstGeom prst="rect">
            <a:avLst/>
          </a:prstGeom>
          <a:noFill/>
        </p:spPr>
        <p:txBody>
          <a:bodyPr wrap="none" rtlCol="0">
            <a:spAutoFit/>
          </a:bodyPr>
          <a:lstStyle/>
          <a:p>
            <a:r>
              <a:rPr lang="de-DE" sz="800" dirty="0">
                <a:solidFill>
                  <a:schemeClr val="bg1">
                    <a:lumMod val="50000"/>
                  </a:schemeClr>
                </a:solidFill>
              </a:rPr>
              <a:t>Bild rechts: https://</a:t>
            </a:r>
            <a:r>
              <a:rPr lang="de-DE" sz="800" dirty="0" err="1">
                <a:solidFill>
                  <a:schemeClr val="bg1">
                    <a:lumMod val="50000"/>
                  </a:schemeClr>
                </a:solidFill>
              </a:rPr>
              <a:t>www.basler-in.ch</a:t>
            </a:r>
            <a:r>
              <a:rPr lang="de-DE" sz="800" dirty="0">
                <a:solidFill>
                  <a:schemeClr val="bg1">
                    <a:lumMod val="50000"/>
                  </a:schemeClr>
                </a:solidFill>
              </a:rPr>
              <a:t>/</a:t>
            </a:r>
            <a:r>
              <a:rPr lang="de-DE" sz="800" dirty="0" err="1">
                <a:solidFill>
                  <a:schemeClr val="bg1">
                    <a:lumMod val="50000"/>
                  </a:schemeClr>
                </a:solidFill>
              </a:rPr>
              <a:t>post</a:t>
            </a:r>
            <a:r>
              <a:rPr lang="de-DE" sz="800" dirty="0">
                <a:solidFill>
                  <a:schemeClr val="bg1">
                    <a:lumMod val="50000"/>
                  </a:schemeClr>
                </a:solidFill>
              </a:rPr>
              <a:t>/</a:t>
            </a:r>
            <a:r>
              <a:rPr lang="de-DE" sz="800" dirty="0" err="1">
                <a:solidFill>
                  <a:schemeClr val="bg1">
                    <a:lumMod val="50000"/>
                  </a:schemeClr>
                </a:solidFill>
              </a:rPr>
              <a:t>making</a:t>
            </a:r>
            <a:r>
              <a:rPr lang="de-DE" sz="800" dirty="0">
                <a:solidFill>
                  <a:schemeClr val="bg1">
                    <a:lumMod val="50000"/>
                  </a:schemeClr>
                </a:solidFill>
              </a:rPr>
              <a:t>-fashion-sense / (05.05.2021)</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Fußzeilenplatzhalter 3"/>
          <p:cNvSpPr>
            <a:spLocks noGrp="1"/>
          </p:cNvSpPr>
          <p:nvPr>
            <p:ph type="ftr" sz="quarter" idx="3"/>
          </p:nvPr>
        </p:nvSpPr>
        <p:spPr bwMode="auto">
          <a:xfrm>
            <a:off x="685027" y="7165007"/>
            <a:ext cx="7485063" cy="179388"/>
          </a:xfrm>
        </p:spPr>
        <p:txBody>
          <a:bodyPr/>
          <a:lstStyle/>
          <a:p>
            <a:pPr>
              <a:defRPr/>
            </a:pPr>
            <a:r>
              <a:rPr lang="de-CH" dirty="0">
                <a:solidFill>
                  <a:srgbClr val="000000"/>
                </a:solidFill>
              </a:rPr>
              <a:t>Hightech-Textilien, Untereinheit TTG</a:t>
            </a:r>
            <a:endParaRPr dirty="0"/>
          </a:p>
        </p:txBody>
      </p:sp>
      <p:sp>
        <p:nvSpPr>
          <p:cNvPr id="5" name="Foliennummernplatzhalter 4"/>
          <p:cNvSpPr>
            <a:spLocks noGrp="1"/>
          </p:cNvSpPr>
          <p:nvPr>
            <p:ph type="sldNum" sz="quarter" idx="4"/>
          </p:nvPr>
        </p:nvSpPr>
        <p:spPr bwMode="auto"/>
        <p:txBody>
          <a:bodyPr/>
          <a:lstStyle/>
          <a:p>
            <a:pPr>
              <a:defRPr/>
            </a:pPr>
            <a:fld id="{8C812475-90CC-411E-A993-929AF0D0895B}" type="slidenum">
              <a:rPr lang="de-CH">
                <a:solidFill>
                  <a:srgbClr val="000000"/>
                </a:solidFill>
              </a:rPr>
              <a:t>7</a:t>
            </a:fld>
            <a:endParaRPr lang="de-CH">
              <a:solidFill>
                <a:srgbClr val="000000"/>
              </a:solidFill>
            </a:endParaRPr>
          </a:p>
        </p:txBody>
      </p:sp>
      <p:sp>
        <p:nvSpPr>
          <p:cNvPr id="6" name="Textplatzhalter 11"/>
          <p:cNvSpPr>
            <a:spLocks/>
          </p:cNvSpPr>
          <p:nvPr/>
        </p:nvSpPr>
        <p:spPr bwMode="auto">
          <a:xfrm>
            <a:off x="742812" y="1404937"/>
            <a:ext cx="9212400" cy="1151557"/>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900"/>
              </a:spcBef>
              <a:spcAft>
                <a:spcPts val="0"/>
              </a:spcAft>
              <a:defRPr sz="17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2000" b="1"/>
              <a:t>Bekleidungsstoffe</a:t>
            </a:r>
            <a:endParaRPr/>
          </a:p>
        </p:txBody>
      </p:sp>
      <p:sp>
        <p:nvSpPr>
          <p:cNvPr id="7" name="Textplatzhalter 8"/>
          <p:cNvSpPr>
            <a:spLocks/>
          </p:cNvSpPr>
          <p:nvPr/>
        </p:nvSpPr>
        <p:spPr bwMode="auto">
          <a:xfrm>
            <a:off x="1045067" y="6228983"/>
            <a:ext cx="3581553"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1600" dirty="0" err="1">
                <a:latin typeface="+mn-lt"/>
              </a:rPr>
              <a:t>Active</a:t>
            </a:r>
            <a:r>
              <a:rPr lang="de-CH" sz="1600" dirty="0">
                <a:latin typeface="+mn-lt"/>
              </a:rPr>
              <a:t> </a:t>
            </a:r>
            <a:r>
              <a:rPr lang="de-CH" sz="1600" dirty="0" err="1">
                <a:latin typeface="+mn-lt"/>
              </a:rPr>
              <a:t>Shoes</a:t>
            </a:r>
            <a:r>
              <a:rPr lang="de-CH" sz="1600" dirty="0">
                <a:latin typeface="+mn-lt"/>
              </a:rPr>
              <a:t> von Christophe </a:t>
            </a:r>
            <a:r>
              <a:rPr lang="de-CH" sz="1600" dirty="0" err="1">
                <a:latin typeface="+mn-lt"/>
              </a:rPr>
              <a:t>Guberan</a:t>
            </a:r>
            <a:endParaRPr lang="de-CH" sz="2400" b="1" dirty="0"/>
          </a:p>
        </p:txBody>
      </p:sp>
      <p:sp>
        <p:nvSpPr>
          <p:cNvPr id="8" name="Textplatzhalter 8"/>
          <p:cNvSpPr>
            <a:spLocks/>
          </p:cNvSpPr>
          <p:nvPr/>
        </p:nvSpPr>
        <p:spPr bwMode="auto">
          <a:xfrm>
            <a:off x="5778748" y="6228903"/>
            <a:ext cx="3581553"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endParaRPr lang="de-CH" sz="2400" b="1"/>
          </a:p>
        </p:txBody>
      </p:sp>
      <p:pic>
        <p:nvPicPr>
          <p:cNvPr id="9" name="Bildplatzhalter 6"/>
          <p:cNvPicPr>
            <a:picLocks noChangeAspect="1"/>
          </p:cNvPicPr>
          <p:nvPr/>
        </p:nvPicPr>
        <p:blipFill>
          <a:blip r:embed="rId3"/>
          <a:srcRect t="1188" b="1188"/>
          <a:stretch/>
        </p:blipFill>
        <p:spPr bwMode="auto">
          <a:xfrm>
            <a:off x="1026220" y="2160951"/>
            <a:ext cx="8064897" cy="3936400"/>
          </a:xfrm>
          <a:prstGeom prst="rect">
            <a:avLst/>
          </a:prstGeom>
        </p:spPr>
      </p:pic>
      <p:sp>
        <p:nvSpPr>
          <p:cNvPr id="10" name="Textfeld 9">
            <a:extLst>
              <a:ext uri="{FF2B5EF4-FFF2-40B4-BE49-F238E27FC236}">
                <a16:creationId xmlns:a16="http://schemas.microsoft.com/office/drawing/2014/main" id="{66AE1971-7711-7C4F-A4CB-5B71514C1677}"/>
              </a:ext>
            </a:extLst>
          </p:cNvPr>
          <p:cNvSpPr txBox="1"/>
          <p:nvPr/>
        </p:nvSpPr>
        <p:spPr bwMode="auto">
          <a:xfrm>
            <a:off x="6788942" y="6228903"/>
            <a:ext cx="2533066" cy="215444"/>
          </a:xfrm>
          <a:prstGeom prst="rect">
            <a:avLst/>
          </a:prstGeom>
          <a:noFill/>
        </p:spPr>
        <p:txBody>
          <a:bodyPr wrap="none" rtlCol="0">
            <a:spAutoFit/>
          </a:bodyPr>
          <a:lstStyle/>
          <a:p>
            <a:r>
              <a:rPr lang="de-DE" sz="800" dirty="0">
                <a:solidFill>
                  <a:schemeClr val="bg1">
                    <a:lumMod val="50000"/>
                  </a:schemeClr>
                </a:solidFill>
              </a:rPr>
              <a:t>Bild: http://www.christopheguberan.ch (05.05.2021)</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Fußzeilenplatzhalter 3"/>
          <p:cNvSpPr>
            <a:spLocks noGrp="1"/>
          </p:cNvSpPr>
          <p:nvPr>
            <p:ph type="ftr" sz="quarter" idx="3"/>
          </p:nvPr>
        </p:nvSpPr>
        <p:spPr bwMode="auto">
          <a:xfrm>
            <a:off x="685027" y="7165007"/>
            <a:ext cx="7485063" cy="179388"/>
          </a:xfrm>
        </p:spPr>
        <p:txBody>
          <a:bodyPr/>
          <a:lstStyle/>
          <a:p>
            <a:pPr>
              <a:defRPr/>
            </a:pPr>
            <a:r>
              <a:rPr lang="de-CH" dirty="0">
                <a:solidFill>
                  <a:srgbClr val="000000"/>
                </a:solidFill>
              </a:rPr>
              <a:t>Hightech-Textilien, Untereinheit TTG</a:t>
            </a:r>
            <a:endParaRPr dirty="0"/>
          </a:p>
        </p:txBody>
      </p:sp>
      <p:sp>
        <p:nvSpPr>
          <p:cNvPr id="5" name="Foliennummernplatzhalter 4"/>
          <p:cNvSpPr>
            <a:spLocks noGrp="1"/>
          </p:cNvSpPr>
          <p:nvPr>
            <p:ph type="sldNum" sz="quarter" idx="4"/>
          </p:nvPr>
        </p:nvSpPr>
        <p:spPr bwMode="auto"/>
        <p:txBody>
          <a:bodyPr/>
          <a:lstStyle/>
          <a:p>
            <a:pPr>
              <a:defRPr/>
            </a:pPr>
            <a:fld id="{8C812475-90CC-411E-A993-929AF0D0895B}" type="slidenum">
              <a:rPr lang="de-CH">
                <a:solidFill>
                  <a:srgbClr val="000000"/>
                </a:solidFill>
              </a:rPr>
              <a:t>8</a:t>
            </a:fld>
            <a:endParaRPr lang="de-CH">
              <a:solidFill>
                <a:srgbClr val="000000"/>
              </a:solidFill>
            </a:endParaRPr>
          </a:p>
        </p:txBody>
      </p:sp>
      <p:sp>
        <p:nvSpPr>
          <p:cNvPr id="6" name="Textplatzhalter 8"/>
          <p:cNvSpPr>
            <a:spLocks/>
          </p:cNvSpPr>
          <p:nvPr/>
        </p:nvSpPr>
        <p:spPr bwMode="auto">
          <a:xfrm>
            <a:off x="5778748" y="6228903"/>
            <a:ext cx="3581553"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endParaRPr lang="de-CH" sz="2400" b="1"/>
          </a:p>
        </p:txBody>
      </p:sp>
      <p:pic>
        <p:nvPicPr>
          <p:cNvPr id="7" name="Onlinemedien 8" descr="shoes01.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p:blipFill>
        <p:spPr bwMode="auto">
          <a:xfrm>
            <a:off x="1471396" y="1420069"/>
            <a:ext cx="7174543" cy="4592730"/>
          </a:xfrm>
          <a:prstGeom prst="rect">
            <a:avLst/>
          </a:prstGeom>
        </p:spPr>
      </p:pic>
      <p:sp>
        <p:nvSpPr>
          <p:cNvPr id="2" name="Textfeld 1">
            <a:extLst>
              <a:ext uri="{FF2B5EF4-FFF2-40B4-BE49-F238E27FC236}">
                <a16:creationId xmlns:a16="http://schemas.microsoft.com/office/drawing/2014/main" id="{57CACA67-DC62-B349-A0BF-A87338418728}"/>
              </a:ext>
            </a:extLst>
          </p:cNvPr>
          <p:cNvSpPr txBox="1"/>
          <p:nvPr/>
        </p:nvSpPr>
        <p:spPr>
          <a:xfrm>
            <a:off x="6097805" y="6470725"/>
            <a:ext cx="3262496" cy="338554"/>
          </a:xfrm>
          <a:prstGeom prst="rect">
            <a:avLst/>
          </a:prstGeom>
          <a:noFill/>
        </p:spPr>
        <p:txBody>
          <a:bodyPr wrap="none" rtlCol="0">
            <a:spAutoFit/>
          </a:bodyPr>
          <a:lstStyle/>
          <a:p>
            <a:r>
              <a:rPr lang="de-DE" sz="800" dirty="0">
                <a:solidFill>
                  <a:schemeClr val="bg1">
                    <a:lumMod val="50000"/>
                  </a:schemeClr>
                </a:solidFill>
              </a:rPr>
              <a:t>Video: http://</a:t>
            </a:r>
            <a:r>
              <a:rPr lang="de-DE" sz="800" dirty="0" err="1">
                <a:solidFill>
                  <a:schemeClr val="bg1">
                    <a:lumMod val="50000"/>
                  </a:schemeClr>
                </a:solidFill>
              </a:rPr>
              <a:t>www.christopheguberan.ch</a:t>
            </a:r>
            <a:r>
              <a:rPr lang="de-DE" sz="800" dirty="0">
                <a:solidFill>
                  <a:schemeClr val="bg1">
                    <a:lumMod val="50000"/>
                  </a:schemeClr>
                </a:solidFill>
              </a:rPr>
              <a:t>/</a:t>
            </a:r>
            <a:r>
              <a:rPr lang="de-DE" sz="800" dirty="0" err="1">
                <a:solidFill>
                  <a:schemeClr val="bg1">
                    <a:lumMod val="50000"/>
                  </a:schemeClr>
                </a:solidFill>
              </a:rPr>
              <a:t>active-shoes</a:t>
            </a:r>
            <a:r>
              <a:rPr lang="de-DE" sz="800" dirty="0">
                <a:solidFill>
                  <a:schemeClr val="bg1">
                    <a:lumMod val="50000"/>
                  </a:schemeClr>
                </a:solidFill>
              </a:rPr>
              <a:t>/ (05.05.2021)</a:t>
            </a:r>
          </a:p>
          <a:p>
            <a:endParaRPr lang="de-DE" sz="800" dirty="0">
              <a:solidFill>
                <a:schemeClr val="bg1">
                  <a:lumMod val="50000"/>
                </a:schemeClr>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Fußzeilenplatzhalter 3"/>
          <p:cNvSpPr>
            <a:spLocks noGrp="1"/>
          </p:cNvSpPr>
          <p:nvPr>
            <p:ph type="ftr" sz="quarter" idx="3"/>
          </p:nvPr>
        </p:nvSpPr>
        <p:spPr bwMode="auto">
          <a:xfrm>
            <a:off x="685027" y="7165007"/>
            <a:ext cx="7485063" cy="179388"/>
          </a:xfrm>
        </p:spPr>
        <p:txBody>
          <a:bodyPr/>
          <a:lstStyle/>
          <a:p>
            <a:pPr>
              <a:defRPr/>
            </a:pPr>
            <a:r>
              <a:rPr lang="de-CH" dirty="0">
                <a:solidFill>
                  <a:srgbClr val="000000"/>
                </a:solidFill>
              </a:rPr>
              <a:t>Hightech-Textilien, Untereinheit TTG</a:t>
            </a:r>
            <a:endParaRPr dirty="0"/>
          </a:p>
        </p:txBody>
      </p:sp>
      <p:sp>
        <p:nvSpPr>
          <p:cNvPr id="5" name="Foliennummernplatzhalter 4"/>
          <p:cNvSpPr>
            <a:spLocks noGrp="1"/>
          </p:cNvSpPr>
          <p:nvPr>
            <p:ph type="sldNum" sz="quarter" idx="4"/>
          </p:nvPr>
        </p:nvSpPr>
        <p:spPr bwMode="auto"/>
        <p:txBody>
          <a:bodyPr/>
          <a:lstStyle/>
          <a:p>
            <a:pPr>
              <a:defRPr/>
            </a:pPr>
            <a:fld id="{8C812475-90CC-411E-A993-929AF0D0895B}" type="slidenum">
              <a:rPr lang="de-CH">
                <a:solidFill>
                  <a:srgbClr val="000000"/>
                </a:solidFill>
              </a:rPr>
              <a:t>9</a:t>
            </a:fld>
            <a:endParaRPr lang="de-CH">
              <a:solidFill>
                <a:srgbClr val="000000"/>
              </a:solidFill>
            </a:endParaRPr>
          </a:p>
        </p:txBody>
      </p:sp>
      <p:sp>
        <p:nvSpPr>
          <p:cNvPr id="6" name="Textplatzhalter 11"/>
          <p:cNvSpPr>
            <a:spLocks/>
          </p:cNvSpPr>
          <p:nvPr/>
        </p:nvSpPr>
        <p:spPr bwMode="auto">
          <a:xfrm>
            <a:off x="742812" y="1404937"/>
            <a:ext cx="9212400" cy="1151557"/>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900"/>
              </a:spcBef>
              <a:spcAft>
                <a:spcPts val="0"/>
              </a:spcAft>
              <a:defRPr sz="17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2000" b="1"/>
              <a:t>Bekleidungsstoffe</a:t>
            </a:r>
            <a:endParaRPr/>
          </a:p>
        </p:txBody>
      </p:sp>
      <p:sp>
        <p:nvSpPr>
          <p:cNvPr id="7" name="Textplatzhalter 8"/>
          <p:cNvSpPr>
            <a:spLocks/>
          </p:cNvSpPr>
          <p:nvPr/>
        </p:nvSpPr>
        <p:spPr bwMode="auto">
          <a:xfrm>
            <a:off x="1045067" y="6228983"/>
            <a:ext cx="4517657"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1600">
                <a:latin typeface="+mn-lt"/>
              </a:rPr>
              <a:t>Dehnbares Textil als Grundlage für den 3D Druck</a:t>
            </a:r>
            <a:endParaRPr lang="de-CH" sz="2400" b="1"/>
          </a:p>
        </p:txBody>
      </p:sp>
      <p:sp>
        <p:nvSpPr>
          <p:cNvPr id="8" name="Textplatzhalter 8"/>
          <p:cNvSpPr>
            <a:spLocks/>
          </p:cNvSpPr>
          <p:nvPr/>
        </p:nvSpPr>
        <p:spPr bwMode="auto">
          <a:xfrm>
            <a:off x="5778748" y="6228903"/>
            <a:ext cx="3581553"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endParaRPr lang="de-CH" sz="2400" b="1"/>
          </a:p>
        </p:txBody>
      </p:sp>
      <p:pic>
        <p:nvPicPr>
          <p:cNvPr id="9" name="Bildplatzhalter 5"/>
          <p:cNvPicPr>
            <a:picLocks noChangeAspect="1"/>
          </p:cNvPicPr>
          <p:nvPr/>
        </p:nvPicPr>
        <p:blipFill>
          <a:blip r:embed="rId3">
            <a:extLst>
              <a:ext uri="{BEBA8EAE-BF5A-486C-A8C5-ECC9F3942E4B}">
                <a14:imgProps xmlns:a14="http://schemas.microsoft.com/office/drawing/2010/main">
                  <a14:imgLayer r:embed="rId4">
                    <a14:imgEffect>
                      <a14:sharpenSoften amount="41000"/>
                    </a14:imgEffect>
                    <a14:imgEffect>
                      <a14:colorTemperature colorTemp="6203"/>
                    </a14:imgEffect>
                    <a14:imgEffect>
                      <a14:saturation sat="123000"/>
                    </a14:imgEffect>
                    <a14:imgEffect>
                      <a14:brightnessContrast bright="-11000" contrast="4000"/>
                    </a14:imgEffect>
                  </a14:imgLayer>
                </a14:imgProps>
              </a:ext>
            </a:extLst>
          </a:blip>
          <a:srcRect t="15134" b="15134"/>
          <a:stretch/>
        </p:blipFill>
        <p:spPr bwMode="auto">
          <a:xfrm>
            <a:off x="1026220" y="2160951"/>
            <a:ext cx="8064897" cy="3936400"/>
          </a:xfrm>
          <a:prstGeom prst="rect">
            <a:avLst/>
          </a:prstGeom>
        </p:spPr>
      </p:pic>
      <p:sp>
        <p:nvSpPr>
          <p:cNvPr id="10" name="Textfeld 9">
            <a:extLst>
              <a:ext uri="{FF2B5EF4-FFF2-40B4-BE49-F238E27FC236}">
                <a16:creationId xmlns:a16="http://schemas.microsoft.com/office/drawing/2014/main" id="{34F8838D-7063-9D46-A5CC-CB6A29F1D116}"/>
              </a:ext>
            </a:extLst>
          </p:cNvPr>
          <p:cNvSpPr txBox="1"/>
          <p:nvPr/>
        </p:nvSpPr>
        <p:spPr bwMode="auto">
          <a:xfrm>
            <a:off x="6629638" y="6352033"/>
            <a:ext cx="2533066" cy="215444"/>
          </a:xfrm>
          <a:prstGeom prst="rect">
            <a:avLst/>
          </a:prstGeom>
          <a:noFill/>
        </p:spPr>
        <p:txBody>
          <a:bodyPr wrap="none" rtlCol="0">
            <a:spAutoFit/>
          </a:bodyPr>
          <a:lstStyle/>
          <a:p>
            <a:r>
              <a:rPr lang="de-DE" sz="800" dirty="0">
                <a:solidFill>
                  <a:schemeClr val="bg1">
                    <a:lumMod val="50000"/>
                  </a:schemeClr>
                </a:solidFill>
              </a:rPr>
              <a:t>Bild: http://www.christopheguberan.ch (05.05.2021)</a:t>
            </a:r>
          </a:p>
        </p:txBody>
      </p:sp>
    </p:spTree>
  </p:cSld>
  <p:clrMapOvr>
    <a:masterClrMapping/>
  </p:clrMapOvr>
</p:sld>
</file>

<file path=ppt/theme/theme1.xml><?xml version="1.0" encoding="utf-8"?>
<a:theme xmlns:a="http://schemas.openxmlformats.org/drawingml/2006/main" name="FHNW-PP">
  <a:themeElements>
    <a:clrScheme name="Standard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enutzerdefiniert 3">
      <a:majorFont>
        <a:latin typeface="Arial"/>
        <a:ea typeface="Arial"/>
        <a:cs typeface="Arial"/>
      </a:majorFont>
      <a:minorFont>
        <a:latin typeface="Arial"/>
        <a:ea typeface="Arial"/>
        <a:cs typeface="Arial"/>
      </a:minorFont>
    </a:fontScheme>
    <a:fmtScheme name="Larissa">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spDef>
      <a:spPr bwMode="auto">
        <a:xfrm>
          <a:off x="0" y="0"/>
          <a:ext cx="1" cy="1"/>
        </a:xfrm>
        <a:prstGeom prst="rect">
          <a:avLst/>
        </a:prstGeom>
        <a:solidFill>
          <a:schemeClr val="accent1"/>
        </a:solidFill>
        <a:ln w="9525" cap="flat" cmpd="sng" algn="ctr">
          <a:solidFill>
            <a:schemeClr val="tx1"/>
          </a:solidFill>
          <a:prstDash val="solid"/>
          <a:round/>
          <a:headEnd type="none" w="med" len="med"/>
          <a:tailEnd type="none" w="med" len="med"/>
        </a:ln>
      </a:spPr>
      <a:bodyPr/>
      <a:lstStyle/>
    </a:spDef>
    <a:lnDef>
      <a:spPr bwMode="auto">
        <a:xfrm>
          <a:off x="0" y="0"/>
          <a:ext cx="1" cy="1"/>
        </a:xfrm>
        <a:prstGeom prst="rect">
          <a:avLst/>
        </a:prstGeom>
        <a:solidFill>
          <a:schemeClr val="accent1"/>
        </a:solidFill>
        <a:ln w="9525" cap="flat" cmpd="sng" algn="ctr">
          <a:solidFill>
            <a:schemeClr val="tx1"/>
          </a:solidFill>
          <a:prstDash val="solid"/>
          <a:round/>
          <a:headEnd type="none" w="med" len="med"/>
          <a:tailEnd type="none" w="med" len="med"/>
        </a:ln>
      </a:spPr>
      <a:bodyPr/>
      <a:lstStyle/>
    </a:lnDef>
  </a:objectDefaults>
  <a:extraClrSchemeLst>
    <a:extraClrScheme>
      <a:clrScheme name="Standard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tandard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tandard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tandard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tandard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tandard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tandard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tandard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tandard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tandard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Arial"/>
        <a:cs typeface="Arial"/>
      </a:majorFont>
      <a:minorFont>
        <a:latin typeface="Calibri"/>
        <a:ea typeface="Arial"/>
        <a:cs typeface="Arial"/>
      </a:minorFont>
    </a:fontScheme>
    <a:fmtScheme name="Larissa">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FHNW-PP</Template>
  <TotalTime>0</TotalTime>
  <Words>2041</Words>
  <Application>Microsoft Macintosh PowerPoint</Application>
  <DocSecurity>0</DocSecurity>
  <PresentationFormat>Benutzerdefiniert</PresentationFormat>
  <Paragraphs>223</Paragraphs>
  <Slides>27</Slides>
  <Notes>26</Notes>
  <HiddenSlides>0</HiddenSlides>
  <MMClips>1</MMClips>
  <ScaleCrop>false</ScaleCrop>
  <HeadingPairs>
    <vt:vector size="6" baseType="variant">
      <vt:variant>
        <vt:lpstr>Verwendete Schriftarten</vt:lpstr>
      </vt:variant>
      <vt:variant>
        <vt:i4>1</vt:i4>
      </vt:variant>
      <vt:variant>
        <vt:lpstr>Design</vt:lpstr>
      </vt:variant>
      <vt:variant>
        <vt:i4>1</vt:i4>
      </vt:variant>
      <vt:variant>
        <vt:lpstr>Folientitel</vt:lpstr>
      </vt:variant>
      <vt:variant>
        <vt:i4>27</vt:i4>
      </vt:variant>
    </vt:vector>
  </HeadingPairs>
  <TitlesOfParts>
    <vt:vector size="29" baseType="lpstr">
      <vt:lpstr>Arial</vt:lpstr>
      <vt:lpstr>FHNW-PP</vt:lpstr>
      <vt:lpstr>Hightech-Textilien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Textile Fasern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Textile Flächen</vt:lpstr>
      <vt:lpstr>PowerPoint-Präsentation</vt:lpstr>
      <vt:lpstr>PowerPoint-Präsentation</vt:lpstr>
      <vt:lpstr>PowerPoint-Präsentation</vt:lpstr>
      <vt:lpstr>PowerPoint-Präsentation</vt:lpstr>
      <vt:lpstr>Literatur</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subject/>
  <dc:creator>Jörg Schmill</dc:creator>
  <cp:keywords/>
  <dc:description/>
  <cp:lastModifiedBy>Karin Güdel</cp:lastModifiedBy>
  <cp:revision>28</cp:revision>
  <dcterms:created xsi:type="dcterms:W3CDTF">2020-08-05T07:10:22Z</dcterms:created>
  <dcterms:modified xsi:type="dcterms:W3CDTF">2022-02-16T12:44:29Z</dcterms:modified>
  <cp:category/>
  <dc:identifier/>
  <cp:contentStatus/>
  <dc:language/>
  <cp:version/>
</cp:coreProperties>
</file>