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3" r:id="rId1"/>
  </p:sldMasterIdLst>
  <p:notesMasterIdLst>
    <p:notesMasterId r:id="rId27"/>
  </p:notesMasterIdLst>
  <p:handoutMasterIdLst>
    <p:handoutMasterId r:id="rId28"/>
  </p:handoutMasterIdLst>
  <p:sldIdLst>
    <p:sldId id="266" r:id="rId2"/>
    <p:sldId id="271" r:id="rId3"/>
    <p:sldId id="285" r:id="rId4"/>
    <p:sldId id="283" r:id="rId5"/>
    <p:sldId id="287" r:id="rId6"/>
    <p:sldId id="288" r:id="rId7"/>
    <p:sldId id="289" r:id="rId8"/>
    <p:sldId id="272" r:id="rId9"/>
    <p:sldId id="294" r:id="rId10"/>
    <p:sldId id="265" r:id="rId11"/>
    <p:sldId id="267" r:id="rId12"/>
    <p:sldId id="268" r:id="rId13"/>
    <p:sldId id="269" r:id="rId14"/>
    <p:sldId id="270" r:id="rId15"/>
    <p:sldId id="282" r:id="rId16"/>
    <p:sldId id="290" r:id="rId17"/>
    <p:sldId id="273" r:id="rId18"/>
    <p:sldId id="276" r:id="rId19"/>
    <p:sldId id="295" r:id="rId20"/>
    <p:sldId id="291" r:id="rId21"/>
    <p:sldId id="292" r:id="rId22"/>
    <p:sldId id="293" r:id="rId23"/>
    <p:sldId id="296" r:id="rId24"/>
    <p:sldId id="297" r:id="rId25"/>
    <p:sldId id="279" r:id="rId26"/>
  </p:sldIdLst>
  <p:sldSz cx="9144000" cy="5143500" type="screen16x9"/>
  <p:notesSz cx="7099300" cy="10234613"/>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o Mantovani" initials="MA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C00"/>
    <a:srgbClr val="A50021"/>
    <a:srgbClr val="F8D4E4"/>
    <a:srgbClr val="EDC9DB"/>
    <a:srgbClr val="F9C7D5"/>
    <a:srgbClr val="9C1414"/>
    <a:srgbClr val="F8C8C8"/>
    <a:srgbClr val="FFAEB7"/>
    <a:srgbClr val="FF9B9B"/>
    <a:srgbClr val="F60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971" autoAdjust="0"/>
    <p:restoredTop sz="84540" autoAdjust="0"/>
  </p:normalViewPr>
  <p:slideViewPr>
    <p:cSldViewPr>
      <p:cViewPr varScale="1">
        <p:scale>
          <a:sx n="108" d="100"/>
          <a:sy n="108" d="100"/>
        </p:scale>
        <p:origin x="1110" y="96"/>
      </p:cViewPr>
      <p:guideLst>
        <p:guide orient="horz" pos="1620"/>
        <p:guide pos="2880"/>
      </p:guideLst>
    </p:cSldViewPr>
  </p:slideViewPr>
  <p:notesTextViewPr>
    <p:cViewPr>
      <p:scale>
        <a:sx n="1" d="1"/>
        <a:sy n="1" d="1"/>
      </p:scale>
      <p:origin x="0" y="0"/>
    </p:cViewPr>
  </p:notesTextViewPr>
  <p:notesViewPr>
    <p:cSldViewPr>
      <p:cViewPr>
        <p:scale>
          <a:sx n="90" d="100"/>
          <a:sy n="90" d="100"/>
        </p:scale>
        <p:origin x="3054" y="-11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694" cy="512646"/>
          </a:xfrm>
          <a:prstGeom prst="rect">
            <a:avLst/>
          </a:prstGeom>
        </p:spPr>
        <p:txBody>
          <a:bodyPr vert="horz" lIns="99048" tIns="49524" rIns="99048" bIns="49524" rtlCol="0"/>
          <a:lstStyle>
            <a:lvl1pPr algn="l">
              <a:defRPr sz="1300">
                <a:latin typeface="Arial" charset="0"/>
              </a:defRPr>
            </a:lvl1pPr>
          </a:lstStyle>
          <a:p>
            <a:pPr>
              <a:defRPr/>
            </a:pPr>
            <a:endParaRPr lang="de-CH"/>
          </a:p>
        </p:txBody>
      </p:sp>
      <p:sp>
        <p:nvSpPr>
          <p:cNvPr id="3" name="Datumsplatzhalter 2"/>
          <p:cNvSpPr>
            <a:spLocks noGrp="1"/>
          </p:cNvSpPr>
          <p:nvPr>
            <p:ph type="dt" sz="quarter" idx="1"/>
          </p:nvPr>
        </p:nvSpPr>
        <p:spPr>
          <a:xfrm>
            <a:off x="4021505" y="0"/>
            <a:ext cx="3076694" cy="512646"/>
          </a:xfrm>
          <a:prstGeom prst="rect">
            <a:avLst/>
          </a:prstGeom>
        </p:spPr>
        <p:txBody>
          <a:bodyPr vert="horz" lIns="99048" tIns="49524" rIns="99048" bIns="49524" rtlCol="0"/>
          <a:lstStyle>
            <a:lvl1pPr algn="r">
              <a:defRPr sz="1300">
                <a:latin typeface="Arial" charset="0"/>
              </a:defRPr>
            </a:lvl1pPr>
          </a:lstStyle>
          <a:p>
            <a:pPr>
              <a:defRPr/>
            </a:pPr>
            <a:fld id="{5744F94A-355B-4AF1-9726-1CE83BB2438B}" type="datetimeFigureOut">
              <a:rPr lang="de-DE"/>
              <a:pPr>
                <a:defRPr/>
              </a:pPr>
              <a:t>06.11.2021</a:t>
            </a:fld>
            <a:endParaRPr lang="de-CH"/>
          </a:p>
        </p:txBody>
      </p:sp>
      <p:sp>
        <p:nvSpPr>
          <p:cNvPr id="4" name="Fußzeilenplatzhalter 3"/>
          <p:cNvSpPr>
            <a:spLocks noGrp="1"/>
          </p:cNvSpPr>
          <p:nvPr>
            <p:ph type="ftr" sz="quarter" idx="2"/>
          </p:nvPr>
        </p:nvSpPr>
        <p:spPr>
          <a:xfrm>
            <a:off x="0" y="9721968"/>
            <a:ext cx="3076694" cy="510358"/>
          </a:xfrm>
          <a:prstGeom prst="rect">
            <a:avLst/>
          </a:prstGeom>
        </p:spPr>
        <p:txBody>
          <a:bodyPr vert="horz" lIns="99048" tIns="49524" rIns="99048" bIns="49524" rtlCol="0" anchor="b"/>
          <a:lstStyle>
            <a:lvl1pPr algn="l">
              <a:defRPr sz="1300">
                <a:latin typeface="Arial" charset="0"/>
              </a:defRPr>
            </a:lvl1pPr>
          </a:lstStyle>
          <a:p>
            <a:pPr>
              <a:defRPr/>
            </a:pPr>
            <a:endParaRPr lang="de-CH"/>
          </a:p>
        </p:txBody>
      </p:sp>
      <p:sp>
        <p:nvSpPr>
          <p:cNvPr id="5" name="Foliennummernplatzhalter 4"/>
          <p:cNvSpPr>
            <a:spLocks noGrp="1"/>
          </p:cNvSpPr>
          <p:nvPr>
            <p:ph type="sldNum" sz="quarter" idx="3"/>
          </p:nvPr>
        </p:nvSpPr>
        <p:spPr>
          <a:xfrm>
            <a:off x="4021505" y="9721968"/>
            <a:ext cx="3076694" cy="510358"/>
          </a:xfrm>
          <a:prstGeom prst="rect">
            <a:avLst/>
          </a:prstGeom>
        </p:spPr>
        <p:txBody>
          <a:bodyPr vert="horz" lIns="99048" tIns="49524" rIns="99048" bIns="49524" rtlCol="0" anchor="b"/>
          <a:lstStyle>
            <a:lvl1pPr algn="r">
              <a:defRPr sz="1300">
                <a:latin typeface="Arial" charset="0"/>
              </a:defRPr>
            </a:lvl1pPr>
          </a:lstStyle>
          <a:p>
            <a:pPr>
              <a:defRPr/>
            </a:pPr>
            <a:fld id="{069EC7AC-CB2C-4869-A36C-E3DD73BA5754}" type="slidenum">
              <a:rPr lang="de-CH"/>
              <a:pPr>
                <a:defRPr/>
              </a:pPr>
              <a:t>‹Nr.›</a:t>
            </a:fld>
            <a:endParaRPr lang="de-CH"/>
          </a:p>
        </p:txBody>
      </p:sp>
    </p:spTree>
    <p:extLst>
      <p:ext uri="{BB962C8B-B14F-4D97-AF65-F5344CB8AC3E}">
        <p14:creationId xmlns:p14="http://schemas.microsoft.com/office/powerpoint/2010/main" val="2317738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694" cy="51264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defRPr>
            </a:lvl1pPr>
          </a:lstStyle>
          <a:p>
            <a:pPr>
              <a:defRPr/>
            </a:pPr>
            <a:endParaRPr lang="de-CH"/>
          </a:p>
        </p:txBody>
      </p:sp>
      <p:sp>
        <p:nvSpPr>
          <p:cNvPr id="3075" name="Rectangle 3"/>
          <p:cNvSpPr>
            <a:spLocks noGrp="1" noChangeArrowheads="1"/>
          </p:cNvSpPr>
          <p:nvPr>
            <p:ph type="dt" idx="1"/>
          </p:nvPr>
        </p:nvSpPr>
        <p:spPr bwMode="auto">
          <a:xfrm>
            <a:off x="4021505" y="0"/>
            <a:ext cx="3076694" cy="51264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pPr>
              <a:defRPr/>
            </a:pPr>
            <a:endParaRPr lang="de-CH"/>
          </a:p>
        </p:txBody>
      </p:sp>
      <p:sp>
        <p:nvSpPr>
          <p:cNvPr id="27652" name="Rectangle 4"/>
          <p:cNvSpPr>
            <a:spLocks noGrp="1" noRot="1" noChangeAspect="1" noChangeArrowheads="1" noTextEdit="1"/>
          </p:cNvSpPr>
          <p:nvPr>
            <p:ph type="sldImg" idx="2"/>
          </p:nvPr>
        </p:nvSpPr>
        <p:spPr bwMode="auto">
          <a:xfrm>
            <a:off x="138113" y="766763"/>
            <a:ext cx="6823075"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309290" y="4860983"/>
            <a:ext cx="6552727" cy="460695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CH" noProof="0" dirty="0"/>
              <a:t>Textmasterformate durch Klicken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3078" name="Rectangle 6"/>
          <p:cNvSpPr>
            <a:spLocks noGrp="1" noChangeArrowheads="1"/>
          </p:cNvSpPr>
          <p:nvPr>
            <p:ph type="ftr" sz="quarter" idx="4"/>
          </p:nvPr>
        </p:nvSpPr>
        <p:spPr bwMode="auto">
          <a:xfrm>
            <a:off x="0" y="9721968"/>
            <a:ext cx="3076694" cy="510358"/>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charset="0"/>
              </a:defRPr>
            </a:lvl1pPr>
          </a:lstStyle>
          <a:p>
            <a:pPr>
              <a:defRPr/>
            </a:pPr>
            <a:endParaRPr lang="de-CH"/>
          </a:p>
        </p:txBody>
      </p:sp>
      <p:sp>
        <p:nvSpPr>
          <p:cNvPr id="3079" name="Rectangle 7"/>
          <p:cNvSpPr>
            <a:spLocks noGrp="1" noChangeArrowheads="1"/>
          </p:cNvSpPr>
          <p:nvPr>
            <p:ph type="sldNum" sz="quarter" idx="5"/>
          </p:nvPr>
        </p:nvSpPr>
        <p:spPr bwMode="auto">
          <a:xfrm>
            <a:off x="4021505" y="9721968"/>
            <a:ext cx="3076694" cy="510358"/>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defRPr>
            </a:lvl1pPr>
          </a:lstStyle>
          <a:p>
            <a:pPr>
              <a:defRPr/>
            </a:pPr>
            <a:fld id="{F6BDE587-1257-4E1F-9840-BC92ACDA91F0}" type="slidenum">
              <a:rPr lang="de-CH"/>
              <a:pPr>
                <a:defRPr/>
              </a:pPr>
              <a:t>‹Nr.›</a:t>
            </a:fld>
            <a:endParaRPr lang="de-CH"/>
          </a:p>
        </p:txBody>
      </p:sp>
    </p:spTree>
    <p:extLst>
      <p:ext uri="{BB962C8B-B14F-4D97-AF65-F5344CB8AC3E}">
        <p14:creationId xmlns:p14="http://schemas.microsoft.com/office/powerpoint/2010/main" val="259316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de.wikipedia.org/wiki/Blogger" TargetMode="External"/><Relationship Id="rId3" Type="http://schemas.openxmlformats.org/officeDocument/2006/relationships/hyperlink" Target="https://de.wikipedia.org/wiki/1981" TargetMode="External"/><Relationship Id="rId7" Type="http://schemas.openxmlformats.org/officeDocument/2006/relationships/hyperlink" Target="https://de.wikipedia.org/wiki/Autor"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de.wikipedia.org/wiki/Deutschland" TargetMode="External"/><Relationship Id="rId11" Type="http://schemas.openxmlformats.org/officeDocument/2006/relationships/hyperlink" Target="https://de.wikipedia.org/wiki/Browser_Ballett" TargetMode="External"/><Relationship Id="rId5" Type="http://schemas.openxmlformats.org/officeDocument/2006/relationships/hyperlink" Target="https://de.wikipedia.org/wiki/Pseudonym" TargetMode="External"/><Relationship Id="rId10" Type="http://schemas.openxmlformats.org/officeDocument/2006/relationships/hyperlink" Target="https://de.wikipedia.org/wiki/Blog" TargetMode="External"/><Relationship Id="rId4" Type="http://schemas.openxmlformats.org/officeDocument/2006/relationships/hyperlink" Target="https://de.wikipedia.org/wiki/Vechta" TargetMode="External"/><Relationship Id="rId9" Type="http://schemas.openxmlformats.org/officeDocument/2006/relationships/hyperlink" Target="https://de.wikipedia.org/wiki/Christian_Brandes_(Autor)#cite_note-radioeins-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erufsberatung.ch/dyn/show/13202?lang=de&amp;id=36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1</a:t>
            </a:fld>
            <a:endParaRPr lang="de-CH"/>
          </a:p>
        </p:txBody>
      </p:sp>
    </p:spTree>
    <p:extLst>
      <p:ext uri="{BB962C8B-B14F-4D97-AF65-F5344CB8AC3E}">
        <p14:creationId xmlns:p14="http://schemas.microsoft.com/office/powerpoint/2010/main" val="3595474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err="1"/>
              <a:t>TikTok</a:t>
            </a:r>
            <a:r>
              <a:rPr lang="de-DE" sz="1200" dirty="0"/>
              <a:t> ist das soziale Netzwerk, um kurze Handyvideos hochzuladen. </a:t>
            </a:r>
          </a:p>
          <a:p>
            <a:pPr marL="0" marR="0" lvl="0" indent="0" algn="l" defTabSz="914400" rtl="0" eaLnBrk="0" fontAlgn="base" latinLnBrk="0" hangingPunct="0">
              <a:lnSpc>
                <a:spcPct val="100000"/>
              </a:lnSpc>
              <a:spcBef>
                <a:spcPct val="30000"/>
              </a:spcBef>
              <a:spcAft>
                <a:spcPct val="0"/>
              </a:spcAft>
              <a:buClrTx/>
              <a:buSzTx/>
              <a:buFontTx/>
              <a:buNone/>
              <a:tabLst/>
              <a:defRPr/>
            </a:pPr>
            <a:br>
              <a:rPr lang="de-DE" sz="1200" dirty="0"/>
            </a:br>
            <a:r>
              <a:rPr lang="de-DE" sz="1200" dirty="0"/>
              <a:t>Ein Video-Blog, auch als </a:t>
            </a:r>
            <a:r>
              <a:rPr lang="de-DE" sz="1200" dirty="0" err="1"/>
              <a:t>VLog</a:t>
            </a:r>
            <a:r>
              <a:rPr lang="de-DE" sz="1200" dirty="0"/>
              <a:t> oder V-Log bezeichnet, ist ein Blog (Weblog – Internet-Tagebuch) in Form von Videos. Es werden periodisch neue Videos veröffentlicht, die z. Weblogger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t>werden Video Blogger bezeichnet, die ihren Vlog oder Video Blog zur Verbreitung von Videocontent auf Videoplattformen nutzen. </a:t>
            </a:r>
            <a:r>
              <a:rPr lang="de-DE" sz="1200" dirty="0" err="1"/>
              <a:t>Vlogger</a:t>
            </a:r>
            <a:r>
              <a:rPr lang="de-DE" sz="1200" dirty="0"/>
              <a:t> ist eine Abkürzung von Video Blogger, die Tätigkeit wird als </a:t>
            </a:r>
            <a:r>
              <a:rPr lang="de-DE" sz="1200" dirty="0" err="1"/>
              <a:t>Vlogging</a:t>
            </a:r>
            <a:r>
              <a:rPr lang="de-DE" sz="1200" dirty="0"/>
              <a:t> oder auch Video Journalismus beschrieben. Beim Blogging geht es um text- und bildbasierte Kommunikation. Im Unterschied dazu ist das zentrale Format beim </a:t>
            </a:r>
            <a:r>
              <a:rPr lang="de-DE" sz="1200" dirty="0" err="1"/>
              <a:t>Vlogging</a:t>
            </a:r>
            <a:r>
              <a:rPr lang="de-DE" sz="1200" dirty="0"/>
              <a:t> das Video, das meist selbst in Eigenregie produziert und dann auf einem eigenen Kanal hochgeladen wird. Interessenten können diesen Kanal abonnieren und erhalten Benachrichtigungen über neue Videos. Ab einer bestimmten Größe der Fangemeinde und einer Mindestanzahl an Videoaufrufen können </a:t>
            </a:r>
            <a:r>
              <a:rPr lang="de-DE" sz="1200" dirty="0" err="1"/>
              <a:t>Vlogger</a:t>
            </a:r>
            <a:r>
              <a:rPr lang="de-DE" sz="1200" dirty="0"/>
              <a:t> an Partnerprogrammen teilnehmen und ihre Videos mit Ads monetarisieren. Durch die steigende Bekanntheit von YouTube und anderen Videoplattformen wurden viele </a:t>
            </a:r>
            <a:r>
              <a:rPr lang="de-DE" sz="1200" dirty="0" err="1"/>
              <a:t>Vlogger</a:t>
            </a:r>
            <a:r>
              <a:rPr lang="de-DE" sz="1200" dirty="0"/>
              <a:t> zu Influencern und Markenbotschaftern</a:t>
            </a:r>
          </a:p>
          <a:p>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10</a:t>
            </a:fld>
            <a:endParaRPr lang="de-CH"/>
          </a:p>
        </p:txBody>
      </p:sp>
    </p:spTree>
    <p:extLst>
      <p:ext uri="{BB962C8B-B14F-4D97-AF65-F5344CB8AC3E}">
        <p14:creationId xmlns:p14="http://schemas.microsoft.com/office/powerpoint/2010/main" val="1636918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1" i="0" dirty="0">
                <a:solidFill>
                  <a:srgbClr val="5E7E8C"/>
                </a:solidFill>
                <a:effectLst/>
                <a:latin typeface="Arial" panose="020B0604020202020204" pitchFamily="34" charset="0"/>
                <a:cs typeface="Arial" panose="020B0604020202020204" pitchFamily="34" charset="0"/>
              </a:rPr>
              <a:t>Definition Diversitätsmanagement</a:t>
            </a:r>
          </a:p>
          <a:p>
            <a:pPr algn="l"/>
            <a:r>
              <a:rPr lang="de-DE" b="0" i="1" dirty="0" err="1">
                <a:solidFill>
                  <a:srgbClr val="444444"/>
                </a:solidFill>
                <a:effectLst/>
                <a:latin typeface="Arial" panose="020B0604020202020204" pitchFamily="34" charset="0"/>
                <a:cs typeface="Arial" panose="020B0604020202020204" pitchFamily="34" charset="0"/>
              </a:rPr>
              <a:t>Surur</a:t>
            </a:r>
            <a:r>
              <a:rPr lang="de-DE" b="0" i="1" dirty="0">
                <a:solidFill>
                  <a:srgbClr val="444444"/>
                </a:solidFill>
                <a:effectLst/>
                <a:latin typeface="Arial" panose="020B0604020202020204" pitchFamily="34" charset="0"/>
                <a:cs typeface="Arial" panose="020B0604020202020204" pitchFamily="34" charset="0"/>
              </a:rPr>
              <a:t> Abdul-Hussain und Roswitha Hofmann (2013)</a:t>
            </a:r>
            <a:endParaRPr lang="de-DE" b="0" i="0" dirty="0">
              <a:solidFill>
                <a:srgbClr val="444444"/>
              </a:solidFill>
              <a:effectLst/>
              <a:latin typeface="Arial" panose="020B0604020202020204" pitchFamily="34" charset="0"/>
              <a:cs typeface="Arial" panose="020B0604020202020204" pitchFamily="34" charset="0"/>
            </a:endParaRPr>
          </a:p>
          <a:p>
            <a:pPr algn="l"/>
            <a:r>
              <a:rPr lang="de-DE" b="0" i="0" dirty="0">
                <a:solidFill>
                  <a:srgbClr val="444444"/>
                </a:solidFill>
                <a:effectLst/>
                <a:latin typeface="Arial" panose="020B0604020202020204" pitchFamily="34" charset="0"/>
                <a:cs typeface="Arial" panose="020B0604020202020204" pitchFamily="34" charset="0"/>
              </a:rPr>
              <a:t>Diversitätsmanagement soll grundsätzlich einen diskriminierungsfreien und nutzenbringenden Umgang mit menschlicher Verschiedenheit in Organisationen anleiten. Aufgrund der Unterschiedlichkeit von Menschen innerhalb und außerhalb der Organisationen können sich im Umgang mit Diversität Probleme und Herausforderungen ergeben. Mittels Diversitätsmanagement können diese erkannt und gelöst werden. Zudem soll durch den anerkennenden Umgang mit Verschiedenheit - nach innen wie nach außen - ein betriebswirtschaftlicher Nutzen für die Organisation entstehen.</a:t>
            </a:r>
          </a:p>
          <a:p>
            <a:pPr algn="l"/>
            <a:br>
              <a:rPr lang="de-DE" b="0" i="0" dirty="0">
                <a:solidFill>
                  <a:srgbClr val="444444"/>
                </a:solidFill>
                <a:effectLst/>
                <a:latin typeface="Arial" panose="020B0604020202020204" pitchFamily="34" charset="0"/>
                <a:cs typeface="Arial" panose="020B0604020202020204" pitchFamily="34" charset="0"/>
              </a:rPr>
            </a:br>
            <a:r>
              <a:rPr lang="de-DE" b="0" i="0" dirty="0">
                <a:solidFill>
                  <a:srgbClr val="444444"/>
                </a:solidFill>
                <a:effectLst/>
                <a:latin typeface="Arial" panose="020B0604020202020204" pitchFamily="34" charset="0"/>
                <a:cs typeface="Arial" panose="020B0604020202020204" pitchFamily="34" charset="0"/>
              </a:rPr>
              <a:t>Jede Organisation hat ihre spezifischen Herausforderungen, dementsprechend vielfältig gestaltet sich Diversitätsmanagement in der Praxis.</a:t>
            </a:r>
          </a:p>
          <a:p>
            <a:pPr algn="l"/>
            <a:br>
              <a:rPr lang="de-DE" b="0" i="0" dirty="0">
                <a:solidFill>
                  <a:srgbClr val="444444"/>
                </a:solidFill>
                <a:effectLst/>
                <a:latin typeface="Arial" panose="020B0604020202020204" pitchFamily="34" charset="0"/>
                <a:cs typeface="Arial" panose="020B0604020202020204" pitchFamily="34" charset="0"/>
              </a:rPr>
            </a:br>
            <a:r>
              <a:rPr lang="de-DE" b="0" i="0" dirty="0">
                <a:solidFill>
                  <a:srgbClr val="444444"/>
                </a:solidFill>
                <a:effectLst/>
                <a:latin typeface="Arial" panose="020B0604020202020204" pitchFamily="34" charset="0"/>
                <a:cs typeface="Arial" panose="020B0604020202020204" pitchFamily="34" charset="0"/>
              </a:rPr>
              <a:t>Diversitätsmanagement wird auch als Gender- und Diversitätsmanagement, </a:t>
            </a:r>
            <a:r>
              <a:rPr lang="de-DE" b="0" i="0" dirty="0" err="1">
                <a:solidFill>
                  <a:srgbClr val="444444"/>
                </a:solidFill>
                <a:effectLst/>
                <a:latin typeface="Arial" panose="020B0604020202020204" pitchFamily="34" charset="0"/>
                <a:cs typeface="Arial" panose="020B0604020202020204" pitchFamily="34" charset="0"/>
              </a:rPr>
              <a:t>Diversity</a:t>
            </a:r>
            <a:r>
              <a:rPr lang="de-DE" b="0" i="0" dirty="0">
                <a:solidFill>
                  <a:srgbClr val="444444"/>
                </a:solidFill>
                <a:effectLst/>
                <a:latin typeface="Arial" panose="020B0604020202020204" pitchFamily="34" charset="0"/>
                <a:cs typeface="Arial" panose="020B0604020202020204" pitchFamily="34" charset="0"/>
              </a:rPr>
              <a:t> Management, Managing </a:t>
            </a:r>
            <a:r>
              <a:rPr lang="de-DE" b="0" i="0" dirty="0" err="1">
                <a:solidFill>
                  <a:srgbClr val="444444"/>
                </a:solidFill>
                <a:effectLst/>
                <a:latin typeface="Arial" panose="020B0604020202020204" pitchFamily="34" charset="0"/>
                <a:cs typeface="Arial" panose="020B0604020202020204" pitchFamily="34" charset="0"/>
              </a:rPr>
              <a:t>Diversity</a:t>
            </a:r>
            <a:r>
              <a:rPr lang="de-DE" b="0" i="0" dirty="0">
                <a:solidFill>
                  <a:srgbClr val="444444"/>
                </a:solidFill>
                <a:effectLst/>
                <a:latin typeface="Arial" panose="020B0604020202020204" pitchFamily="34" charset="0"/>
                <a:cs typeface="Arial" panose="020B0604020202020204" pitchFamily="34" charset="0"/>
              </a:rPr>
              <a:t>, Vielfaltsmanagement oder </a:t>
            </a:r>
            <a:r>
              <a:rPr lang="de-DE" b="0" i="0" dirty="0" err="1">
                <a:solidFill>
                  <a:srgbClr val="444444"/>
                </a:solidFill>
                <a:effectLst/>
                <a:latin typeface="Arial" panose="020B0604020202020204" pitchFamily="34" charset="0"/>
                <a:cs typeface="Arial" panose="020B0604020202020204" pitchFamily="34" charset="0"/>
              </a:rPr>
              <a:t>Diversity</a:t>
            </a:r>
            <a:r>
              <a:rPr lang="de-DE" b="0" i="0" dirty="0">
                <a:solidFill>
                  <a:srgbClr val="444444"/>
                </a:solidFill>
                <a:effectLst/>
                <a:latin typeface="Arial" panose="020B0604020202020204" pitchFamily="34" charset="0"/>
                <a:cs typeface="Arial" panose="020B0604020202020204" pitchFamily="34" charset="0"/>
              </a:rPr>
              <a:t> &amp; </a:t>
            </a:r>
            <a:r>
              <a:rPr lang="de-DE" b="0" i="0" dirty="0" err="1">
                <a:solidFill>
                  <a:srgbClr val="444444"/>
                </a:solidFill>
                <a:effectLst/>
                <a:latin typeface="Arial" panose="020B0604020202020204" pitchFamily="34" charset="0"/>
                <a:cs typeface="Arial" panose="020B0604020202020204" pitchFamily="34" charset="0"/>
              </a:rPr>
              <a:t>Inclusion</a:t>
            </a:r>
            <a:r>
              <a:rPr lang="de-DE" b="0" i="0" dirty="0">
                <a:solidFill>
                  <a:srgbClr val="444444"/>
                </a:solidFill>
                <a:effectLst/>
                <a:latin typeface="Arial" panose="020B0604020202020204" pitchFamily="34" charset="0"/>
                <a:cs typeface="Arial" panose="020B0604020202020204" pitchFamily="34" charset="0"/>
              </a:rPr>
              <a:t> bezeichnet.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latin typeface="Arial" panose="020B0604020202020204" pitchFamily="34" charset="0"/>
              <a:cs typeface="Arial" panose="020B0604020202020204" pitchFamily="34" charset="0"/>
            </a:endParaRPr>
          </a:p>
          <a:p>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11</a:t>
            </a:fld>
            <a:endParaRPr lang="de-CH"/>
          </a:p>
        </p:txBody>
      </p:sp>
    </p:spTree>
    <p:extLst>
      <p:ext uri="{BB962C8B-B14F-4D97-AF65-F5344CB8AC3E}">
        <p14:creationId xmlns:p14="http://schemas.microsoft.com/office/powerpoint/2010/main" val="1393127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1" dirty="0"/>
              <a:t>Smart Channel-Recruiting – Networkmarketing</a:t>
            </a:r>
          </a:p>
          <a:p>
            <a:pPr algn="l"/>
            <a:r>
              <a:rPr lang="de-DE" b="0" i="0" dirty="0">
                <a:solidFill>
                  <a:srgbClr val="111111"/>
                </a:solidFill>
                <a:effectLst/>
                <a:latin typeface="Open Sans" panose="020B0606030504020204" pitchFamily="34" charset="0"/>
              </a:rPr>
              <a:t>Das </a:t>
            </a:r>
            <a:r>
              <a:rPr lang="de-DE" b="0" i="0" dirty="0" err="1">
                <a:solidFill>
                  <a:srgbClr val="111111"/>
                </a:solidFill>
                <a:effectLst/>
                <a:latin typeface="Open Sans" panose="020B0606030504020204" pitchFamily="34" charset="0"/>
              </a:rPr>
              <a:t>Avature</a:t>
            </a:r>
            <a:r>
              <a:rPr lang="de-DE" b="0" i="0" dirty="0">
                <a:solidFill>
                  <a:srgbClr val="111111"/>
                </a:solidFill>
                <a:effectLst/>
                <a:latin typeface="Open Sans" panose="020B0606030504020204" pitchFamily="34" charset="0"/>
              </a:rPr>
              <a:t> </a:t>
            </a:r>
            <a:r>
              <a:rPr lang="de-DE" b="0" i="0" dirty="0" err="1">
                <a:solidFill>
                  <a:srgbClr val="111111"/>
                </a:solidFill>
                <a:effectLst/>
                <a:latin typeface="Open Sans" panose="020B0606030504020204" pitchFamily="34" charset="0"/>
              </a:rPr>
              <a:t>Applicant</a:t>
            </a:r>
            <a:r>
              <a:rPr lang="de-DE" b="0" i="0" dirty="0">
                <a:solidFill>
                  <a:srgbClr val="111111"/>
                </a:solidFill>
                <a:effectLst/>
                <a:latin typeface="Open Sans" panose="020B0606030504020204" pitchFamily="34" charset="0"/>
              </a:rPr>
              <a:t> Tracking System ATS ist eine umfassende Unternehmenslösung, mit der das Recruiting von Führungs-, Fach- und Aushilfskräften dank leistungsstarker Automatisierungsfunktionen effizient und effektiv verwaltet werden kann. Mit unserem Whitebox-KI-Ansatz sorgen wir außerdem dafür, dass die für Unternehmen notwendige Transparenz und Kontrolle aufrechterhalten wird.</a:t>
            </a:r>
          </a:p>
          <a:p>
            <a:pPr algn="l"/>
            <a:r>
              <a:rPr lang="de-DE" b="0" i="0" dirty="0">
                <a:solidFill>
                  <a:srgbClr val="111111"/>
                </a:solidFill>
                <a:effectLst/>
                <a:latin typeface="Open Sans" panose="020B0606030504020204" pitchFamily="34" charset="0"/>
              </a:rPr>
              <a:t>Auf einer zentralen Plattform bietet </a:t>
            </a:r>
            <a:r>
              <a:rPr lang="de-DE" b="0" i="0" dirty="0" err="1">
                <a:solidFill>
                  <a:srgbClr val="111111"/>
                </a:solidFill>
                <a:effectLst/>
                <a:latin typeface="Open Sans" panose="020B0606030504020204" pitchFamily="34" charset="0"/>
              </a:rPr>
              <a:t>Avature</a:t>
            </a:r>
            <a:r>
              <a:rPr lang="de-DE" b="0" i="0" dirty="0">
                <a:solidFill>
                  <a:srgbClr val="111111"/>
                </a:solidFill>
                <a:effectLst/>
                <a:latin typeface="Open Sans" panose="020B0606030504020204" pitchFamily="34" charset="0"/>
              </a:rPr>
              <a:t> die umfassendste Recruiting-Produktreihe an, die derzeit erhältlich ist. Sie erleichtert das Training von </a:t>
            </a:r>
            <a:r>
              <a:rPr lang="de-DE" b="0" i="0" dirty="0" err="1">
                <a:solidFill>
                  <a:srgbClr val="111111"/>
                </a:solidFill>
                <a:effectLst/>
                <a:latin typeface="Open Sans" panose="020B0606030504020204" pitchFamily="34" charset="0"/>
              </a:rPr>
              <a:t>Recruitern</a:t>
            </a:r>
            <a:r>
              <a:rPr lang="de-DE" b="0" i="0" dirty="0">
                <a:solidFill>
                  <a:srgbClr val="111111"/>
                </a:solidFill>
                <a:effectLst/>
                <a:latin typeface="Open Sans" panose="020B0606030504020204" pitchFamily="34" charset="0"/>
              </a:rPr>
              <a:t> und ermöglicht es, wertvolle Bewerberdaten zu zentralisieren sowie Compliance-Anforderungen leichter umzusetzen.</a:t>
            </a:r>
          </a:p>
          <a:p>
            <a:pPr algn="l"/>
            <a:r>
              <a:rPr lang="de-DE" b="0" i="0" dirty="0">
                <a:solidFill>
                  <a:srgbClr val="111111"/>
                </a:solidFill>
                <a:effectLst/>
                <a:latin typeface="Open Sans" panose="020B0606030504020204" pitchFamily="34" charset="0"/>
              </a:rPr>
              <a:t>Bei Kombination von </a:t>
            </a:r>
            <a:r>
              <a:rPr lang="de-DE" b="0" i="0" dirty="0" err="1">
                <a:solidFill>
                  <a:srgbClr val="111111"/>
                </a:solidFill>
                <a:effectLst/>
                <a:latin typeface="Open Sans" panose="020B0606030504020204" pitchFamily="34" charset="0"/>
              </a:rPr>
              <a:t>Avature</a:t>
            </a:r>
            <a:r>
              <a:rPr lang="de-DE" b="0" i="0" dirty="0">
                <a:solidFill>
                  <a:srgbClr val="111111"/>
                </a:solidFill>
                <a:effectLst/>
                <a:latin typeface="Open Sans" panose="020B0606030504020204" pitchFamily="34" charset="0"/>
              </a:rPr>
              <a:t> ATS mit </a:t>
            </a:r>
            <a:r>
              <a:rPr lang="de-DE" b="0" i="0" dirty="0" err="1">
                <a:solidFill>
                  <a:srgbClr val="111111"/>
                </a:solidFill>
                <a:effectLst/>
                <a:latin typeface="Open Sans" panose="020B0606030504020204" pitchFamily="34" charset="0"/>
              </a:rPr>
              <a:t>Avature</a:t>
            </a:r>
            <a:r>
              <a:rPr lang="de-DE" b="0" i="0" dirty="0">
                <a:solidFill>
                  <a:srgbClr val="111111"/>
                </a:solidFill>
                <a:effectLst/>
                <a:latin typeface="Open Sans" panose="020B0606030504020204" pitchFamily="34" charset="0"/>
              </a:rPr>
              <a:t> CRM und unserer innovativen Onboarding-Lösung erhalten Sie die derzeit umfassendste Recruiting-Produktreihe und können Ihre Recruiting-Abteilung zu einem digitalen „Unternehmen im Unternehmen“ umgestalten.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p>
          <a:p>
            <a:pPr algn="l">
              <a:buFont typeface="Arial" panose="020B0604020202020204" pitchFamily="34" charset="0"/>
              <a:buNone/>
            </a:pPr>
            <a:r>
              <a:rPr lang="de-CH" b="1" i="0" u="none" strike="noStrike" dirty="0" err="1">
                <a:solidFill>
                  <a:srgbClr val="5C7A84"/>
                </a:solidFill>
                <a:effectLst/>
                <a:latin typeface="Work Sans" panose="020B0604020202020204" pitchFamily="2" charset="0"/>
              </a:rPr>
              <a:t>Talentry</a:t>
            </a:r>
            <a:endParaRPr lang="de-CH" b="0" i="0" u="none" strike="noStrike" dirty="0">
              <a:solidFill>
                <a:srgbClr val="3B5E69"/>
              </a:solidFill>
              <a:effectLst/>
              <a:latin typeface="Work Sans" panose="020B0604020202020204" pitchFamily="2" charset="0"/>
            </a:endParaRPr>
          </a:p>
          <a:p>
            <a:pPr algn="l"/>
            <a:r>
              <a:rPr lang="de-CH" b="0" i="0" u="none" strike="noStrike" dirty="0">
                <a:solidFill>
                  <a:srgbClr val="5C7A84"/>
                </a:solidFill>
                <a:effectLst/>
                <a:latin typeface="Work Sans" panose="020B0604020202020204" pitchFamily="2" charset="0"/>
              </a:rPr>
              <a:t>Recruiting leicht gemacht: Mitarbeiter finden, begeistern und binden</a:t>
            </a:r>
          </a:p>
          <a:p>
            <a:pPr algn="l"/>
            <a:r>
              <a:rPr lang="de-CH" dirty="0">
                <a:effectLst/>
              </a:rPr>
              <a:t>Die umfassende Talent </a:t>
            </a:r>
            <a:r>
              <a:rPr lang="de-CH" dirty="0" err="1">
                <a:effectLst/>
              </a:rPr>
              <a:t>Relationship</a:t>
            </a:r>
            <a:r>
              <a:rPr lang="de-CH" dirty="0">
                <a:effectLst/>
              </a:rPr>
              <a:t> </a:t>
            </a:r>
            <a:r>
              <a:rPr lang="de-CH" dirty="0" err="1">
                <a:effectLst/>
              </a:rPr>
              <a:t>Platform</a:t>
            </a:r>
            <a:r>
              <a:rPr lang="de-CH" dirty="0">
                <a:effectLst/>
              </a:rPr>
              <a:t> für </a:t>
            </a:r>
            <a:r>
              <a:rPr lang="de-CH" dirty="0" err="1">
                <a:effectLst/>
              </a:rPr>
              <a:t>Active</a:t>
            </a:r>
            <a:r>
              <a:rPr lang="de-CH" dirty="0">
                <a:effectLst/>
              </a:rPr>
              <a:t> Sourcing, </a:t>
            </a:r>
            <a:r>
              <a:rPr lang="de-CH" dirty="0" err="1">
                <a:effectLst/>
              </a:rPr>
              <a:t>Candidate</a:t>
            </a:r>
            <a:r>
              <a:rPr lang="de-CH" dirty="0">
                <a:effectLst/>
              </a:rPr>
              <a:t> </a:t>
            </a:r>
            <a:r>
              <a:rPr lang="de-CH" dirty="0" err="1">
                <a:effectLst/>
              </a:rPr>
              <a:t>Relationship</a:t>
            </a:r>
            <a:r>
              <a:rPr lang="de-CH" dirty="0">
                <a:effectLst/>
              </a:rPr>
              <a:t> Management, Recruiting Events, Mitarbeiterempfehlungen und Internal Mobility hebt Ihr Recruiting in das digitale Zeitalter.</a:t>
            </a:r>
          </a:p>
          <a:p>
            <a:pPr algn="l"/>
            <a:endParaRPr lang="de-CH" dirty="0">
              <a:effectLst/>
            </a:endParaRPr>
          </a:p>
          <a:p>
            <a:pPr algn="l"/>
            <a:r>
              <a:rPr lang="de-DE" b="0" i="0" dirty="0">
                <a:solidFill>
                  <a:srgbClr val="202124"/>
                </a:solidFill>
                <a:effectLst/>
                <a:latin typeface="arial" panose="020B0604020202020204" pitchFamily="34" charset="0"/>
              </a:rPr>
              <a:t>Unter einem </a:t>
            </a:r>
            <a:r>
              <a:rPr lang="de-DE" b="1" i="0" dirty="0">
                <a:solidFill>
                  <a:srgbClr val="202124"/>
                </a:solidFill>
                <a:effectLst/>
                <a:latin typeface="arial" panose="020B0604020202020204" pitchFamily="34" charset="0"/>
              </a:rPr>
              <a:t>Onboarding</a:t>
            </a:r>
            <a:r>
              <a:rPr lang="de-DE" b="0" i="0" dirty="0">
                <a:solidFill>
                  <a:srgbClr val="202124"/>
                </a:solidFill>
                <a:effectLst/>
                <a:latin typeface="arial" panose="020B0604020202020204" pitchFamily="34" charset="0"/>
              </a:rPr>
              <a:t> Prozess versteht man die Einstellung und zielgerichtete Integration neuer Mitarbeiter in ein Unternehmen. Das </a:t>
            </a:r>
            <a:r>
              <a:rPr lang="de-DE" b="1" i="0" dirty="0">
                <a:solidFill>
                  <a:srgbClr val="202124"/>
                </a:solidFill>
                <a:effectLst/>
                <a:latin typeface="arial" panose="020B0604020202020204" pitchFamily="34" charset="0"/>
              </a:rPr>
              <a:t>Onboarding</a:t>
            </a:r>
            <a:r>
              <a:rPr lang="de-DE" b="0" i="0" dirty="0">
                <a:solidFill>
                  <a:srgbClr val="202124"/>
                </a:solidFill>
                <a:effectLst/>
                <a:latin typeface="arial" panose="020B0604020202020204" pitchFamily="34" charset="0"/>
              </a:rPr>
              <a:t>, ein Konzept aus dem Personalmanagement, nutzt dafür Maßnahmen, die es Mitarbeitenden erleichtern sollen, sich “an Bord” des neuen Unternehmens zurecht zu finden.</a:t>
            </a:r>
            <a:endParaRPr lang="de-CH"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p>
          <a:p>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12</a:t>
            </a:fld>
            <a:endParaRPr lang="de-CH"/>
          </a:p>
        </p:txBody>
      </p:sp>
    </p:spTree>
    <p:extLst>
      <p:ext uri="{BB962C8B-B14F-4D97-AF65-F5344CB8AC3E}">
        <p14:creationId xmlns:p14="http://schemas.microsoft.com/office/powerpoint/2010/main" val="332928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t>Smart Channel-Recruiting - Networkmarketing</a:t>
            </a:r>
          </a:p>
          <a:p>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13</a:t>
            </a:fld>
            <a:endParaRPr lang="de-CH"/>
          </a:p>
        </p:txBody>
      </p:sp>
    </p:spTree>
    <p:extLst>
      <p:ext uri="{BB962C8B-B14F-4D97-AF65-F5344CB8AC3E}">
        <p14:creationId xmlns:p14="http://schemas.microsoft.com/office/powerpoint/2010/main" val="1491088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202124"/>
                </a:solidFill>
                <a:effectLst/>
                <a:latin typeface="arial" panose="020B0604020202020204" pitchFamily="34" charset="0"/>
              </a:rPr>
              <a:t>Transaktionales</a:t>
            </a:r>
            <a:r>
              <a:rPr lang="de-DE" b="0" i="0" dirty="0">
                <a:solidFill>
                  <a:srgbClr val="202124"/>
                </a:solidFill>
                <a:effectLst/>
                <a:latin typeface="arial" panose="020B0604020202020204" pitchFamily="34" charset="0"/>
              </a:rPr>
              <a:t> Führen ist durch klare Regeln, Strukturen und Ziele geprägt und häufig in einer Arbeitsumgebung mit standardisierten Prozessen im Einsatz. </a:t>
            </a:r>
          </a:p>
          <a:p>
            <a:r>
              <a:rPr lang="de-DE" b="0" i="0" dirty="0">
                <a:solidFill>
                  <a:srgbClr val="202124"/>
                </a:solidFill>
                <a:effectLst/>
                <a:latin typeface="arial" panose="020B0604020202020204" pitchFamily="34" charset="0"/>
              </a:rPr>
              <a:t>Bei der </a:t>
            </a:r>
            <a:r>
              <a:rPr lang="de-DE" b="1" i="0" dirty="0">
                <a:solidFill>
                  <a:srgbClr val="202124"/>
                </a:solidFill>
                <a:effectLst/>
                <a:latin typeface="arial" panose="020B0604020202020204" pitchFamily="34" charset="0"/>
              </a:rPr>
              <a:t>transformationalen Führung</a:t>
            </a:r>
            <a:r>
              <a:rPr lang="de-DE" b="0" i="0" dirty="0">
                <a:solidFill>
                  <a:srgbClr val="202124"/>
                </a:solidFill>
                <a:effectLst/>
                <a:latin typeface="arial" panose="020B0604020202020204" pitchFamily="34" charset="0"/>
              </a:rPr>
              <a:t> steht die Beziehung zwischen der charismatischen Führungskraft und dem intrinsisch motivierten Mitarbeiter im Vordergrund.</a:t>
            </a:r>
            <a:endParaRPr lang="de-DE" b="0" i="0" dirty="0">
              <a:solidFill>
                <a:srgbClr val="202122"/>
              </a:solidFill>
              <a:effectLst/>
              <a:latin typeface="Arial" panose="020B0604020202020204" pitchFamily="34" charset="0"/>
            </a:endParaRPr>
          </a:p>
          <a:p>
            <a:endParaRPr lang="de-DE" b="0" i="0" dirty="0">
              <a:effectLst/>
              <a:latin typeface="Arial" panose="020B0604020202020204" pitchFamily="34" charset="0"/>
            </a:endParaRPr>
          </a:p>
          <a:p>
            <a:r>
              <a:rPr lang="de-DE" b="0" i="0" dirty="0">
                <a:effectLst/>
                <a:latin typeface="Arial" panose="020B0604020202020204" pitchFamily="34" charset="0"/>
              </a:rPr>
              <a:t>Ein </a:t>
            </a:r>
            <a:r>
              <a:rPr lang="de-DE" b="1" i="0" dirty="0">
                <a:effectLst/>
                <a:latin typeface="Arial" panose="020B0604020202020204" pitchFamily="34" charset="0"/>
              </a:rPr>
              <a:t>Meme</a:t>
            </a:r>
            <a:r>
              <a:rPr lang="de-DE" b="0" i="0" dirty="0">
                <a:effectLst/>
                <a:latin typeface="Arial" panose="020B0604020202020204" pitchFamily="34" charset="0"/>
              </a:rPr>
              <a:t> (ausgesprochen [</a:t>
            </a:r>
            <a:r>
              <a:rPr lang="de-DE" b="0" i="0" dirty="0" err="1">
                <a:effectLst/>
                <a:latin typeface="Arial" panose="020B0604020202020204" pitchFamily="34" charset="0"/>
              </a:rPr>
              <a:t>miːm</a:t>
            </a:r>
            <a:r>
              <a:rPr lang="de-DE" b="0" i="0" dirty="0">
                <a:effectLst/>
                <a:latin typeface="Arial" panose="020B0604020202020204" pitchFamily="34" charset="0"/>
              </a:rPr>
              <a:t>], Mehrzahl </a:t>
            </a:r>
            <a:r>
              <a:rPr lang="de-DE" b="0" i="1" dirty="0" err="1">
                <a:effectLst/>
                <a:latin typeface="Arial" panose="020B0604020202020204" pitchFamily="34" charset="0"/>
              </a:rPr>
              <a:t>Memes</a:t>
            </a:r>
            <a:r>
              <a:rPr lang="de-DE" b="0" i="0" dirty="0">
                <a:effectLst/>
                <a:latin typeface="Arial" panose="020B0604020202020204" pitchFamily="34" charset="0"/>
              </a:rPr>
              <a:t>) ist ein </a:t>
            </a:r>
            <a:r>
              <a:rPr lang="de-DE" b="0" i="0" strike="noStrike" dirty="0">
                <a:effectLst/>
                <a:latin typeface="Arial" panose="020B0604020202020204" pitchFamily="34" charset="0"/>
                <a:hlinkClick r:id="rId3" tooltip="Kreativität">
                  <a:extLst>
                    <a:ext uri="{A12FA001-AC4F-418D-AE19-62706E023703}">
                      <ahyp:hlinkClr xmlns:ahyp="http://schemas.microsoft.com/office/drawing/2018/hyperlinkcolor" val="tx"/>
                    </a:ext>
                  </a:extLst>
                </a:hlinkClick>
              </a:rPr>
              <a:t>kreativ</a:t>
            </a:r>
            <a:r>
              <a:rPr lang="de-DE" b="0" i="0" dirty="0">
                <a:effectLst/>
                <a:latin typeface="Arial" panose="020B0604020202020204" pitchFamily="34" charset="0"/>
              </a:rPr>
              <a:t> geschaffener </a:t>
            </a:r>
            <a:r>
              <a:rPr lang="de-DE" b="0" i="0" strike="noStrike" dirty="0">
                <a:effectLst/>
                <a:latin typeface="Arial" panose="020B0604020202020204" pitchFamily="34" charset="0"/>
                <a:hlinkClick r:id="rId3" tooltip="Bewusstseinsinhalt">
                  <a:extLst>
                    <a:ext uri="{A12FA001-AC4F-418D-AE19-62706E023703}">
                      <ahyp:hlinkClr xmlns:ahyp="http://schemas.microsoft.com/office/drawing/2018/hyperlinkcolor" val="tx"/>
                    </a:ext>
                  </a:extLst>
                </a:hlinkClick>
              </a:rPr>
              <a:t>Bewusstseinsinhalt</a:t>
            </a:r>
            <a:r>
              <a:rPr lang="de-DE" b="0" i="0" dirty="0">
                <a:effectLst/>
                <a:latin typeface="Arial" panose="020B0604020202020204" pitchFamily="34" charset="0"/>
              </a:rPr>
              <a:t>, der sich unter Menschen verbreitet. Dieser ist in der Regel </a:t>
            </a:r>
            <a:r>
              <a:rPr lang="de-DE" b="0" i="0" strike="noStrike" dirty="0">
                <a:effectLst/>
                <a:latin typeface="Arial" panose="020B0604020202020204" pitchFamily="34" charset="0"/>
                <a:hlinkClick r:id="rId3" tooltip="Humor">
                  <a:extLst>
                    <a:ext uri="{A12FA001-AC4F-418D-AE19-62706E023703}">
                      <ahyp:hlinkClr xmlns:ahyp="http://schemas.microsoft.com/office/drawing/2018/hyperlinkcolor" val="tx"/>
                    </a:ext>
                  </a:extLst>
                </a:hlinkClick>
              </a:rPr>
              <a:t>humoristisch</a:t>
            </a:r>
            <a:r>
              <a:rPr lang="de-DE" b="0" i="0" dirty="0">
                <a:effectLst/>
                <a:latin typeface="Arial" panose="020B0604020202020204" pitchFamily="34" charset="0"/>
              </a:rPr>
              <a:t> und aufheiternd, manchmal auch </a:t>
            </a:r>
            <a:r>
              <a:rPr lang="de-DE" b="0" i="0" strike="noStrike" dirty="0">
                <a:effectLst/>
                <a:latin typeface="Arial" panose="020B0604020202020204" pitchFamily="34" charset="0"/>
                <a:hlinkClick r:id="rId3" tooltip="Satire">
                  <a:extLst>
                    <a:ext uri="{A12FA001-AC4F-418D-AE19-62706E023703}">
                      <ahyp:hlinkClr xmlns:ahyp="http://schemas.microsoft.com/office/drawing/2018/hyperlinkcolor" val="tx"/>
                    </a:ext>
                  </a:extLst>
                </a:hlinkClick>
              </a:rPr>
              <a:t>satirisch</a:t>
            </a:r>
            <a:r>
              <a:rPr lang="de-DE" b="0" i="0" dirty="0">
                <a:effectLst/>
                <a:latin typeface="Arial" panose="020B0604020202020204" pitchFamily="34" charset="0"/>
              </a:rPr>
              <a:t> und entsprechend gesellschaftskritisch.</a:t>
            </a:r>
            <a:r>
              <a:rPr lang="de-DE" b="0" i="0" strike="noStrike" baseline="30000" dirty="0">
                <a:effectLst/>
                <a:latin typeface="Arial" panose="020B0604020202020204" pitchFamily="34" charset="0"/>
                <a:hlinkClick r:id="rId3">
                  <a:extLst>
                    <a:ext uri="{A12FA001-AC4F-418D-AE19-62706E023703}">
                      <ahyp:hlinkClr xmlns:ahyp="http://schemas.microsoft.com/office/drawing/2018/hyperlinkcolor" val="tx"/>
                    </a:ext>
                  </a:extLst>
                </a:hlinkClick>
              </a:rPr>
              <a:t>[1][2]</a:t>
            </a:r>
            <a:r>
              <a:rPr lang="de-DE" b="0" i="0" dirty="0">
                <a:effectLst/>
                <a:latin typeface="Arial" panose="020B0604020202020204" pitchFamily="34" charset="0"/>
              </a:rPr>
              <a:t> Bei </a:t>
            </a:r>
            <a:r>
              <a:rPr lang="de-DE" b="0" i="0" dirty="0" err="1">
                <a:effectLst/>
                <a:latin typeface="Arial" panose="020B0604020202020204" pitchFamily="34" charset="0"/>
              </a:rPr>
              <a:t>Memes</a:t>
            </a:r>
            <a:r>
              <a:rPr lang="de-DE" b="0" i="0" dirty="0">
                <a:effectLst/>
                <a:latin typeface="Arial" panose="020B0604020202020204" pitchFamily="34" charset="0"/>
              </a:rPr>
              <a:t> kann es sich um selbst erstellte Werke handeln, aber auch um montierte oder aus dem ursprünglichen Kontext gerissene Fotografien, Zeichnungen, Animationen oder Filme von anderen. Sie tauchen in Form bewegter und unbewegter Bilder, Text, Video oder auch Audio auf, sind also nicht an einen Medientyp gebunden. Meist werden </a:t>
            </a:r>
            <a:r>
              <a:rPr lang="de-DE" b="0" i="0" dirty="0" err="1">
                <a:effectLst/>
                <a:latin typeface="Arial" panose="020B0604020202020204" pitchFamily="34" charset="0"/>
              </a:rPr>
              <a:t>Memes</a:t>
            </a:r>
            <a:r>
              <a:rPr lang="de-DE" b="0" i="0" dirty="0">
                <a:effectLst/>
                <a:latin typeface="Arial" panose="020B0604020202020204" pitchFamily="34" charset="0"/>
              </a:rPr>
              <a:t> über das Internet weitergereicht, wo sie eine virale Verbreitung erlangen können. </a:t>
            </a:r>
            <a:r>
              <a:rPr lang="de-DE" b="0" i="0" dirty="0" err="1">
                <a:effectLst/>
                <a:latin typeface="Arial" panose="020B0604020202020204" pitchFamily="34" charset="0"/>
              </a:rPr>
              <a:t>Memes</a:t>
            </a:r>
            <a:r>
              <a:rPr lang="de-DE" b="0" i="0" dirty="0">
                <a:effectLst/>
                <a:latin typeface="Arial" panose="020B0604020202020204" pitchFamily="34" charset="0"/>
              </a:rPr>
              <a:t> sind ein bedeutender Teil der </a:t>
            </a:r>
            <a:r>
              <a:rPr lang="de-DE" b="0" i="0" strike="noStrike" dirty="0">
                <a:effectLst/>
                <a:latin typeface="Arial" panose="020B0604020202020204" pitchFamily="34" charset="0"/>
                <a:hlinkClick r:id="rId3" tooltip="Netzkultur">
                  <a:extLst>
                    <a:ext uri="{A12FA001-AC4F-418D-AE19-62706E023703}">
                      <ahyp:hlinkClr xmlns:ahyp="http://schemas.microsoft.com/office/drawing/2018/hyperlinkcolor" val="tx"/>
                    </a:ext>
                  </a:extLst>
                </a:hlinkClick>
              </a:rPr>
              <a:t>Netzkultur</a:t>
            </a:r>
            <a:r>
              <a:rPr lang="de-DE" b="0" i="0" dirty="0">
                <a:effectLst/>
                <a:latin typeface="Arial" panose="020B0604020202020204" pitchFamily="34" charset="0"/>
              </a:rPr>
              <a:t>.</a:t>
            </a:r>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14</a:t>
            </a:fld>
            <a:endParaRPr lang="de-CH"/>
          </a:p>
        </p:txBody>
      </p:sp>
    </p:spTree>
    <p:extLst>
      <p:ext uri="{BB962C8B-B14F-4D97-AF65-F5344CB8AC3E}">
        <p14:creationId xmlns:p14="http://schemas.microsoft.com/office/powerpoint/2010/main" val="1565984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dirty="0">
                <a:solidFill>
                  <a:schemeClr val="tx1"/>
                </a:solidFill>
                <a:effectLst/>
                <a:latin typeface="Arial" panose="020B0604020202020204" pitchFamily="34" charset="0"/>
              </a:rPr>
              <a:t>Christian Maria Brandes (* </a:t>
            </a:r>
            <a:r>
              <a:rPr lang="de-CH" b="0" i="0" u="none" strike="noStrike" dirty="0">
                <a:solidFill>
                  <a:schemeClr val="tx1"/>
                </a:solidFill>
                <a:effectLst/>
                <a:latin typeface="Arial" panose="020B0604020202020204" pitchFamily="34" charset="0"/>
                <a:hlinkClick r:id="rId3" tooltip="1981">
                  <a:extLst>
                    <a:ext uri="{A12FA001-AC4F-418D-AE19-62706E023703}">
                      <ahyp:hlinkClr xmlns:ahyp="http://schemas.microsoft.com/office/drawing/2018/hyperlinkcolor" val="tx"/>
                    </a:ext>
                  </a:extLst>
                </a:hlinkClick>
              </a:rPr>
              <a:t>1981</a:t>
            </a:r>
            <a:r>
              <a:rPr lang="de-CH" b="0" i="0" dirty="0">
                <a:solidFill>
                  <a:schemeClr val="tx1"/>
                </a:solidFill>
                <a:effectLst/>
                <a:latin typeface="Arial" panose="020B0604020202020204" pitchFamily="34" charset="0"/>
              </a:rPr>
              <a:t> in </a:t>
            </a:r>
            <a:r>
              <a:rPr lang="de-CH" b="0" i="0" u="none" strike="noStrike" dirty="0">
                <a:solidFill>
                  <a:schemeClr val="tx1"/>
                </a:solidFill>
                <a:effectLst/>
                <a:latin typeface="Arial" panose="020B0604020202020204" pitchFamily="34" charset="0"/>
                <a:hlinkClick r:id="rId4" tooltip="Vechta">
                  <a:extLst>
                    <a:ext uri="{A12FA001-AC4F-418D-AE19-62706E023703}">
                      <ahyp:hlinkClr xmlns:ahyp="http://schemas.microsoft.com/office/drawing/2018/hyperlinkcolor" val="tx"/>
                    </a:ext>
                  </a:extLst>
                </a:hlinkClick>
              </a:rPr>
              <a:t>Vechta</a:t>
            </a:r>
            <a:r>
              <a:rPr lang="de-CH" b="0" i="0" dirty="0">
                <a:solidFill>
                  <a:schemeClr val="tx1"/>
                </a:solidFill>
                <a:effectLst/>
                <a:latin typeface="Arial" panose="020B0604020202020204" pitchFamily="34" charset="0"/>
              </a:rPr>
              <a:t>), </a:t>
            </a:r>
            <a:r>
              <a:rPr lang="de-CH" b="0" i="0" u="none" strike="noStrike" dirty="0">
                <a:solidFill>
                  <a:schemeClr val="tx1"/>
                </a:solidFill>
                <a:effectLst/>
                <a:latin typeface="Arial" panose="020B0604020202020204" pitchFamily="34" charset="0"/>
                <a:hlinkClick r:id="rId5" tooltip="Pseudonym">
                  <a:extLst>
                    <a:ext uri="{A12FA001-AC4F-418D-AE19-62706E023703}">
                      <ahyp:hlinkClr xmlns:ahyp="http://schemas.microsoft.com/office/drawing/2018/hyperlinkcolor" val="tx"/>
                    </a:ext>
                  </a:extLst>
                </a:hlinkClick>
              </a:rPr>
              <a:t>Künstlername</a:t>
            </a:r>
            <a:r>
              <a:rPr lang="de-CH" b="0" i="0" dirty="0">
                <a:solidFill>
                  <a:schemeClr val="tx1"/>
                </a:solidFill>
                <a:effectLst/>
                <a:latin typeface="Arial" panose="020B0604020202020204" pitchFamily="34" charset="0"/>
              </a:rPr>
              <a:t> </a:t>
            </a:r>
            <a:r>
              <a:rPr lang="de-CH" b="0" i="0" dirty="0" err="1">
                <a:solidFill>
                  <a:schemeClr val="tx1"/>
                </a:solidFill>
                <a:effectLst/>
                <a:latin typeface="Arial" panose="020B0604020202020204" pitchFamily="34" charset="0"/>
              </a:rPr>
              <a:t>Schlecky</a:t>
            </a:r>
            <a:r>
              <a:rPr lang="de-CH" b="0" i="0" dirty="0">
                <a:solidFill>
                  <a:schemeClr val="tx1"/>
                </a:solidFill>
                <a:effectLst/>
                <a:latin typeface="Arial" panose="020B0604020202020204" pitchFamily="34" charset="0"/>
              </a:rPr>
              <a:t> Silberstein, ist ein </a:t>
            </a:r>
            <a:r>
              <a:rPr lang="de-CH" b="0" i="0" u="none" strike="noStrike" dirty="0">
                <a:solidFill>
                  <a:schemeClr val="tx1"/>
                </a:solidFill>
                <a:effectLst/>
                <a:latin typeface="Arial" panose="020B0604020202020204" pitchFamily="34" charset="0"/>
                <a:hlinkClick r:id="rId6" tooltip="Deutschland">
                  <a:extLst>
                    <a:ext uri="{A12FA001-AC4F-418D-AE19-62706E023703}">
                      <ahyp:hlinkClr xmlns:ahyp="http://schemas.microsoft.com/office/drawing/2018/hyperlinkcolor" val="tx"/>
                    </a:ext>
                  </a:extLst>
                </a:hlinkClick>
              </a:rPr>
              <a:t>deutscher</a:t>
            </a:r>
            <a:r>
              <a:rPr lang="de-CH" b="0" i="0" dirty="0">
                <a:solidFill>
                  <a:schemeClr val="tx1"/>
                </a:solidFill>
                <a:effectLst/>
                <a:latin typeface="Arial" panose="020B0604020202020204" pitchFamily="34" charset="0"/>
              </a:rPr>
              <a:t> </a:t>
            </a:r>
            <a:r>
              <a:rPr lang="de-CH" b="0" i="0" u="none" strike="noStrike" dirty="0">
                <a:solidFill>
                  <a:schemeClr val="tx1"/>
                </a:solidFill>
                <a:effectLst/>
                <a:latin typeface="Arial" panose="020B0604020202020204" pitchFamily="34" charset="0"/>
                <a:hlinkClick r:id="rId7" tooltip="Autor">
                  <a:extLst>
                    <a:ext uri="{A12FA001-AC4F-418D-AE19-62706E023703}">
                      <ahyp:hlinkClr xmlns:ahyp="http://schemas.microsoft.com/office/drawing/2018/hyperlinkcolor" val="tx"/>
                    </a:ext>
                  </a:extLst>
                </a:hlinkClick>
              </a:rPr>
              <a:t>Autor</a:t>
            </a:r>
            <a:r>
              <a:rPr lang="de-CH" b="0" i="0" dirty="0">
                <a:solidFill>
                  <a:schemeClr val="tx1"/>
                </a:solidFill>
                <a:effectLst/>
                <a:latin typeface="Arial" panose="020B0604020202020204" pitchFamily="34" charset="0"/>
              </a:rPr>
              <a:t>, Schauspieler und </a:t>
            </a:r>
            <a:r>
              <a:rPr lang="de-CH" b="0" i="0" u="none" strike="noStrike" dirty="0">
                <a:solidFill>
                  <a:schemeClr val="tx1"/>
                </a:solidFill>
                <a:effectLst/>
                <a:latin typeface="Arial" panose="020B0604020202020204" pitchFamily="34" charset="0"/>
                <a:hlinkClick r:id="rId8" tooltip="Blogger">
                  <a:extLst>
                    <a:ext uri="{A12FA001-AC4F-418D-AE19-62706E023703}">
                      <ahyp:hlinkClr xmlns:ahyp="http://schemas.microsoft.com/office/drawing/2018/hyperlinkcolor" val="tx"/>
                    </a:ext>
                  </a:extLst>
                </a:hlinkClick>
              </a:rPr>
              <a:t>Blogger</a:t>
            </a:r>
            <a:r>
              <a:rPr lang="de-CH" b="0" i="0" dirty="0">
                <a:solidFill>
                  <a:schemeClr val="tx1"/>
                </a:solidFill>
                <a:effectLst/>
                <a:latin typeface="Arial" panose="020B0604020202020204" pitchFamily="34" charset="0"/>
              </a:rPr>
              <a:t>.</a:t>
            </a:r>
            <a:r>
              <a:rPr lang="de-CH" b="0" i="0" u="none" strike="noStrike" baseline="30000" dirty="0">
                <a:solidFill>
                  <a:schemeClr val="tx1"/>
                </a:solidFill>
                <a:effectLst/>
                <a:latin typeface="Arial" panose="020B0604020202020204" pitchFamily="34" charset="0"/>
                <a:hlinkClick r:id="rId9">
                  <a:extLst>
                    <a:ext uri="{A12FA001-AC4F-418D-AE19-62706E023703}">
                      <ahyp:hlinkClr xmlns:ahyp="http://schemas.microsoft.com/office/drawing/2018/hyperlinkcolor" val="tx"/>
                    </a:ext>
                  </a:extLst>
                </a:hlinkClick>
              </a:rPr>
              <a:t>[1]</a:t>
            </a:r>
            <a:r>
              <a:rPr lang="de-CH" b="0" i="0" dirty="0">
                <a:solidFill>
                  <a:schemeClr val="tx1"/>
                </a:solidFill>
                <a:effectLst/>
                <a:latin typeface="Arial" panose="020B0604020202020204" pitchFamily="34" charset="0"/>
              </a:rPr>
              <a:t> Er betreibt den </a:t>
            </a:r>
            <a:r>
              <a:rPr lang="de-CH" b="0" i="0" u="none" strike="noStrike" dirty="0">
                <a:solidFill>
                  <a:schemeClr val="tx1"/>
                </a:solidFill>
                <a:effectLst/>
                <a:latin typeface="Arial" panose="020B0604020202020204" pitchFamily="34" charset="0"/>
                <a:hlinkClick r:id="rId10" tooltip="Blog">
                  <a:extLst>
                    <a:ext uri="{A12FA001-AC4F-418D-AE19-62706E023703}">
                      <ahyp:hlinkClr xmlns:ahyp="http://schemas.microsoft.com/office/drawing/2018/hyperlinkcolor" val="tx"/>
                    </a:ext>
                  </a:extLst>
                </a:hlinkClick>
              </a:rPr>
              <a:t>Blog</a:t>
            </a:r>
            <a:r>
              <a:rPr lang="de-CH" b="0" i="0" dirty="0">
                <a:solidFill>
                  <a:schemeClr val="tx1"/>
                </a:solidFill>
                <a:effectLst/>
                <a:latin typeface="Arial" panose="020B0604020202020204" pitchFamily="34" charset="0"/>
              </a:rPr>
              <a:t> </a:t>
            </a:r>
            <a:r>
              <a:rPr lang="de-CH" b="0" i="1" dirty="0" err="1">
                <a:solidFill>
                  <a:schemeClr val="tx1"/>
                </a:solidFill>
                <a:effectLst/>
                <a:latin typeface="Arial" panose="020B0604020202020204" pitchFamily="34" charset="0"/>
              </a:rPr>
              <a:t>Schlecky</a:t>
            </a:r>
            <a:r>
              <a:rPr lang="de-CH" b="0" i="1" dirty="0">
                <a:solidFill>
                  <a:schemeClr val="tx1"/>
                </a:solidFill>
                <a:effectLst/>
                <a:latin typeface="Arial" panose="020B0604020202020204" pitchFamily="34" charset="0"/>
              </a:rPr>
              <a:t> Silberstein</a:t>
            </a:r>
            <a:r>
              <a:rPr lang="de-CH" b="0" i="0" dirty="0">
                <a:solidFill>
                  <a:schemeClr val="tx1"/>
                </a:solidFill>
                <a:effectLst/>
                <a:latin typeface="Arial" panose="020B0604020202020204" pitchFamily="34" charset="0"/>
              </a:rPr>
              <a:t> (ehemals </a:t>
            </a:r>
            <a:r>
              <a:rPr lang="de-CH" b="0" i="1" dirty="0">
                <a:solidFill>
                  <a:schemeClr val="tx1"/>
                </a:solidFill>
                <a:effectLst/>
                <a:latin typeface="Arial" panose="020B0604020202020204" pitchFamily="34" charset="0"/>
              </a:rPr>
              <a:t>Spiegel Offline</a:t>
            </a:r>
            <a:r>
              <a:rPr lang="de-CH" b="0" i="0" dirty="0">
                <a:solidFill>
                  <a:schemeClr val="tx1"/>
                </a:solidFill>
                <a:effectLst/>
                <a:latin typeface="Arial" panose="020B0604020202020204" pitchFamily="34" charset="0"/>
              </a:rPr>
              <a:t>) und ist Head-Autor sowie Darsteller der Online-Comedyshow </a:t>
            </a:r>
            <a:r>
              <a:rPr lang="de-CH" b="0" i="0" u="none" strike="noStrike" dirty="0">
                <a:solidFill>
                  <a:schemeClr val="tx1"/>
                </a:solidFill>
                <a:effectLst/>
                <a:latin typeface="Arial" panose="020B0604020202020204" pitchFamily="34" charset="0"/>
                <a:hlinkClick r:id="rId11" tooltip="Browser Ballett">
                  <a:extLst>
                    <a:ext uri="{A12FA001-AC4F-418D-AE19-62706E023703}">
                      <ahyp:hlinkClr xmlns:ahyp="http://schemas.microsoft.com/office/drawing/2018/hyperlinkcolor" val="tx"/>
                    </a:ext>
                  </a:extLst>
                </a:hlinkClick>
              </a:rPr>
              <a:t>Browser Ballett</a:t>
            </a:r>
            <a:r>
              <a:rPr lang="de-CH" b="0" i="0" dirty="0">
                <a:solidFill>
                  <a:schemeClr val="tx1"/>
                </a:solidFill>
                <a:effectLst/>
                <a:latin typeface="Arial" panose="020B0604020202020204" pitchFamily="34" charset="0"/>
              </a:rPr>
              <a:t>.</a:t>
            </a:r>
            <a:endParaRPr lang="de-CH" b="0" dirty="0">
              <a:solidFill>
                <a:schemeClr val="tx1"/>
              </a:solidFill>
            </a:endParaRPr>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15</a:t>
            </a:fld>
            <a:endParaRPr lang="de-CH"/>
          </a:p>
        </p:txBody>
      </p:sp>
    </p:spTree>
    <p:extLst>
      <p:ext uri="{BB962C8B-B14F-4D97-AF65-F5344CB8AC3E}">
        <p14:creationId xmlns:p14="http://schemas.microsoft.com/office/powerpoint/2010/main" val="4062578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9290" y="4860982"/>
            <a:ext cx="6552727" cy="4860985"/>
          </a:xfrm>
        </p:spPr>
        <p:txBody>
          <a:bodyPr/>
          <a:lstStyle/>
          <a:p>
            <a:pPr marL="0" indent="0">
              <a:lnSpc>
                <a:spcPct val="120000"/>
              </a:lnSpc>
              <a:spcBef>
                <a:spcPts val="600"/>
              </a:spcBef>
              <a:buNone/>
            </a:pPr>
            <a:r>
              <a:rPr lang="de-CH" sz="1200" dirty="0">
                <a:solidFill>
                  <a:srgbClr val="3C3C3C"/>
                </a:solidFill>
                <a:effectLst/>
                <a:latin typeface="Arial" panose="020B0604020202020204" pitchFamily="34" charset="0"/>
                <a:ea typeface="Times New Roman" panose="02020603050405020304" pitchFamily="18" charset="0"/>
                <a:cs typeface="Arial" panose="020B0604020202020204" pitchFamily="34" charset="0"/>
              </a:rPr>
              <a:t>Gummiring auseinanderziehst, dann ist er flexibel. </a:t>
            </a:r>
            <a:br>
              <a:rPr lang="de-CH" sz="1200" dirty="0">
                <a:solidFill>
                  <a:srgbClr val="3C3C3C"/>
                </a:solidFill>
                <a:effectLst/>
                <a:latin typeface="Arial" panose="020B0604020202020204" pitchFamily="34" charset="0"/>
                <a:ea typeface="Times New Roman" panose="02020603050405020304" pitchFamily="18" charset="0"/>
                <a:cs typeface="Arial" panose="020B0604020202020204" pitchFamily="34" charset="0"/>
              </a:rPr>
            </a:br>
            <a:r>
              <a:rPr lang="de-CH" sz="1200" dirty="0">
                <a:solidFill>
                  <a:srgbClr val="3C3C3C"/>
                </a:solidFill>
                <a:effectLst/>
                <a:latin typeface="Arial" panose="020B0604020202020204" pitchFamily="34" charset="0"/>
                <a:ea typeface="Times New Roman" panose="02020603050405020304" pitchFamily="18" charset="0"/>
                <a:cs typeface="Arial" panose="020B0604020202020204" pitchFamily="34" charset="0"/>
              </a:rPr>
              <a:t>Er dehnt sich aus und formt sich deinem Wunsch entsprechend.</a:t>
            </a:r>
          </a:p>
          <a:p>
            <a:pPr marL="0" indent="0">
              <a:lnSpc>
                <a:spcPct val="120000"/>
              </a:lnSpc>
              <a:spcBef>
                <a:spcPts val="600"/>
              </a:spcBef>
              <a:buNone/>
            </a:pPr>
            <a:r>
              <a:rPr lang="de-CH" sz="1200" b="1" dirty="0">
                <a:solidFill>
                  <a:srgbClr val="3C3C3C"/>
                </a:solidFill>
                <a:effectLst/>
                <a:latin typeface="Arial" panose="020B0604020202020204" pitchFamily="34" charset="0"/>
                <a:ea typeface="Times New Roman" panose="02020603050405020304" pitchFamily="18" charset="0"/>
                <a:cs typeface="Arial" panose="020B0604020202020204" pitchFamily="34" charset="0"/>
              </a:rPr>
              <a:t>Wenn du ihn wieder auslässt, dann geht der Gummiring wieder in den Ausgangszustand zurück.</a:t>
            </a:r>
          </a:p>
          <a:p>
            <a:pPr marL="0" indent="0">
              <a:lnSpc>
                <a:spcPct val="120000"/>
              </a:lnSpc>
              <a:spcBef>
                <a:spcPts val="600"/>
              </a:spcBef>
              <a:buNone/>
            </a:pPr>
            <a:r>
              <a:rPr lang="de-CH" sz="1200" dirty="0">
                <a:solidFill>
                  <a:srgbClr val="3C3C3C"/>
                </a:solidFill>
                <a:effectLst/>
                <a:latin typeface="Arial" panose="020B0604020202020204" pitchFamily="34" charset="0"/>
                <a:ea typeface="Times New Roman" panose="02020603050405020304" pitchFamily="18" charset="0"/>
                <a:cs typeface="Arial" panose="020B0604020202020204" pitchFamily="34" charset="0"/>
              </a:rPr>
              <a:t>Unternehmen: Durch Corona hat sich in Unternehmen schnell vieles geändert. Von heute auf morgen wurden Mitarbeiter ins Home Office geschickt. Schnell waren Unternehmen „agil“ und stolz auf ihre neugewonnene Agilität. Doch sind sie dadurch wirklich agil?</a:t>
            </a:r>
            <a:endParaRPr lang="de-CH" sz="12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600"/>
              </a:spcBef>
            </a:pPr>
            <a:r>
              <a:rPr lang="de-CH" sz="1200" dirty="0">
                <a:solidFill>
                  <a:srgbClr val="3C3C3C"/>
                </a:solidFill>
                <a:effectLst/>
                <a:latin typeface="Arial" panose="020B0604020202020204" pitchFamily="34" charset="0"/>
                <a:ea typeface="Times New Roman" panose="02020603050405020304" pitchFamily="18" charset="0"/>
                <a:cs typeface="Arial" panose="020B0604020202020204" pitchFamily="34" charset="0"/>
              </a:rPr>
              <a:t>Einige Unternehmen sind bei den ersten Anzeichen von sinkenden Fallzahlen wieder zurück zum Ursprung gekehrt – also schnell wieder ins Büro, ja kein Home Office ermöglichen und alles wieder so wie in der Zeit vor Corona. </a:t>
            </a:r>
            <a:r>
              <a:rPr lang="de-CH" sz="1200" b="1" dirty="0">
                <a:solidFill>
                  <a:srgbClr val="3C3C3C"/>
                </a:solidFill>
                <a:effectLst/>
                <a:latin typeface="Arial" panose="020B0604020202020204" pitchFamily="34" charset="0"/>
                <a:ea typeface="Times New Roman" panose="02020603050405020304" pitchFamily="18" charset="0"/>
                <a:cs typeface="Arial" panose="020B0604020202020204" pitchFamily="34" charset="0"/>
              </a:rPr>
              <a:t>Das ist für mich keine Agilität, sondern Flexibilität.</a:t>
            </a:r>
            <a:r>
              <a:rPr lang="de-CH" sz="1200" dirty="0">
                <a:solidFill>
                  <a:srgbClr val="3C3C3C"/>
                </a:solidFill>
                <a:effectLst/>
                <a:latin typeface="Arial" panose="020B0604020202020204" pitchFamily="34" charset="0"/>
                <a:ea typeface="Times New Roman" panose="02020603050405020304" pitchFamily="18" charset="0"/>
                <a:cs typeface="Arial" panose="020B0604020202020204" pitchFamily="34" charset="0"/>
              </a:rPr>
              <a:t> Diese Unternehmen haben schnell reagiert, gehen jedoch wie der Gummiring wieder zurück in den Ursprungszustand.</a:t>
            </a:r>
          </a:p>
          <a:p>
            <a:pPr>
              <a:lnSpc>
                <a:spcPct val="120000"/>
              </a:lnSpc>
              <a:spcBef>
                <a:spcPts val="600"/>
              </a:spcBef>
            </a:pPr>
            <a:endParaRPr lang="de-CH" sz="1200" dirty="0">
              <a:solidFill>
                <a:srgbClr val="3C3C3C"/>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de-CH" sz="1200" b="1" dirty="0">
                <a:effectLst/>
                <a:latin typeface="Arial" panose="020B0604020202020204" pitchFamily="34" charset="0"/>
                <a:ea typeface="Times New Roman" panose="02020603050405020304" pitchFamily="18" charset="0"/>
                <a:cs typeface="Arial" panose="020B0604020202020204" pitchFamily="34" charset="0"/>
              </a:rPr>
              <a:t>Agilität? </a:t>
            </a:r>
            <a:r>
              <a:rPr lang="de-CH" sz="1200" dirty="0">
                <a:effectLst/>
                <a:latin typeface="Arial" panose="020B0604020202020204" pitchFamily="34" charset="0"/>
                <a:ea typeface="Times New Roman" panose="02020603050405020304" pitchFamily="18" charset="0"/>
                <a:cs typeface="Arial" panose="020B0604020202020204" pitchFamily="34" charset="0"/>
              </a:rPr>
              <a:t>Hier geht es darum den „neuen“ Zustand zum neuen Alten zu machen. </a:t>
            </a:r>
            <a:r>
              <a:rPr lang="de-CH" sz="1200" dirty="0" err="1">
                <a:effectLst/>
                <a:latin typeface="Arial" panose="020B0604020202020204" pitchFamily="34" charset="0"/>
                <a:ea typeface="Times New Roman" panose="02020603050405020304" pitchFamily="18" charset="0"/>
                <a:cs typeface="Arial" panose="020B0604020202020204" pitchFamily="34" charset="0"/>
              </a:rPr>
              <a:t>Dh</a:t>
            </a:r>
            <a:r>
              <a:rPr lang="de-CH" sz="1200" dirty="0">
                <a:effectLst/>
                <a:latin typeface="Arial" panose="020B0604020202020204" pitchFamily="34" charset="0"/>
                <a:ea typeface="Times New Roman" panose="02020603050405020304" pitchFamily="18" charset="0"/>
                <a:cs typeface="Arial" panose="020B0604020202020204" pitchFamily="34" charset="0"/>
              </a:rPr>
              <a:t>. der Gummiring bleibt ausgedehnt und nimmt diesen gedehnten Zustand als neuen Zustand wahr. Um sich dann wieder von dort aus zu verändern.</a:t>
            </a:r>
            <a:endParaRPr lang="de-CH"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500"/>
              </a:spcAft>
            </a:pPr>
            <a:r>
              <a:rPr lang="de-CH" sz="1200" dirty="0" err="1">
                <a:effectLst/>
                <a:latin typeface="Arial" panose="020B0604020202020204" pitchFamily="34" charset="0"/>
                <a:ea typeface="Times New Roman" panose="02020603050405020304" pitchFamily="18" charset="0"/>
                <a:cs typeface="Arial" panose="020B0604020202020204" pitchFamily="34" charset="0"/>
              </a:rPr>
              <a:t>Dh</a:t>
            </a:r>
            <a:r>
              <a:rPr lang="de-CH" sz="1200" dirty="0">
                <a:effectLst/>
                <a:latin typeface="Arial" panose="020B0604020202020204" pitchFamily="34" charset="0"/>
                <a:ea typeface="Times New Roman" panose="02020603050405020304" pitchFamily="18" charset="0"/>
                <a:cs typeface="Arial" panose="020B0604020202020204" pitchFamily="34" charset="0"/>
              </a:rPr>
              <a:t>. agile Unternehmen haben sich zwar auch schnell an die Covid-19 Situation angepasst, doch nehmen sie diese Veränderungen als neues ALTES wahr. Sie überlegen, was gut funktioniert hat und was weniger gut funktioniert hat. Sie übernehmen Dinge aus der Covid-19 Zeit, um sich als Unternehmen weiterzuentwickeln.</a:t>
            </a:r>
          </a:p>
          <a:p>
            <a:pPr>
              <a:lnSpc>
                <a:spcPct val="120000"/>
              </a:lnSpc>
              <a:spcBef>
                <a:spcPts val="600"/>
              </a:spcBef>
            </a:pPr>
            <a:endParaRPr lang="de-CH" sz="1200" dirty="0">
              <a:effectLst/>
              <a:ea typeface="Calibri" panose="020F0502020204030204" pitchFamily="34" charset="0"/>
              <a:cs typeface="Times New Roman" panose="02020603050405020304" pitchFamily="18" charset="0"/>
            </a:endParaRPr>
          </a:p>
          <a:p>
            <a:endParaRPr lang="de-CH" dirty="0"/>
          </a:p>
          <a:p>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16</a:t>
            </a:fld>
            <a:endParaRPr lang="de-CH"/>
          </a:p>
        </p:txBody>
      </p:sp>
    </p:spTree>
    <p:extLst>
      <p:ext uri="{BB962C8B-B14F-4D97-AF65-F5344CB8AC3E}">
        <p14:creationId xmlns:p14="http://schemas.microsoft.com/office/powerpoint/2010/main" val="3783786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Unterstützen wo Unterstützungsbedarf besteht</a:t>
            </a:r>
          </a:p>
          <a:p>
            <a:endParaRPr lang="de-DE" dirty="0"/>
          </a:p>
          <a:p>
            <a:r>
              <a:rPr lang="de-DE" dirty="0"/>
              <a:t>Berufswahl ist komplex und sollte der menschlichen Seiten Platz geben</a:t>
            </a:r>
          </a:p>
          <a:p>
            <a:r>
              <a:rPr lang="de-DE" dirty="0"/>
              <a:t>Digitales ermöglicht eine Vielfallt</a:t>
            </a:r>
          </a:p>
          <a:p>
            <a:r>
              <a:rPr lang="de-DE" dirty="0"/>
              <a:t>Digital kann überfordern</a:t>
            </a:r>
          </a:p>
          <a:p>
            <a:r>
              <a:rPr lang="de-DE" dirty="0"/>
              <a:t>Im Alltag ist Coaching immer mehr ein Teil der Berufswahl</a:t>
            </a:r>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17</a:t>
            </a:fld>
            <a:endParaRPr lang="de-CH"/>
          </a:p>
        </p:txBody>
      </p:sp>
    </p:spTree>
    <p:extLst>
      <p:ext uri="{BB962C8B-B14F-4D97-AF65-F5344CB8AC3E}">
        <p14:creationId xmlns:p14="http://schemas.microsoft.com/office/powerpoint/2010/main" val="265797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Frage: Finden wir auf berufsberatung.ch die Sprache der Jugendlichen (siehe Link)</a:t>
            </a:r>
            <a:endParaRPr lang="de-CH" dirty="0">
              <a:hlinkClick r:id="rId3">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solidFill>
                  <a:srgbClr val="0563C1"/>
                </a:solidFill>
                <a:hlinkClick r:id="rId3">
                  <a:extLst>
                    <a:ext uri="{A12FA001-AC4F-418D-AE19-62706E023703}">
                      <ahyp:hlinkClr xmlns:ahyp="http://schemas.microsoft.com/office/drawing/2018/hyperlinkcolor" val="tx"/>
                    </a:ext>
                  </a:extLst>
                </a:hlinkClick>
              </a:rPr>
              <a:t>https://www.berufsberatung.ch/dyn/show/13202?lang=de&amp;id=368</a:t>
            </a:r>
            <a:endParaRPr lang="de-CH" dirty="0">
              <a:solidFill>
                <a:srgbClr val="0563C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dirty="0">
              <a:solidFill>
                <a:srgbClr val="0563C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Begleiten und Coachen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Kurze Inputs – doch immer wieder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Das spricht die Jungen an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Direkte Kontakte, schnell erreicht </a:t>
            </a:r>
          </a:p>
          <a:p>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18</a:t>
            </a:fld>
            <a:endParaRPr lang="de-CH"/>
          </a:p>
        </p:txBody>
      </p:sp>
    </p:spTree>
    <p:extLst>
      <p:ext uri="{BB962C8B-B14F-4D97-AF65-F5344CB8AC3E}">
        <p14:creationId xmlns:p14="http://schemas.microsoft.com/office/powerpoint/2010/main" val="3373557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19</a:t>
            </a:fld>
            <a:endParaRPr lang="de-CH"/>
          </a:p>
        </p:txBody>
      </p:sp>
    </p:spTree>
    <p:extLst>
      <p:ext uri="{BB962C8B-B14F-4D97-AF65-F5344CB8AC3E}">
        <p14:creationId xmlns:p14="http://schemas.microsoft.com/office/powerpoint/2010/main" val="1411964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2</a:t>
            </a:fld>
            <a:endParaRPr lang="de-CH"/>
          </a:p>
        </p:txBody>
      </p:sp>
    </p:spTree>
    <p:extLst>
      <p:ext uri="{BB962C8B-B14F-4D97-AF65-F5344CB8AC3E}">
        <p14:creationId xmlns:p14="http://schemas.microsoft.com/office/powerpoint/2010/main" val="538951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202124"/>
                </a:solidFill>
                <a:effectLst/>
                <a:latin typeface="arial" panose="020B0604020202020204" pitchFamily="34" charset="0"/>
              </a:rPr>
              <a:t>Flexibilität</a:t>
            </a:r>
            <a:r>
              <a:rPr lang="de-DE" b="0" i="0" dirty="0">
                <a:solidFill>
                  <a:srgbClr val="202124"/>
                </a:solidFill>
                <a:effectLst/>
                <a:latin typeface="arial" panose="020B0604020202020204" pitchFamily="34" charset="0"/>
              </a:rPr>
              <a:t>: </a:t>
            </a:r>
            <a:r>
              <a:rPr lang="de-DE" b="1" i="0" dirty="0">
                <a:solidFill>
                  <a:srgbClr val="202124"/>
                </a:solidFill>
                <a:effectLst/>
                <a:latin typeface="arial" panose="020B0604020202020204" pitchFamily="34" charset="0"/>
              </a:rPr>
              <a:t>Was ist der Unterschied</a:t>
            </a:r>
            <a:r>
              <a:rPr lang="de-DE" b="0" i="0" dirty="0">
                <a:solidFill>
                  <a:srgbClr val="202124"/>
                </a:solidFill>
                <a:effectLst/>
                <a:latin typeface="arial" panose="020B0604020202020204" pitchFamily="34" charset="0"/>
              </a:rPr>
              <a:t>? Häufig werden die Begriffe </a:t>
            </a:r>
            <a:r>
              <a:rPr lang="de-DE" b="1" i="0" dirty="0">
                <a:solidFill>
                  <a:srgbClr val="202124"/>
                </a:solidFill>
                <a:effectLst/>
                <a:latin typeface="arial" panose="020B0604020202020204" pitchFamily="34" charset="0"/>
              </a:rPr>
              <a:t>Agilität und Flexibilität</a:t>
            </a:r>
            <a:r>
              <a:rPr lang="de-DE" b="0" i="0" dirty="0">
                <a:solidFill>
                  <a:srgbClr val="202124"/>
                </a:solidFill>
                <a:effectLst/>
                <a:latin typeface="arial" panose="020B0604020202020204" pitchFamily="34" charset="0"/>
              </a:rPr>
              <a:t> synonym verwendet. ... </a:t>
            </a:r>
            <a:r>
              <a:rPr lang="de-DE" b="1" i="0" dirty="0">
                <a:solidFill>
                  <a:srgbClr val="202124"/>
                </a:solidFill>
                <a:effectLst/>
                <a:latin typeface="arial" panose="020B0604020202020204" pitchFamily="34" charset="0"/>
              </a:rPr>
              <a:t>Flexibel</a:t>
            </a:r>
            <a:r>
              <a:rPr lang="de-DE" b="0" i="0" dirty="0">
                <a:solidFill>
                  <a:srgbClr val="202124"/>
                </a:solidFill>
                <a:effectLst/>
                <a:latin typeface="arial" panose="020B0604020202020204" pitchFamily="34" charset="0"/>
              </a:rPr>
              <a:t> wäre demnach rein reaktive Anpassung während </a:t>
            </a:r>
            <a:r>
              <a:rPr lang="de-DE" b="1" i="0" dirty="0">
                <a:solidFill>
                  <a:srgbClr val="202124"/>
                </a:solidFill>
                <a:effectLst/>
                <a:latin typeface="arial" panose="020B0604020202020204" pitchFamily="34" charset="0"/>
              </a:rPr>
              <a:t>agil</a:t>
            </a:r>
            <a:r>
              <a:rPr lang="de-DE" b="0" i="0" dirty="0">
                <a:solidFill>
                  <a:srgbClr val="202124"/>
                </a:solidFill>
                <a:effectLst/>
                <a:latin typeface="arial" panose="020B0604020202020204" pitchFamily="34" charset="0"/>
              </a:rPr>
              <a:t> laut Wikipedia-Definition darüber hinaus bedeutet, proaktiv, antizipativ und initiativ zu agieren, um notwendige Veränderungen einzuführen.</a:t>
            </a:r>
          </a:p>
          <a:p>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20</a:t>
            </a:fld>
            <a:endParaRPr lang="de-CH"/>
          </a:p>
        </p:txBody>
      </p:sp>
    </p:spTree>
    <p:extLst>
      <p:ext uri="{BB962C8B-B14F-4D97-AF65-F5344CB8AC3E}">
        <p14:creationId xmlns:p14="http://schemas.microsoft.com/office/powerpoint/2010/main" val="409964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202124"/>
                </a:solidFill>
                <a:effectLst/>
                <a:latin typeface="arial" panose="020B0604020202020204" pitchFamily="34" charset="0"/>
              </a:rPr>
              <a:t>Flexibilität</a:t>
            </a:r>
            <a:r>
              <a:rPr lang="de-DE" b="0" i="0" dirty="0">
                <a:solidFill>
                  <a:srgbClr val="202124"/>
                </a:solidFill>
                <a:effectLst/>
                <a:latin typeface="arial" panose="020B0604020202020204" pitchFamily="34" charset="0"/>
              </a:rPr>
              <a:t>: </a:t>
            </a:r>
            <a:r>
              <a:rPr lang="de-DE" b="1" i="0" dirty="0">
                <a:solidFill>
                  <a:srgbClr val="202124"/>
                </a:solidFill>
                <a:effectLst/>
                <a:latin typeface="arial" panose="020B0604020202020204" pitchFamily="34" charset="0"/>
              </a:rPr>
              <a:t>Was ist der Unterschied</a:t>
            </a:r>
            <a:r>
              <a:rPr lang="de-DE" b="0" i="0" dirty="0">
                <a:solidFill>
                  <a:srgbClr val="202124"/>
                </a:solidFill>
                <a:effectLst/>
                <a:latin typeface="arial" panose="020B0604020202020204" pitchFamily="34" charset="0"/>
              </a:rPr>
              <a:t>? Häufig werden die Begriffe </a:t>
            </a:r>
            <a:r>
              <a:rPr lang="de-DE" b="1" i="0" dirty="0">
                <a:solidFill>
                  <a:srgbClr val="202124"/>
                </a:solidFill>
                <a:effectLst/>
                <a:latin typeface="arial" panose="020B0604020202020204" pitchFamily="34" charset="0"/>
              </a:rPr>
              <a:t>Agilität und Flexibilität</a:t>
            </a:r>
            <a:r>
              <a:rPr lang="de-DE" b="0" i="0" dirty="0">
                <a:solidFill>
                  <a:srgbClr val="202124"/>
                </a:solidFill>
                <a:effectLst/>
                <a:latin typeface="arial" panose="020B0604020202020204" pitchFamily="34" charset="0"/>
              </a:rPr>
              <a:t> synonym verwendet. ... </a:t>
            </a:r>
            <a:r>
              <a:rPr lang="de-DE" b="1" i="0" dirty="0">
                <a:solidFill>
                  <a:srgbClr val="202124"/>
                </a:solidFill>
                <a:effectLst/>
                <a:latin typeface="arial" panose="020B0604020202020204" pitchFamily="34" charset="0"/>
              </a:rPr>
              <a:t>Flexibel</a:t>
            </a:r>
            <a:r>
              <a:rPr lang="de-DE" b="0" i="0" dirty="0">
                <a:solidFill>
                  <a:srgbClr val="202124"/>
                </a:solidFill>
                <a:effectLst/>
                <a:latin typeface="arial" panose="020B0604020202020204" pitchFamily="34" charset="0"/>
              </a:rPr>
              <a:t> wäre demnach rein reaktive Anpassung während </a:t>
            </a:r>
            <a:r>
              <a:rPr lang="de-DE" b="1" i="0" dirty="0">
                <a:solidFill>
                  <a:srgbClr val="202124"/>
                </a:solidFill>
                <a:effectLst/>
                <a:latin typeface="arial" panose="020B0604020202020204" pitchFamily="34" charset="0"/>
              </a:rPr>
              <a:t>agil</a:t>
            </a:r>
            <a:r>
              <a:rPr lang="de-DE" b="0" i="0" dirty="0">
                <a:solidFill>
                  <a:srgbClr val="202124"/>
                </a:solidFill>
                <a:effectLst/>
                <a:latin typeface="arial" panose="020B0604020202020204" pitchFamily="34" charset="0"/>
              </a:rPr>
              <a:t> laut Wikipedia-Definition darüber hinaus bedeutet, proaktiv, antizipativ und initiativ zu agieren, um notwendige Veränderungen einzuführen.</a:t>
            </a:r>
          </a:p>
          <a:p>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21</a:t>
            </a:fld>
            <a:endParaRPr lang="de-CH"/>
          </a:p>
        </p:txBody>
      </p:sp>
    </p:spTree>
    <p:extLst>
      <p:ext uri="{BB962C8B-B14F-4D97-AF65-F5344CB8AC3E}">
        <p14:creationId xmlns:p14="http://schemas.microsoft.com/office/powerpoint/2010/main" val="2840225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22</a:t>
            </a:fld>
            <a:endParaRPr lang="de-CH"/>
          </a:p>
        </p:txBody>
      </p:sp>
    </p:spTree>
    <p:extLst>
      <p:ext uri="{BB962C8B-B14F-4D97-AF65-F5344CB8AC3E}">
        <p14:creationId xmlns:p14="http://schemas.microsoft.com/office/powerpoint/2010/main" val="2408844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dürfen jedoch nicht vergessen – dass nicht nur in den Betrieben Berufe entdeckt werden können. Wir entdecken diese auch in unserem Lebensalltag, sei dies bei Hobbys oder bei Kollegen*innen und Bekannten und Familie.</a:t>
            </a:r>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23</a:t>
            </a:fld>
            <a:endParaRPr lang="de-CH"/>
          </a:p>
        </p:txBody>
      </p:sp>
    </p:spTree>
    <p:extLst>
      <p:ext uri="{BB962C8B-B14F-4D97-AF65-F5344CB8AC3E}">
        <p14:creationId xmlns:p14="http://schemas.microsoft.com/office/powerpoint/2010/main" val="4029364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24</a:t>
            </a:fld>
            <a:endParaRPr lang="de-CH"/>
          </a:p>
        </p:txBody>
      </p:sp>
    </p:spTree>
    <p:extLst>
      <p:ext uri="{BB962C8B-B14F-4D97-AF65-F5344CB8AC3E}">
        <p14:creationId xmlns:p14="http://schemas.microsoft.com/office/powerpoint/2010/main" val="2242537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25</a:t>
            </a:fld>
            <a:endParaRPr lang="de-CH"/>
          </a:p>
        </p:txBody>
      </p:sp>
    </p:spTree>
    <p:extLst>
      <p:ext uri="{BB962C8B-B14F-4D97-AF65-F5344CB8AC3E}">
        <p14:creationId xmlns:p14="http://schemas.microsoft.com/office/powerpoint/2010/main" val="73330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3</a:t>
            </a:fld>
            <a:endParaRPr lang="de-CH"/>
          </a:p>
        </p:txBody>
      </p:sp>
    </p:spTree>
    <p:extLst>
      <p:ext uri="{BB962C8B-B14F-4D97-AF65-F5344CB8AC3E}">
        <p14:creationId xmlns:p14="http://schemas.microsoft.com/office/powerpoint/2010/main" val="406353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4</a:t>
            </a:fld>
            <a:endParaRPr lang="de-CH"/>
          </a:p>
        </p:txBody>
      </p:sp>
    </p:spTree>
    <p:extLst>
      <p:ext uri="{BB962C8B-B14F-4D97-AF65-F5344CB8AC3E}">
        <p14:creationId xmlns:p14="http://schemas.microsoft.com/office/powerpoint/2010/main" val="119206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5</a:t>
            </a:fld>
            <a:endParaRPr lang="de-CH"/>
          </a:p>
        </p:txBody>
      </p:sp>
    </p:spTree>
    <p:extLst>
      <p:ext uri="{BB962C8B-B14F-4D97-AF65-F5344CB8AC3E}">
        <p14:creationId xmlns:p14="http://schemas.microsoft.com/office/powerpoint/2010/main" val="350128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202124"/>
                </a:solidFill>
                <a:effectLst/>
                <a:latin typeface="arial" panose="020B0604020202020204" pitchFamily="34" charset="0"/>
              </a:rPr>
              <a:t>Während der Begriff der </a:t>
            </a:r>
            <a:r>
              <a:rPr lang="de-DE" b="1" i="0" dirty="0">
                <a:solidFill>
                  <a:srgbClr val="202124"/>
                </a:solidFill>
                <a:effectLst/>
                <a:latin typeface="arial" panose="020B0604020202020204" pitchFamily="34" charset="0"/>
              </a:rPr>
              <a:t>Pubertät</a:t>
            </a:r>
            <a:r>
              <a:rPr lang="de-DE" b="0" i="0" dirty="0">
                <a:solidFill>
                  <a:srgbClr val="202124"/>
                </a:solidFill>
                <a:effectLst/>
                <a:latin typeface="arial" panose="020B0604020202020204" pitchFamily="34" charset="0"/>
              </a:rPr>
              <a:t> die biologischen Prozesse während der Übergangsphase zwischen Kindheit und Erwachsenenalter kennzeichnet, meint </a:t>
            </a:r>
            <a:r>
              <a:rPr lang="de-DE" b="1" i="0" dirty="0">
                <a:solidFill>
                  <a:srgbClr val="202124"/>
                </a:solidFill>
                <a:effectLst/>
                <a:latin typeface="arial" panose="020B0604020202020204" pitchFamily="34" charset="0"/>
              </a:rPr>
              <a:t>Adoleszenz</a:t>
            </a:r>
            <a:r>
              <a:rPr lang="de-DE" b="0" i="0" dirty="0">
                <a:solidFill>
                  <a:srgbClr val="202124"/>
                </a:solidFill>
                <a:effectLst/>
                <a:latin typeface="arial" panose="020B0604020202020204" pitchFamily="34" charset="0"/>
              </a:rPr>
              <a:t> die sogenannte „psychosoziale </a:t>
            </a:r>
            <a:r>
              <a:rPr lang="de-DE" b="1" i="0" dirty="0">
                <a:solidFill>
                  <a:srgbClr val="202124"/>
                </a:solidFill>
                <a:effectLst/>
                <a:latin typeface="arial" panose="020B0604020202020204" pitchFamily="34" charset="0"/>
              </a:rPr>
              <a:t>Pubertät</a:t>
            </a:r>
            <a:r>
              <a:rPr lang="de-DE" b="0" i="0" dirty="0">
                <a:solidFill>
                  <a:srgbClr val="202124"/>
                </a:solidFill>
                <a:effectLst/>
                <a:latin typeface="arial" panose="020B0604020202020204" pitchFamily="34" charset="0"/>
              </a:rPr>
              <a:t>“, in der wesentliche mentale und soziale Entwicklungsschritte erfolgen.</a:t>
            </a:r>
          </a:p>
          <a:p>
            <a:endParaRPr lang="de-DE" dirty="0">
              <a:solidFill>
                <a:srgbClr val="202124"/>
              </a:solidFill>
              <a:latin typeface="arial" panose="020B0604020202020204" pitchFamily="34" charset="0"/>
            </a:endParaRPr>
          </a:p>
          <a:p>
            <a:r>
              <a:rPr lang="de-DE" dirty="0">
                <a:solidFill>
                  <a:srgbClr val="202124"/>
                </a:solidFill>
                <a:latin typeface="arial" panose="020B0604020202020204" pitchFamily="34" charset="0"/>
              </a:rPr>
              <a:t>Unser Bildungssystem ermöglicht ständige Weiterbildung in die Breite, in die Höhe aber auch auf andere Felder</a:t>
            </a:r>
          </a:p>
          <a:p>
            <a:r>
              <a:rPr lang="de-DE" dirty="0">
                <a:solidFill>
                  <a:srgbClr val="202124"/>
                </a:solidFill>
                <a:latin typeface="arial" panose="020B0604020202020204" pitchFamily="34" charset="0"/>
              </a:rPr>
              <a:t>Das Gewerbe selbst ist interessiert – und bietet Weiterbildungen an</a:t>
            </a:r>
          </a:p>
          <a:p>
            <a:r>
              <a:rPr lang="de-DE" dirty="0">
                <a:solidFill>
                  <a:srgbClr val="202124"/>
                </a:solidFill>
                <a:latin typeface="arial" panose="020B0604020202020204" pitchFamily="34" charset="0"/>
              </a:rPr>
              <a:t>In der Schweiz ist das ein extrem wichtiger Teil unserer Kultur – hier am Ball zu sein.</a:t>
            </a:r>
          </a:p>
          <a:p>
            <a:r>
              <a:rPr lang="de-DE" dirty="0">
                <a:solidFill>
                  <a:srgbClr val="202124"/>
                </a:solidFill>
                <a:latin typeface="arial" panose="020B0604020202020204" pitchFamily="34" charset="0"/>
              </a:rPr>
              <a:t>Herr </a:t>
            </a:r>
            <a:r>
              <a:rPr lang="de-DE" dirty="0" err="1">
                <a:solidFill>
                  <a:srgbClr val="202124"/>
                </a:solidFill>
                <a:latin typeface="arial" panose="020B0604020202020204" pitchFamily="34" charset="0"/>
              </a:rPr>
              <a:t>Schweri</a:t>
            </a:r>
            <a:r>
              <a:rPr lang="de-DE" dirty="0">
                <a:solidFill>
                  <a:srgbClr val="202124"/>
                </a:solidFill>
                <a:latin typeface="arial" panose="020B0604020202020204" pitchFamily="34" charset="0"/>
              </a:rPr>
              <a:t> hat gezeigt wie laufend neue Berufe entstehen.</a:t>
            </a:r>
          </a:p>
          <a:p>
            <a:endParaRPr lang="de-DE" dirty="0">
              <a:solidFill>
                <a:srgbClr val="202124"/>
              </a:solidFill>
              <a:latin typeface="arial" panose="020B0604020202020204" pitchFamily="34" charset="0"/>
            </a:endParaRPr>
          </a:p>
          <a:p>
            <a:r>
              <a:rPr lang="de-DE" dirty="0">
                <a:solidFill>
                  <a:srgbClr val="202124"/>
                </a:solidFill>
                <a:latin typeface="arial" panose="020B0604020202020204" pitchFamily="34" charset="0"/>
              </a:rPr>
              <a:t>Die Durchlässigkeit noch mehr verflüssigen – zurzeit noch zu komplex</a:t>
            </a:r>
          </a:p>
          <a:p>
            <a:endParaRPr lang="de-DE" dirty="0">
              <a:solidFill>
                <a:srgbClr val="202124"/>
              </a:solidFill>
              <a:latin typeface="arial" panose="020B0604020202020204" pitchFamily="34" charset="0"/>
            </a:endParaRPr>
          </a:p>
          <a:p>
            <a:r>
              <a:rPr lang="de-DE" dirty="0">
                <a:solidFill>
                  <a:srgbClr val="202124"/>
                </a:solidFill>
                <a:latin typeface="arial" panose="020B0604020202020204" pitchFamily="34" charset="0"/>
              </a:rPr>
              <a:t>                                                                                   </a:t>
            </a:r>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6</a:t>
            </a:fld>
            <a:endParaRPr lang="de-CH"/>
          </a:p>
        </p:txBody>
      </p:sp>
    </p:spTree>
    <p:extLst>
      <p:ext uri="{BB962C8B-B14F-4D97-AF65-F5344CB8AC3E}">
        <p14:creationId xmlns:p14="http://schemas.microsoft.com/office/powerpoint/2010/main" val="296110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effectLst/>
                <a:latin typeface="Arial" panose="020B0604020202020204" pitchFamily="34" charset="0"/>
                <a:ea typeface="Verdana" panose="020B0604030504040204" pitchFamily="34" charset="0"/>
                <a:cs typeface="Times New Roman" panose="02020603050405020304" pitchFamily="18" charset="0"/>
              </a:rPr>
              <a:t>Medienbericht zeigen ein Bild, dass so nicht immer korrekt ist </a:t>
            </a:r>
            <a:r>
              <a:rPr lang="de-CH" dirty="0">
                <a:effectLst/>
                <a:latin typeface="Arial" panose="020B0604020202020204" pitchFamily="34" charset="0"/>
                <a:ea typeface="Verdana" panose="020B0604030504040204" pitchFamily="34" charset="0"/>
                <a:cs typeface="Times New Roman" panose="02020603050405020304" pitchFamily="18" charset="0"/>
                <a:sym typeface="Wingdings" panose="05000000000000000000" pitchFamily="2" charset="2"/>
              </a:rPr>
              <a:t> kann extreme Verunsicherung auslösen – ist einfach bedauerlich</a:t>
            </a:r>
            <a:endParaRPr lang="de-CH" dirty="0">
              <a:effectLst/>
              <a:latin typeface="Arial" panose="020B060402020202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dirty="0">
              <a:latin typeface="Arial" panose="020B060402020202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effectLst/>
                <a:latin typeface="Arial" panose="020B0604020202020204" pitchFamily="34" charset="0"/>
                <a:ea typeface="Verdana" panose="020B0604030504040204" pitchFamily="34" charset="0"/>
                <a:cs typeface="Times New Roman" panose="02020603050405020304" pitchFamily="18" charset="0"/>
              </a:rPr>
              <a:t>Heute wählen jungen Leute einen Beruf mit dem sie ins Arbeitsleben einsteigen, mit dem Wissen, dass sich dieser Beruf verändert, dass sie neues dazu lernen müssen und nach kurzer Zeit neue Aufgaben, neue Herausforderungen annehmen müssen und werden und möglicherweise in Weiterbildungen einen Zweit- oder Drittberuf dazu erlernen müssen.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dirty="0">
              <a:effectLst/>
              <a:latin typeface="Arial" panose="020B060402020202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effectLst/>
                <a:latin typeface="Arial" panose="020B0604020202020204" pitchFamily="34" charset="0"/>
                <a:ea typeface="Verdana" panose="020B0604030504040204" pitchFamily="34" charset="0"/>
                <a:cs typeface="Times New Roman" panose="02020603050405020304" pitchFamily="18" charset="0"/>
              </a:rPr>
              <a:t>heute können junge Menschen eine berufliche Grundbildung absolvieren und mit ergänzenden Zusatzausbildungen später an einer UNI oder an einer Fachhochschule gehen und studieren. D.h. die Jugendlichen haben auf ihrem Bildungsweg noch viel mehr Möglichkeiten als früher.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dirty="0">
              <a:effectLst/>
              <a:latin typeface="Arial" panose="020B060402020202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effectLst/>
                <a:latin typeface="Arial" panose="020B0604020202020204" pitchFamily="34" charset="0"/>
                <a:ea typeface="Verdana" panose="020B0604030504040204" pitchFamily="34" charset="0"/>
                <a:cs typeface="Times New Roman" panose="02020603050405020304" pitchFamily="18" charset="0"/>
              </a:rPr>
              <a:t>die Berufswelt ist sehr dynamisch unterwegs. Das kann schon mal überfordern. Da neigen die Menschen dazu, auf alt bewährtes zurückzugreifen. Hier braucht es Unterstützung und Beratung, die Mut zu Neuem macht.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dirty="0">
              <a:effectLst/>
              <a:latin typeface="Arial" panose="020B060402020202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dirty="0">
              <a:effectLst/>
              <a:latin typeface="Verdana" panose="020B0604030504040204" pitchFamily="34" charset="0"/>
              <a:ea typeface="Verdana" panose="020B0604030504040204" pitchFamily="34" charset="0"/>
              <a:cs typeface="Times New Roman" panose="02020603050405020304" pitchFamily="18" charset="0"/>
            </a:endParaRPr>
          </a:p>
          <a:p>
            <a:endParaRPr lang="de-CH" dirty="0"/>
          </a:p>
          <a:p>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7</a:t>
            </a:fld>
            <a:endParaRPr lang="de-CH"/>
          </a:p>
        </p:txBody>
      </p:sp>
    </p:spTree>
    <p:extLst>
      <p:ext uri="{BB962C8B-B14F-4D97-AF65-F5344CB8AC3E}">
        <p14:creationId xmlns:p14="http://schemas.microsoft.com/office/powerpoint/2010/main" val="97728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für wen sind diese Botschaften – wer ist denn diese Zielgruppe?</a:t>
            </a:r>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8</a:t>
            </a:fld>
            <a:endParaRPr lang="de-CH"/>
          </a:p>
        </p:txBody>
      </p:sp>
    </p:spTree>
    <p:extLst>
      <p:ext uri="{BB962C8B-B14F-4D97-AF65-F5344CB8AC3E}">
        <p14:creationId xmlns:p14="http://schemas.microsoft.com/office/powerpoint/2010/main" val="1365322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für wen sind diese Botschaften – wer ist denn diese Zielgruppe?</a:t>
            </a:r>
            <a:endParaRPr lang="de-CH" dirty="0"/>
          </a:p>
        </p:txBody>
      </p:sp>
      <p:sp>
        <p:nvSpPr>
          <p:cNvPr id="4" name="Foliennummernplatzhalter 3"/>
          <p:cNvSpPr>
            <a:spLocks noGrp="1"/>
          </p:cNvSpPr>
          <p:nvPr>
            <p:ph type="sldNum" sz="quarter" idx="5"/>
          </p:nvPr>
        </p:nvSpPr>
        <p:spPr/>
        <p:txBody>
          <a:bodyPr/>
          <a:lstStyle/>
          <a:p>
            <a:pPr>
              <a:defRPr/>
            </a:pPr>
            <a:fld id="{F6BDE587-1257-4E1F-9840-BC92ACDA91F0}" type="slidenum">
              <a:rPr lang="de-CH" smtClean="0"/>
              <a:pPr>
                <a:defRPr/>
              </a:pPr>
              <a:t>9</a:t>
            </a:fld>
            <a:endParaRPr lang="de-CH"/>
          </a:p>
        </p:txBody>
      </p:sp>
    </p:spTree>
    <p:extLst>
      <p:ext uri="{BB962C8B-B14F-4D97-AF65-F5344CB8AC3E}">
        <p14:creationId xmlns:p14="http://schemas.microsoft.com/office/powerpoint/2010/main" val="222279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938287"/>
          </a:xfrm>
        </p:spPr>
        <p:txBody>
          <a:bodyPr anchor="b"/>
          <a:lstStyle>
            <a:lvl1pPr algn="ctr">
              <a:defRPr sz="2800"/>
            </a:lvl1pPr>
          </a:lstStyle>
          <a:p>
            <a:r>
              <a:rPr lang="de-DE" dirty="0"/>
              <a:t>Titelmasterformat durch Klicken bearbeiten</a:t>
            </a:r>
            <a:endParaRPr lang="de-CH" dirty="0"/>
          </a:p>
        </p:txBody>
      </p:sp>
      <p:sp>
        <p:nvSpPr>
          <p:cNvPr id="3" name="Untertitel 2"/>
          <p:cNvSpPr>
            <a:spLocks noGrp="1"/>
          </p:cNvSpPr>
          <p:nvPr>
            <p:ph type="subTitle" idx="1"/>
          </p:nvPr>
        </p:nvSpPr>
        <p:spPr>
          <a:xfrm>
            <a:off x="1143000" y="2701925"/>
            <a:ext cx="6858000" cy="12414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de-CH" dirty="0"/>
          </a:p>
        </p:txBody>
      </p:sp>
      <p:sp>
        <p:nvSpPr>
          <p:cNvPr id="4" name="Datumsplatzhalter 3"/>
          <p:cNvSpPr>
            <a:spLocks noGrp="1"/>
          </p:cNvSpPr>
          <p:nvPr>
            <p:ph type="dt" sz="half" idx="10"/>
          </p:nvPr>
        </p:nvSpPr>
        <p:spPr/>
        <p:txBody>
          <a:bodyPr/>
          <a:lstStyle/>
          <a:p>
            <a:fld id="{C610B2A1-742F-4452-8F4F-D7AF61ABE5FF}" type="datetimeFigureOut">
              <a:rPr lang="de-CH" smtClean="0"/>
              <a:t>06.11.2021</a:t>
            </a:fld>
            <a:endParaRPr lang="de-CH"/>
          </a:p>
        </p:txBody>
      </p:sp>
      <p:sp>
        <p:nvSpPr>
          <p:cNvPr id="6" name="Foliennummernplatzhalter 5"/>
          <p:cNvSpPr>
            <a:spLocks noGrp="1"/>
          </p:cNvSpPr>
          <p:nvPr>
            <p:ph type="sldNum" sz="quarter" idx="12"/>
          </p:nvPr>
        </p:nvSpPr>
        <p:spPr/>
        <p:txBody>
          <a:bodyPr/>
          <a:lstStyle/>
          <a:p>
            <a:fld id="{C7AD0386-6D5D-4044-B68C-053A8100169C}" type="slidenum">
              <a:rPr lang="de-CH" smtClean="0"/>
              <a:t>‹Nr.›</a:t>
            </a:fld>
            <a:endParaRPr lang="de-CH"/>
          </a:p>
        </p:txBody>
      </p:sp>
    </p:spTree>
    <p:extLst>
      <p:ext uri="{BB962C8B-B14F-4D97-AF65-F5344CB8AC3E}">
        <p14:creationId xmlns:p14="http://schemas.microsoft.com/office/powerpoint/2010/main" val="94633689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C610B2A1-742F-4452-8F4F-D7AF61ABE5FF}" type="datetimeFigureOut">
              <a:rPr lang="de-CH" smtClean="0"/>
              <a:t>06.11.2021</a:t>
            </a:fld>
            <a:endParaRPr lang="de-CH"/>
          </a:p>
        </p:txBody>
      </p:sp>
      <p:sp>
        <p:nvSpPr>
          <p:cNvPr id="6" name="Foliennummernplatzhalter 5"/>
          <p:cNvSpPr>
            <a:spLocks noGrp="1"/>
          </p:cNvSpPr>
          <p:nvPr>
            <p:ph type="sldNum" sz="quarter" idx="12"/>
          </p:nvPr>
        </p:nvSpPr>
        <p:spPr/>
        <p:txBody>
          <a:bodyPr/>
          <a:lstStyle/>
          <a:p>
            <a:fld id="{C7AD0386-6D5D-4044-B68C-053A8100169C}" type="slidenum">
              <a:rPr lang="de-CH" smtClean="0"/>
              <a:t>‹Nr.›</a:t>
            </a:fld>
            <a:endParaRPr lang="de-CH"/>
          </a:p>
        </p:txBody>
      </p:sp>
    </p:spTree>
    <p:extLst>
      <p:ext uri="{BB962C8B-B14F-4D97-AF65-F5344CB8AC3E}">
        <p14:creationId xmlns:p14="http://schemas.microsoft.com/office/powerpoint/2010/main" val="32150554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274638"/>
            <a:ext cx="1971675" cy="4357687"/>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28650" y="274638"/>
            <a:ext cx="5762625" cy="4357687"/>
          </a:xfrm>
        </p:spPr>
        <p:txBody>
          <a:bodyPr vert="eaVert"/>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p>
            <a:fld id="{C610B2A1-742F-4452-8F4F-D7AF61ABE5FF}" type="datetimeFigureOut">
              <a:rPr lang="de-CH" smtClean="0"/>
              <a:t>06.11.2021</a:t>
            </a:fld>
            <a:endParaRPr lang="de-CH"/>
          </a:p>
        </p:txBody>
      </p:sp>
      <p:sp>
        <p:nvSpPr>
          <p:cNvPr id="6" name="Foliennummernplatzhalter 5"/>
          <p:cNvSpPr>
            <a:spLocks noGrp="1"/>
          </p:cNvSpPr>
          <p:nvPr>
            <p:ph type="sldNum" sz="quarter" idx="12"/>
          </p:nvPr>
        </p:nvSpPr>
        <p:spPr/>
        <p:txBody>
          <a:bodyPr/>
          <a:lstStyle/>
          <a:p>
            <a:fld id="{C7AD0386-6D5D-4044-B68C-053A8100169C}" type="slidenum">
              <a:rPr lang="de-CH" smtClean="0"/>
              <a:t>‹Nr.›</a:t>
            </a:fld>
            <a:endParaRPr lang="de-CH"/>
          </a:p>
        </p:txBody>
      </p:sp>
    </p:spTree>
    <p:extLst>
      <p:ext uri="{BB962C8B-B14F-4D97-AF65-F5344CB8AC3E}">
        <p14:creationId xmlns:p14="http://schemas.microsoft.com/office/powerpoint/2010/main" val="402467901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dirty="0"/>
              <a:t>Titelmasterformat durch Klicken bearbeiten</a:t>
            </a:r>
            <a:endParaRPr lang="de-CH" dirty="0"/>
          </a:p>
        </p:txBody>
      </p:sp>
      <p:sp>
        <p:nvSpPr>
          <p:cNvPr id="3" name="Datumsplatzhalter 2"/>
          <p:cNvSpPr>
            <a:spLocks noGrp="1"/>
          </p:cNvSpPr>
          <p:nvPr>
            <p:ph type="dt" sz="half" idx="10"/>
          </p:nvPr>
        </p:nvSpPr>
        <p:spPr/>
        <p:txBody>
          <a:bodyPr/>
          <a:lstStyle/>
          <a:p>
            <a:r>
              <a:rPr lang="de-CH"/>
              <a:t>06.11.2021</a:t>
            </a:r>
            <a:endParaRPr lang="de-CH" dirty="0"/>
          </a:p>
        </p:txBody>
      </p:sp>
      <p:sp>
        <p:nvSpPr>
          <p:cNvPr id="5" name="Foliennummernplatzhalter 4"/>
          <p:cNvSpPr>
            <a:spLocks noGrp="1"/>
          </p:cNvSpPr>
          <p:nvPr>
            <p:ph type="sldNum" sz="quarter" idx="12"/>
          </p:nvPr>
        </p:nvSpPr>
        <p:spPr/>
        <p:txBody>
          <a:bodyPr/>
          <a:lstStyle/>
          <a:p>
            <a:fld id="{C7AD0386-6D5D-4044-B68C-053A8100169C}" type="slidenum">
              <a:rPr lang="de-CH" smtClean="0"/>
              <a:pPr/>
              <a:t>‹Nr.›</a:t>
            </a:fld>
            <a:endParaRPr lang="de-CH" dirty="0"/>
          </a:p>
        </p:txBody>
      </p:sp>
    </p:spTree>
    <p:extLst>
      <p:ext uri="{BB962C8B-B14F-4D97-AF65-F5344CB8AC3E}">
        <p14:creationId xmlns:p14="http://schemas.microsoft.com/office/powerpoint/2010/main" val="408291962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lvl1pPr>
              <a:lnSpc>
                <a:spcPct val="100000"/>
              </a:lnSpc>
              <a:spcBef>
                <a:spcPts val="600"/>
              </a:spcBef>
              <a:defRPr sz="1600">
                <a:latin typeface="+mn-lt"/>
              </a:defRPr>
            </a:lvl1pPr>
            <a:lvl2pPr>
              <a:lnSpc>
                <a:spcPct val="100000"/>
              </a:lnSpc>
              <a:spcBef>
                <a:spcPts val="600"/>
              </a:spcBef>
              <a:defRPr sz="1400">
                <a:latin typeface="+mn-lt"/>
              </a:defRPr>
            </a:lvl2pPr>
            <a:lvl3pPr>
              <a:lnSpc>
                <a:spcPct val="100000"/>
              </a:lnSpc>
              <a:spcBef>
                <a:spcPts val="600"/>
              </a:spcBef>
              <a:defRPr sz="1400">
                <a:latin typeface="+mn-lt"/>
              </a:defRPr>
            </a:lvl3pPr>
            <a:lvl4pPr>
              <a:lnSpc>
                <a:spcPct val="100000"/>
              </a:lnSpc>
              <a:spcBef>
                <a:spcPts val="600"/>
              </a:spcBef>
              <a:defRPr sz="1400">
                <a:latin typeface="+mn-lt"/>
              </a:defRPr>
            </a:lvl4pPr>
            <a:lvl5pPr>
              <a:lnSpc>
                <a:spcPct val="100000"/>
              </a:lnSpc>
              <a:spcBef>
                <a:spcPts val="600"/>
              </a:spcBef>
              <a:defRPr sz="1400">
                <a:latin typeface="+mn-lt"/>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itel 6">
            <a:extLst>
              <a:ext uri="{FF2B5EF4-FFF2-40B4-BE49-F238E27FC236}">
                <a16:creationId xmlns:a16="http://schemas.microsoft.com/office/drawing/2014/main" id="{2A2AFABA-D70F-4928-B9BB-E6D9C0BF5170}"/>
              </a:ext>
            </a:extLst>
          </p:cNvPr>
          <p:cNvSpPr>
            <a:spLocks noGrp="1"/>
          </p:cNvSpPr>
          <p:nvPr>
            <p:ph type="title"/>
          </p:nvPr>
        </p:nvSpPr>
        <p:spPr/>
        <p:txBody>
          <a:bodyPr/>
          <a:lstStyle/>
          <a:p>
            <a:r>
              <a:rPr lang="de-DE"/>
              <a:t>Mastertitelformat bearbeiten</a:t>
            </a:r>
            <a:endParaRPr lang="de-CH"/>
          </a:p>
        </p:txBody>
      </p:sp>
      <p:sp>
        <p:nvSpPr>
          <p:cNvPr id="8" name="Datumsplatzhalter 7">
            <a:extLst>
              <a:ext uri="{FF2B5EF4-FFF2-40B4-BE49-F238E27FC236}">
                <a16:creationId xmlns:a16="http://schemas.microsoft.com/office/drawing/2014/main" id="{B0B5FC65-40EB-418D-B199-4278A479926E}"/>
              </a:ext>
            </a:extLst>
          </p:cNvPr>
          <p:cNvSpPr>
            <a:spLocks noGrp="1"/>
          </p:cNvSpPr>
          <p:nvPr>
            <p:ph type="dt" sz="half" idx="10"/>
          </p:nvPr>
        </p:nvSpPr>
        <p:spPr/>
        <p:txBody>
          <a:bodyPr/>
          <a:lstStyle/>
          <a:p>
            <a:r>
              <a:rPr lang="de-CH"/>
              <a:t>06.11.2021</a:t>
            </a:r>
            <a:endParaRPr lang="de-CH" dirty="0"/>
          </a:p>
        </p:txBody>
      </p:sp>
      <p:sp>
        <p:nvSpPr>
          <p:cNvPr id="9" name="Fußzeilenplatzhalter 8">
            <a:extLst>
              <a:ext uri="{FF2B5EF4-FFF2-40B4-BE49-F238E27FC236}">
                <a16:creationId xmlns:a16="http://schemas.microsoft.com/office/drawing/2014/main" id="{62192D5E-BFB2-45DD-B892-EE734EC0AB49}"/>
              </a:ext>
            </a:extLst>
          </p:cNvPr>
          <p:cNvSpPr>
            <a:spLocks noGrp="1"/>
          </p:cNvSpPr>
          <p:nvPr>
            <p:ph type="ftr" sz="quarter" idx="11"/>
          </p:nvPr>
        </p:nvSpPr>
        <p:spPr/>
        <p:txBody>
          <a:bodyPr/>
          <a:lstStyle/>
          <a:p>
            <a:pPr algn="l"/>
            <a:r>
              <a:rPr lang="de-CH" b="1">
                <a:solidFill>
                  <a:srgbClr val="A50021"/>
                </a:solidFill>
                <a:effectLst>
                  <a:outerShdw blurRad="63500" sx="102000" sy="102000" algn="ctr" rotWithShape="0">
                    <a:prstClr val="black">
                      <a:alpha val="40000"/>
                    </a:prstClr>
                  </a:outerShdw>
                </a:effectLst>
                <a:latin typeface="+mn-lt"/>
              </a:rPr>
              <a:t>Bettina Beglinger  </a:t>
            </a:r>
            <a:br>
              <a:rPr lang="de-CH" b="1">
                <a:solidFill>
                  <a:srgbClr val="A50021"/>
                </a:solidFill>
                <a:effectLst>
                  <a:outerShdw blurRad="63500" sx="102000" sy="102000" algn="ctr" rotWithShape="0">
                    <a:prstClr val="black">
                      <a:alpha val="40000"/>
                    </a:prstClr>
                  </a:outerShdw>
                </a:effectLst>
                <a:latin typeface="+mn-lt"/>
              </a:rPr>
            </a:br>
            <a:r>
              <a:rPr lang="de-CH" b="1">
                <a:solidFill>
                  <a:srgbClr val="A50021"/>
                </a:solidFill>
                <a:effectLst>
                  <a:outerShdw blurRad="63500" sx="102000" sy="102000" algn="ctr" rotWithShape="0">
                    <a:prstClr val="black">
                      <a:alpha val="40000"/>
                    </a:prstClr>
                  </a:outerShdw>
                </a:effectLst>
                <a:latin typeface="+mn-lt"/>
              </a:rPr>
              <a:t>Bildungsexpertin</a:t>
            </a:r>
            <a:endParaRPr lang="de-CH" b="1" dirty="0">
              <a:solidFill>
                <a:srgbClr val="A50021"/>
              </a:solidFill>
              <a:effectLst>
                <a:outerShdw blurRad="63500" sx="102000" sy="102000" algn="ctr" rotWithShape="0">
                  <a:prstClr val="black">
                    <a:alpha val="40000"/>
                  </a:prstClr>
                </a:outerShdw>
              </a:effectLst>
              <a:latin typeface="+mn-lt"/>
            </a:endParaRPr>
          </a:p>
        </p:txBody>
      </p:sp>
      <p:sp>
        <p:nvSpPr>
          <p:cNvPr id="10" name="Foliennummernplatzhalter 9">
            <a:extLst>
              <a:ext uri="{FF2B5EF4-FFF2-40B4-BE49-F238E27FC236}">
                <a16:creationId xmlns:a16="http://schemas.microsoft.com/office/drawing/2014/main" id="{D3EA7AC0-0AC2-42EC-BAA6-03181364D210}"/>
              </a:ext>
            </a:extLst>
          </p:cNvPr>
          <p:cNvSpPr>
            <a:spLocks noGrp="1"/>
          </p:cNvSpPr>
          <p:nvPr>
            <p:ph type="sldNum" sz="quarter" idx="12"/>
          </p:nvPr>
        </p:nvSpPr>
        <p:spPr/>
        <p:txBody>
          <a:bodyPr/>
          <a:lstStyle/>
          <a:p>
            <a:fld id="{C7AD0386-6D5D-4044-B68C-053A8100169C}" type="slidenum">
              <a:rPr lang="de-CH" smtClean="0"/>
              <a:pPr/>
              <a:t>‹Nr.›</a:t>
            </a:fld>
            <a:endParaRPr lang="de-CH" dirty="0"/>
          </a:p>
        </p:txBody>
      </p:sp>
    </p:spTree>
    <p:extLst>
      <p:ext uri="{BB962C8B-B14F-4D97-AF65-F5344CB8AC3E}">
        <p14:creationId xmlns:p14="http://schemas.microsoft.com/office/powerpoint/2010/main" val="214094494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700"/>
            <a:ext cx="7886700" cy="2139950"/>
          </a:xfrm>
        </p:spPr>
        <p:txBody>
          <a:bodyPr anchor="b"/>
          <a:lstStyle>
            <a:lvl1pPr>
              <a:defRPr sz="2800"/>
            </a:lvl1pPr>
          </a:lstStyle>
          <a:p>
            <a:r>
              <a:rPr lang="de-DE" dirty="0"/>
              <a:t>Titelmasterformat durch Klicken bearbeiten</a:t>
            </a:r>
            <a:endParaRPr lang="de-CH" dirty="0"/>
          </a:p>
        </p:txBody>
      </p:sp>
      <p:sp>
        <p:nvSpPr>
          <p:cNvPr id="3" name="Textplatzhalt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C610B2A1-742F-4452-8F4F-D7AF61ABE5FF}" type="datetimeFigureOut">
              <a:rPr lang="de-CH" smtClean="0"/>
              <a:t>06.11.2021</a:t>
            </a:fld>
            <a:endParaRPr lang="de-CH"/>
          </a:p>
        </p:txBody>
      </p:sp>
      <p:sp>
        <p:nvSpPr>
          <p:cNvPr id="6" name="Foliennummernplatzhalter 5"/>
          <p:cNvSpPr>
            <a:spLocks noGrp="1"/>
          </p:cNvSpPr>
          <p:nvPr>
            <p:ph type="sldNum" sz="quarter" idx="12"/>
          </p:nvPr>
        </p:nvSpPr>
        <p:spPr/>
        <p:txBody>
          <a:bodyPr/>
          <a:lstStyle/>
          <a:p>
            <a:fld id="{C7AD0386-6D5D-4044-B68C-053A8100169C}" type="slidenum">
              <a:rPr lang="de-CH" smtClean="0"/>
              <a:t>‹Nr.›</a:t>
            </a:fld>
            <a:endParaRPr lang="de-CH"/>
          </a:p>
        </p:txBody>
      </p:sp>
    </p:spTree>
    <p:extLst>
      <p:ext uri="{BB962C8B-B14F-4D97-AF65-F5344CB8AC3E}">
        <p14:creationId xmlns:p14="http://schemas.microsoft.com/office/powerpoint/2010/main" val="357847500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28650" y="1370013"/>
            <a:ext cx="3867150" cy="32623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370013"/>
            <a:ext cx="3867150" cy="32623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C610B2A1-742F-4452-8F4F-D7AF61ABE5FF}" type="datetimeFigureOut">
              <a:rPr lang="de-CH" smtClean="0"/>
              <a:t>06.11.2021</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7AD0386-6D5D-4044-B68C-053A8100169C}" type="slidenum">
              <a:rPr lang="de-CH" smtClean="0"/>
              <a:t>‹Nr.›</a:t>
            </a:fld>
            <a:endParaRPr lang="de-CH"/>
          </a:p>
        </p:txBody>
      </p:sp>
    </p:spTree>
    <p:extLst>
      <p:ext uri="{BB962C8B-B14F-4D97-AF65-F5344CB8AC3E}">
        <p14:creationId xmlns:p14="http://schemas.microsoft.com/office/powerpoint/2010/main" val="105101254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p:spPr>
        <p:txBody>
          <a:bodyPr/>
          <a:lstStyle/>
          <a:p>
            <a:r>
              <a:rPr lang="de-DE" dirty="0"/>
              <a:t>Titelmasterformat durch Klicken bearbeiten</a:t>
            </a:r>
            <a:endParaRPr lang="de-CH" dirty="0"/>
          </a:p>
        </p:txBody>
      </p:sp>
      <p:sp>
        <p:nvSpPr>
          <p:cNvPr id="3" name="Textplatzhalter 2"/>
          <p:cNvSpPr>
            <a:spLocks noGrp="1"/>
          </p:cNvSpPr>
          <p:nvPr>
            <p:ph type="body" idx="1"/>
          </p:nvPr>
        </p:nvSpPr>
        <p:spPr>
          <a:xfrm>
            <a:off x="630238" y="1260475"/>
            <a:ext cx="3868737" cy="61912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630238" y="1879600"/>
            <a:ext cx="3868737" cy="2762250"/>
          </a:xfrm>
        </p:spPr>
        <p:txBody>
          <a:bodyPr>
            <a:normAutofit/>
          </a:bodyPr>
          <a:lstStyle>
            <a:lvl1pPr>
              <a:defRPr sz="1600"/>
            </a:lvl1pPr>
            <a:lvl2pPr>
              <a:defRPr sz="1400"/>
            </a:lvl2pPr>
            <a:lvl3pPr>
              <a:defRPr sz="1400"/>
            </a:lvl3pPr>
            <a:lvl4pPr>
              <a:defRPr sz="1400"/>
            </a:lvl4pPr>
            <a:lvl5pPr>
              <a:defRPr sz="14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Textplatzhalter 4"/>
          <p:cNvSpPr>
            <a:spLocks noGrp="1"/>
          </p:cNvSpPr>
          <p:nvPr>
            <p:ph type="body" sz="quarter" idx="3"/>
          </p:nvPr>
        </p:nvSpPr>
        <p:spPr>
          <a:xfrm>
            <a:off x="4629150" y="1260475"/>
            <a:ext cx="3887788" cy="61912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Inhaltsplatzhalter 5"/>
          <p:cNvSpPr>
            <a:spLocks noGrp="1"/>
          </p:cNvSpPr>
          <p:nvPr>
            <p:ph sz="quarter" idx="4"/>
          </p:nvPr>
        </p:nvSpPr>
        <p:spPr>
          <a:xfrm>
            <a:off x="4629150" y="1879600"/>
            <a:ext cx="3887788" cy="2762250"/>
          </a:xfrm>
        </p:spPr>
        <p:txBody>
          <a:bodyPr>
            <a:normAutofit/>
          </a:bodyPr>
          <a:lstStyle>
            <a:lvl1pPr>
              <a:defRPr sz="1600"/>
            </a:lvl1pPr>
            <a:lvl2pPr>
              <a:defRPr sz="1400"/>
            </a:lvl2pPr>
            <a:lvl3pPr>
              <a:defRPr sz="1400"/>
            </a:lvl3pPr>
            <a:lvl4pPr>
              <a:defRPr sz="1400"/>
            </a:lvl4pPr>
            <a:lvl5pPr>
              <a:defRPr sz="14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C610B2A1-742F-4452-8F4F-D7AF61ABE5FF}" type="datetimeFigureOut">
              <a:rPr lang="de-CH" smtClean="0"/>
              <a:t>06.11.2021</a:t>
            </a:fld>
            <a:endParaRPr lang="de-CH"/>
          </a:p>
        </p:txBody>
      </p:sp>
      <p:sp>
        <p:nvSpPr>
          <p:cNvPr id="9" name="Foliennummernplatzhalter 8"/>
          <p:cNvSpPr>
            <a:spLocks noGrp="1"/>
          </p:cNvSpPr>
          <p:nvPr>
            <p:ph type="sldNum" sz="quarter" idx="12"/>
          </p:nvPr>
        </p:nvSpPr>
        <p:spPr/>
        <p:txBody>
          <a:bodyPr/>
          <a:lstStyle/>
          <a:p>
            <a:fld id="{C7AD0386-6D5D-4044-B68C-053A8100169C}" type="slidenum">
              <a:rPr lang="de-CH" smtClean="0"/>
              <a:t>‹Nr.›</a:t>
            </a:fld>
            <a:endParaRPr lang="de-CH"/>
          </a:p>
        </p:txBody>
      </p:sp>
    </p:spTree>
    <p:extLst>
      <p:ext uri="{BB962C8B-B14F-4D97-AF65-F5344CB8AC3E}">
        <p14:creationId xmlns:p14="http://schemas.microsoft.com/office/powerpoint/2010/main" val="46046177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C610B2A1-742F-4452-8F4F-D7AF61ABE5FF}" type="datetimeFigureOut">
              <a:rPr lang="de-CH" smtClean="0"/>
              <a:t>06.11.2021</a:t>
            </a:fld>
            <a:endParaRPr lang="de-CH"/>
          </a:p>
        </p:txBody>
      </p:sp>
      <p:sp>
        <p:nvSpPr>
          <p:cNvPr id="5" name="Foliennummernplatzhalter 4"/>
          <p:cNvSpPr>
            <a:spLocks noGrp="1"/>
          </p:cNvSpPr>
          <p:nvPr>
            <p:ph type="sldNum" sz="quarter" idx="12"/>
          </p:nvPr>
        </p:nvSpPr>
        <p:spPr/>
        <p:txBody>
          <a:bodyPr/>
          <a:lstStyle/>
          <a:p>
            <a:fld id="{C7AD0386-6D5D-4044-B68C-053A8100169C}" type="slidenum">
              <a:rPr lang="de-CH" smtClean="0"/>
              <a:t>‹Nr.›</a:t>
            </a:fld>
            <a:endParaRPr lang="de-CH"/>
          </a:p>
        </p:txBody>
      </p:sp>
    </p:spTree>
    <p:extLst>
      <p:ext uri="{BB962C8B-B14F-4D97-AF65-F5344CB8AC3E}">
        <p14:creationId xmlns:p14="http://schemas.microsoft.com/office/powerpoint/2010/main" val="132706942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610B2A1-742F-4452-8F4F-D7AF61ABE5FF}" type="datetimeFigureOut">
              <a:rPr lang="de-CH" smtClean="0"/>
              <a:t>06.11.2021</a:t>
            </a:fld>
            <a:endParaRPr lang="de-CH"/>
          </a:p>
        </p:txBody>
      </p:sp>
      <p:sp>
        <p:nvSpPr>
          <p:cNvPr id="4" name="Foliennummernplatzhalter 3"/>
          <p:cNvSpPr>
            <a:spLocks noGrp="1"/>
          </p:cNvSpPr>
          <p:nvPr>
            <p:ph type="sldNum" sz="quarter" idx="12"/>
          </p:nvPr>
        </p:nvSpPr>
        <p:spPr/>
        <p:txBody>
          <a:bodyPr/>
          <a:lstStyle/>
          <a:p>
            <a:fld id="{C7AD0386-6D5D-4044-B68C-053A8100169C}" type="slidenum">
              <a:rPr lang="de-CH" smtClean="0"/>
              <a:t>‹Nr.›</a:t>
            </a:fld>
            <a:endParaRPr lang="de-CH"/>
          </a:p>
        </p:txBody>
      </p:sp>
    </p:spTree>
    <p:extLst>
      <p:ext uri="{BB962C8B-B14F-4D97-AF65-F5344CB8AC3E}">
        <p14:creationId xmlns:p14="http://schemas.microsoft.com/office/powerpoint/2010/main" val="290116324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2800"/>
            </a:lvl1pPr>
          </a:lstStyle>
          <a:p>
            <a:r>
              <a:rPr lang="de-DE" dirty="0"/>
              <a:t>Titelmasterformat durch Klicken bearbeiten</a:t>
            </a:r>
            <a:endParaRPr lang="de-CH" dirty="0"/>
          </a:p>
        </p:txBody>
      </p:sp>
      <p:sp>
        <p:nvSpPr>
          <p:cNvPr id="3" name="Inhaltsplatzhalter 2"/>
          <p:cNvSpPr>
            <a:spLocks noGrp="1"/>
          </p:cNvSpPr>
          <p:nvPr>
            <p:ph idx="1"/>
          </p:nvPr>
        </p:nvSpPr>
        <p:spPr>
          <a:xfrm>
            <a:off x="3887788" y="741363"/>
            <a:ext cx="4629150" cy="3654425"/>
          </a:xfrm>
        </p:spPr>
        <p:txBody>
          <a:bodyPr/>
          <a:lstStyle>
            <a:lvl1pPr>
              <a:defRPr sz="20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Textplatzhalter 3"/>
          <p:cNvSpPr>
            <a:spLocks noGrp="1"/>
          </p:cNvSpPr>
          <p:nvPr>
            <p:ph type="body" sz="half" idx="2"/>
          </p:nvPr>
        </p:nvSpPr>
        <p:spPr>
          <a:xfrm>
            <a:off x="630238" y="1543050"/>
            <a:ext cx="2949575" cy="2859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5" name="Datumsplatzhalter 4"/>
          <p:cNvSpPr>
            <a:spLocks noGrp="1"/>
          </p:cNvSpPr>
          <p:nvPr>
            <p:ph type="dt" sz="half" idx="10"/>
          </p:nvPr>
        </p:nvSpPr>
        <p:spPr/>
        <p:txBody>
          <a:bodyPr/>
          <a:lstStyle/>
          <a:p>
            <a:fld id="{C610B2A1-742F-4452-8F4F-D7AF61ABE5FF}" type="datetimeFigureOut">
              <a:rPr lang="de-CH" smtClean="0"/>
              <a:t>06.11.2021</a:t>
            </a:fld>
            <a:endParaRPr lang="de-CH"/>
          </a:p>
        </p:txBody>
      </p:sp>
      <p:sp>
        <p:nvSpPr>
          <p:cNvPr id="7" name="Foliennummernplatzhalter 6"/>
          <p:cNvSpPr>
            <a:spLocks noGrp="1"/>
          </p:cNvSpPr>
          <p:nvPr>
            <p:ph type="sldNum" sz="quarter" idx="12"/>
          </p:nvPr>
        </p:nvSpPr>
        <p:spPr/>
        <p:txBody>
          <a:bodyPr/>
          <a:lstStyle/>
          <a:p>
            <a:fld id="{C7AD0386-6D5D-4044-B68C-053A8100169C}" type="slidenum">
              <a:rPr lang="de-CH" smtClean="0"/>
              <a:t>‹Nr.›</a:t>
            </a:fld>
            <a:endParaRPr lang="de-CH"/>
          </a:p>
        </p:txBody>
      </p:sp>
    </p:spTree>
    <p:extLst>
      <p:ext uri="{BB962C8B-B14F-4D97-AF65-F5344CB8AC3E}">
        <p14:creationId xmlns:p14="http://schemas.microsoft.com/office/powerpoint/2010/main" val="304062660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2800"/>
            </a:lvl1pPr>
          </a:lstStyle>
          <a:p>
            <a:r>
              <a:rPr lang="de-DE" dirty="0"/>
              <a:t>Titelmasterformat durch Klicken bearbeiten</a:t>
            </a:r>
            <a:endParaRPr lang="de-CH" dirty="0"/>
          </a:p>
        </p:txBody>
      </p:sp>
      <p:sp>
        <p:nvSpPr>
          <p:cNvPr id="3" name="Bildplatzhalter 2"/>
          <p:cNvSpPr>
            <a:spLocks noGrp="1"/>
          </p:cNvSpPr>
          <p:nvPr>
            <p:ph type="pic" idx="1"/>
          </p:nvPr>
        </p:nvSpPr>
        <p:spPr>
          <a:xfrm>
            <a:off x="3887788" y="741363"/>
            <a:ext cx="4629150" cy="36544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5" name="Datumsplatzhalter 4"/>
          <p:cNvSpPr>
            <a:spLocks noGrp="1"/>
          </p:cNvSpPr>
          <p:nvPr>
            <p:ph type="dt" sz="half" idx="10"/>
          </p:nvPr>
        </p:nvSpPr>
        <p:spPr/>
        <p:txBody>
          <a:bodyPr/>
          <a:lstStyle/>
          <a:p>
            <a:fld id="{C610B2A1-742F-4452-8F4F-D7AF61ABE5FF}" type="datetimeFigureOut">
              <a:rPr lang="de-CH" smtClean="0"/>
              <a:t>06.11.2021</a:t>
            </a:fld>
            <a:endParaRPr lang="de-CH"/>
          </a:p>
        </p:txBody>
      </p:sp>
      <p:sp>
        <p:nvSpPr>
          <p:cNvPr id="7" name="Foliennummernplatzhalter 6"/>
          <p:cNvSpPr>
            <a:spLocks noGrp="1"/>
          </p:cNvSpPr>
          <p:nvPr>
            <p:ph type="sldNum" sz="quarter" idx="12"/>
          </p:nvPr>
        </p:nvSpPr>
        <p:spPr/>
        <p:txBody>
          <a:bodyPr/>
          <a:lstStyle/>
          <a:p>
            <a:fld id="{C7AD0386-6D5D-4044-B68C-053A8100169C}" type="slidenum">
              <a:rPr lang="de-CH" smtClean="0"/>
              <a:t>‹Nr.›</a:t>
            </a:fld>
            <a:endParaRPr lang="de-CH"/>
          </a:p>
        </p:txBody>
      </p:sp>
    </p:spTree>
    <p:extLst>
      <p:ext uri="{BB962C8B-B14F-4D97-AF65-F5344CB8AC3E}">
        <p14:creationId xmlns:p14="http://schemas.microsoft.com/office/powerpoint/2010/main" val="342796328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115616" y="154707"/>
            <a:ext cx="8028384" cy="712936"/>
          </a:xfrm>
          <a:prstGeom prst="rect">
            <a:avLst/>
          </a:prstGeom>
        </p:spPr>
        <p:txBody>
          <a:bodyPr vert="horz" lIns="91440" tIns="45720" rIns="91440" bIns="45720" rtlCol="0" anchor="ctr">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1115616" y="1370013"/>
            <a:ext cx="8028384" cy="3262312"/>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7042072" y="4770808"/>
            <a:ext cx="1080120" cy="274637"/>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r>
              <a:rPr lang="de-CH"/>
              <a:t>06.11.2021</a:t>
            </a:r>
            <a:endParaRPr lang="de-CH" dirty="0"/>
          </a:p>
        </p:txBody>
      </p:sp>
      <p:sp>
        <p:nvSpPr>
          <p:cNvPr id="5" name="Fußzeilenplatzhalter 4"/>
          <p:cNvSpPr>
            <a:spLocks noGrp="1"/>
          </p:cNvSpPr>
          <p:nvPr>
            <p:ph type="ftr" sz="quarter" idx="3"/>
          </p:nvPr>
        </p:nvSpPr>
        <p:spPr>
          <a:xfrm rot="16200000">
            <a:off x="-164002" y="3650818"/>
            <a:ext cx="1309463" cy="411957"/>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de-CH" b="1">
                <a:solidFill>
                  <a:srgbClr val="A50021"/>
                </a:solidFill>
                <a:effectLst>
                  <a:outerShdw blurRad="63500" sx="102000" sy="102000" algn="ctr" rotWithShape="0">
                    <a:prstClr val="black">
                      <a:alpha val="40000"/>
                    </a:prstClr>
                  </a:outerShdw>
                </a:effectLst>
                <a:latin typeface="+mn-lt"/>
              </a:rPr>
              <a:t>Bettina Beglinger  </a:t>
            </a:r>
            <a:br>
              <a:rPr lang="de-CH" b="1">
                <a:solidFill>
                  <a:srgbClr val="A50021"/>
                </a:solidFill>
                <a:effectLst>
                  <a:outerShdw blurRad="63500" sx="102000" sy="102000" algn="ctr" rotWithShape="0">
                    <a:prstClr val="black">
                      <a:alpha val="40000"/>
                    </a:prstClr>
                  </a:outerShdw>
                </a:effectLst>
                <a:latin typeface="+mn-lt"/>
              </a:rPr>
            </a:br>
            <a:r>
              <a:rPr lang="de-CH" b="1">
                <a:solidFill>
                  <a:srgbClr val="A50021"/>
                </a:solidFill>
                <a:effectLst>
                  <a:outerShdw blurRad="63500" sx="102000" sy="102000" algn="ctr" rotWithShape="0">
                    <a:prstClr val="black">
                      <a:alpha val="40000"/>
                    </a:prstClr>
                  </a:outerShdw>
                </a:effectLst>
                <a:latin typeface="+mn-lt"/>
              </a:rPr>
              <a:t>Bildungsexpertin</a:t>
            </a:r>
            <a:endParaRPr lang="de-CH" b="1" dirty="0">
              <a:solidFill>
                <a:srgbClr val="A50021"/>
              </a:solidFill>
              <a:effectLst>
                <a:outerShdw blurRad="63500" sx="102000" sy="102000" algn="ctr" rotWithShape="0">
                  <a:prstClr val="black">
                    <a:alpha val="40000"/>
                  </a:prstClr>
                </a:outerShdw>
              </a:effectLst>
              <a:latin typeface="+mn-lt"/>
            </a:endParaRPr>
          </a:p>
        </p:txBody>
      </p:sp>
      <p:sp>
        <p:nvSpPr>
          <p:cNvPr id="6" name="Foliennummernplatzhalter 5"/>
          <p:cNvSpPr>
            <a:spLocks noGrp="1"/>
          </p:cNvSpPr>
          <p:nvPr>
            <p:ph type="sldNum" sz="quarter" idx="4"/>
          </p:nvPr>
        </p:nvSpPr>
        <p:spPr>
          <a:xfrm>
            <a:off x="8244408" y="4767263"/>
            <a:ext cx="702990" cy="274637"/>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C7AD0386-6D5D-4044-B68C-053A8100169C}" type="slidenum">
              <a:rPr lang="de-CH" smtClean="0"/>
              <a:pPr/>
              <a:t>‹Nr.›</a:t>
            </a:fld>
            <a:endParaRPr lang="de-CH" dirty="0"/>
          </a:p>
        </p:txBody>
      </p:sp>
      <p:grpSp>
        <p:nvGrpSpPr>
          <p:cNvPr id="12" name="Gruppieren 11">
            <a:extLst>
              <a:ext uri="{FF2B5EF4-FFF2-40B4-BE49-F238E27FC236}">
                <a16:creationId xmlns:a16="http://schemas.microsoft.com/office/drawing/2014/main" id="{72B93FF2-5EF7-478E-9D66-C0402239C322}"/>
              </a:ext>
            </a:extLst>
          </p:cNvPr>
          <p:cNvGrpSpPr/>
          <p:nvPr userDrawn="1"/>
        </p:nvGrpSpPr>
        <p:grpSpPr>
          <a:xfrm>
            <a:off x="137000" y="4371950"/>
            <a:ext cx="720080" cy="621936"/>
            <a:chOff x="1411936" y="4094220"/>
            <a:chExt cx="661990" cy="601706"/>
          </a:xfrm>
        </p:grpSpPr>
        <p:sp>
          <p:nvSpPr>
            <p:cNvPr id="10" name="Würfel 9">
              <a:extLst>
                <a:ext uri="{FF2B5EF4-FFF2-40B4-BE49-F238E27FC236}">
                  <a16:creationId xmlns:a16="http://schemas.microsoft.com/office/drawing/2014/main" id="{09B08BCD-EF66-4FB4-B0ED-A52D4C81007D}"/>
                </a:ext>
              </a:extLst>
            </p:cNvPr>
            <p:cNvSpPr/>
            <p:nvPr userDrawn="1"/>
          </p:nvSpPr>
          <p:spPr>
            <a:xfrm>
              <a:off x="1411936" y="4155926"/>
              <a:ext cx="534522" cy="540000"/>
            </a:xfrm>
            <a:prstGeom prst="cube">
              <a:avLst>
                <a:gd name="adj" fmla="val 29097"/>
              </a:avLst>
            </a:prstGeom>
            <a:solidFill>
              <a:srgbClr val="A50021">
                <a:alpha val="16000"/>
              </a:srgbClr>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p>
          </p:txBody>
        </p:sp>
        <p:sp>
          <p:nvSpPr>
            <p:cNvPr id="11" name="Rechteck 10">
              <a:extLst>
                <a:ext uri="{FF2B5EF4-FFF2-40B4-BE49-F238E27FC236}">
                  <a16:creationId xmlns:a16="http://schemas.microsoft.com/office/drawing/2014/main" id="{A07A17ED-346D-4E5C-8131-5E756E408960}"/>
                </a:ext>
              </a:extLst>
            </p:cNvPr>
            <p:cNvSpPr/>
            <p:nvPr userDrawn="1"/>
          </p:nvSpPr>
          <p:spPr>
            <a:xfrm>
              <a:off x="1411936" y="4326594"/>
              <a:ext cx="360000" cy="357319"/>
            </a:xfrm>
            <a:prstGeom prst="rect">
              <a:avLst/>
            </a:prstGeom>
            <a:noFill/>
            <a:scene3d>
              <a:camera prst="obliqueTopRight"/>
              <a:lightRig rig="harsh" dir="t"/>
            </a:scene3d>
            <a:sp3d prstMaterial="dkEdge">
              <a:bevelT w="165100" prst="coolSlant"/>
              <a:bevelB w="165100" prst="coolSlant"/>
            </a:sp3d>
          </p:spPr>
          <p:txBody>
            <a:bodyPr wrap="square" lIns="91440" tIns="45720" rIns="91440" bIns="45720">
              <a:spAutoFit/>
              <a:sp3d extrusionH="57150" prstMaterial="matte">
                <a:bevelT w="63500" h="12700" prst="angle"/>
                <a:contourClr>
                  <a:schemeClr val="bg1">
                    <a:lumMod val="65000"/>
                  </a:schemeClr>
                </a:contourClr>
              </a:sp3d>
            </a:bodyPr>
            <a:lstStyle/>
            <a:p>
              <a:pPr algn="ctr"/>
              <a:r>
                <a:rPr lang="de-DE" sz="1800" b="1" cap="none" spc="0" dirty="0">
                  <a:ln/>
                  <a:solidFill>
                    <a:srgbClr val="A50021"/>
                  </a:solidFill>
                  <a:effectLst/>
                </a:rPr>
                <a:t>B</a:t>
              </a:r>
            </a:p>
          </p:txBody>
        </p:sp>
        <p:sp>
          <p:nvSpPr>
            <p:cNvPr id="18" name="Rechteck 17">
              <a:extLst>
                <a:ext uri="{FF2B5EF4-FFF2-40B4-BE49-F238E27FC236}">
                  <a16:creationId xmlns:a16="http://schemas.microsoft.com/office/drawing/2014/main" id="{39AE6956-F1AE-4489-93DC-0AE2DA62A6AA}"/>
                </a:ext>
              </a:extLst>
            </p:cNvPr>
            <p:cNvSpPr/>
            <p:nvPr userDrawn="1"/>
          </p:nvSpPr>
          <p:spPr>
            <a:xfrm>
              <a:off x="1489214" y="4094220"/>
              <a:ext cx="360000" cy="327542"/>
            </a:xfrm>
            <a:prstGeom prst="rect">
              <a:avLst/>
            </a:prstGeom>
            <a:noFill/>
            <a:scene3d>
              <a:camera prst="orthographicFront">
                <a:rot lat="1119690" lon="3893941" rev="15887809"/>
              </a:camera>
              <a:lightRig rig="threePt" dir="t"/>
            </a:scene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1600" b="1" cap="none" spc="0" dirty="0">
                  <a:ln/>
                  <a:solidFill>
                    <a:srgbClr val="A50021"/>
                  </a:solidFill>
                  <a:effectLst/>
                </a:rPr>
                <a:t>B</a:t>
              </a:r>
            </a:p>
          </p:txBody>
        </p:sp>
        <p:sp>
          <p:nvSpPr>
            <p:cNvPr id="19" name="Rechteck 18">
              <a:extLst>
                <a:ext uri="{FF2B5EF4-FFF2-40B4-BE49-F238E27FC236}">
                  <a16:creationId xmlns:a16="http://schemas.microsoft.com/office/drawing/2014/main" id="{5BCC7C7F-3036-4282-83E7-5E7C2F0CE498}"/>
                </a:ext>
              </a:extLst>
            </p:cNvPr>
            <p:cNvSpPr/>
            <p:nvPr userDrawn="1"/>
          </p:nvSpPr>
          <p:spPr>
            <a:xfrm>
              <a:off x="1713926" y="4245517"/>
              <a:ext cx="360000" cy="327542"/>
            </a:xfrm>
            <a:prstGeom prst="rect">
              <a:avLst/>
            </a:prstGeom>
            <a:noFill/>
            <a:scene3d>
              <a:camera prst="orthographicFront">
                <a:rot lat="1200000" lon="6600000" rev="0"/>
              </a:camera>
              <a:lightRig rig="threePt" dir="t"/>
            </a:scene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1600" b="1" cap="none" spc="0" dirty="0">
                  <a:ln/>
                  <a:solidFill>
                    <a:srgbClr val="A50021"/>
                  </a:solidFill>
                  <a:effectLst/>
                </a:rPr>
                <a:t>B</a:t>
              </a:r>
            </a:p>
          </p:txBody>
        </p:sp>
      </p:grpSp>
      <p:sp>
        <p:nvSpPr>
          <p:cNvPr id="20" name="Fußzeilenplatzhalter 4">
            <a:extLst>
              <a:ext uri="{FF2B5EF4-FFF2-40B4-BE49-F238E27FC236}">
                <a16:creationId xmlns:a16="http://schemas.microsoft.com/office/drawing/2014/main" id="{040B0614-D459-4742-B202-E59891053351}"/>
              </a:ext>
            </a:extLst>
          </p:cNvPr>
          <p:cNvSpPr txBox="1">
            <a:spLocks/>
          </p:cNvSpPr>
          <p:nvPr userDrawn="1"/>
        </p:nvSpPr>
        <p:spPr>
          <a:xfrm>
            <a:off x="1101512" y="4823686"/>
            <a:ext cx="9164056" cy="203745"/>
          </a:xfrm>
          <a:prstGeom prst="rect">
            <a:avLst/>
          </a:prstGeom>
        </p:spPr>
        <p:txBody>
          <a:bodyPr vert="horz" lIns="91440" tIns="45720" rIns="91440" bIns="45720" rtlCol="0" anchor="ctr"/>
          <a:lstStyle>
            <a:defPPr>
              <a:defRPr lang="de-CH"/>
            </a:defPPr>
            <a:lvl1pPr algn="ct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de-CH" sz="1200" dirty="0"/>
              <a:t>Fachtagung «Schöne neue Arbeitswelt – Berufsorientierung digital?»</a:t>
            </a:r>
          </a:p>
        </p:txBody>
      </p:sp>
    </p:spTree>
    <p:extLst>
      <p:ext uri="{BB962C8B-B14F-4D97-AF65-F5344CB8AC3E}">
        <p14:creationId xmlns:p14="http://schemas.microsoft.com/office/powerpoint/2010/main" val="2280350413"/>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leckysilberstein.com/digitale-ethi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berufsberatung.ch/dyn/show/13202?lang=de&amp;id=36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4842BC-BBCE-4686-97A2-3EED957451C2}"/>
              </a:ext>
            </a:extLst>
          </p:cNvPr>
          <p:cNvSpPr>
            <a:spLocks noGrp="1"/>
          </p:cNvSpPr>
          <p:nvPr>
            <p:ph type="ctrTitle"/>
          </p:nvPr>
        </p:nvSpPr>
        <p:spPr>
          <a:xfrm>
            <a:off x="1143000" y="555526"/>
            <a:ext cx="6858000" cy="938287"/>
          </a:xfrm>
        </p:spPr>
        <p:txBody>
          <a:bodyPr/>
          <a:lstStyle/>
          <a:p>
            <a:pPr algn="r"/>
            <a:r>
              <a:rPr lang="de-DE" dirty="0"/>
              <a:t>Schöne neue Arbeitswelt</a:t>
            </a:r>
            <a:endParaRPr lang="de-CH" dirty="0"/>
          </a:p>
        </p:txBody>
      </p:sp>
      <p:sp>
        <p:nvSpPr>
          <p:cNvPr id="3" name="Untertitel 2">
            <a:extLst>
              <a:ext uri="{FF2B5EF4-FFF2-40B4-BE49-F238E27FC236}">
                <a16:creationId xmlns:a16="http://schemas.microsoft.com/office/drawing/2014/main" id="{130F114D-E31F-4366-B46F-134A8372C24B}"/>
              </a:ext>
            </a:extLst>
          </p:cNvPr>
          <p:cNvSpPr>
            <a:spLocks noGrp="1"/>
          </p:cNvSpPr>
          <p:nvPr>
            <p:ph type="subTitle" idx="1"/>
          </p:nvPr>
        </p:nvSpPr>
        <p:spPr>
          <a:xfrm>
            <a:off x="1143000" y="1707654"/>
            <a:ext cx="6858000" cy="1241425"/>
          </a:xfrm>
        </p:spPr>
        <p:txBody>
          <a:bodyPr/>
          <a:lstStyle/>
          <a:p>
            <a:pPr algn="r"/>
            <a:r>
              <a:rPr lang="de-CH" sz="2400" b="1" dirty="0">
                <a:effectLst/>
                <a:ea typeface="Calibri" panose="020F0502020204030204" pitchFamily="34" charset="0"/>
                <a:cs typeface="Arial" panose="020B0604020202020204" pitchFamily="34" charset="0"/>
              </a:rPr>
              <a:t>Lassen sich Pferde digital beschlagen?</a:t>
            </a:r>
            <a:endParaRPr lang="de-CH" sz="2400" dirty="0">
              <a:effectLst/>
              <a:ea typeface="Calibri" panose="020F0502020204030204" pitchFamily="34" charset="0"/>
              <a:cs typeface="Times New Roman" panose="02020603050405020304" pitchFamily="18" charset="0"/>
            </a:endParaRPr>
          </a:p>
          <a:p>
            <a:pPr algn="r"/>
            <a:endParaRPr lang="de-CH" dirty="0"/>
          </a:p>
        </p:txBody>
      </p:sp>
      <p:sp>
        <p:nvSpPr>
          <p:cNvPr id="4" name="Fußzeilenplatzhalter 4">
            <a:extLst>
              <a:ext uri="{FF2B5EF4-FFF2-40B4-BE49-F238E27FC236}">
                <a16:creationId xmlns:a16="http://schemas.microsoft.com/office/drawing/2014/main" id="{A4AE56C9-7575-4AC7-B875-54E8AE8E88A6}"/>
              </a:ext>
            </a:extLst>
          </p:cNvPr>
          <p:cNvSpPr txBox="1">
            <a:spLocks/>
          </p:cNvSpPr>
          <p:nvPr/>
        </p:nvSpPr>
        <p:spPr>
          <a:xfrm rot="16200000">
            <a:off x="-164002" y="3637272"/>
            <a:ext cx="1309463" cy="411957"/>
          </a:xfrm>
          <a:prstGeom prst="rect">
            <a:avLst/>
          </a:prstGeom>
        </p:spPr>
        <p:txBody>
          <a:bodyPr vert="horz" lIns="91440" tIns="45720" rIns="91440" bIns="45720" rtlCol="0" anchor="ctr"/>
          <a:lstStyle>
            <a:defPPr>
              <a:defRPr lang="de-CH"/>
            </a:defPPr>
            <a:lvl1pPr algn="ct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de-CH" b="1" dirty="0">
                <a:solidFill>
                  <a:srgbClr val="A50021"/>
                </a:solidFill>
                <a:effectLst>
                  <a:outerShdw blurRad="63500" sx="102000" sy="102000" algn="ctr" rotWithShape="0">
                    <a:prstClr val="black">
                      <a:alpha val="40000"/>
                    </a:prstClr>
                  </a:outerShdw>
                </a:effectLst>
                <a:latin typeface="+mn-lt"/>
              </a:rPr>
              <a:t>Bettina Beglinger  </a:t>
            </a:r>
            <a:br>
              <a:rPr lang="de-CH" b="1" dirty="0">
                <a:solidFill>
                  <a:srgbClr val="A50021"/>
                </a:solidFill>
                <a:effectLst>
                  <a:outerShdw blurRad="63500" sx="102000" sy="102000" algn="ctr" rotWithShape="0">
                    <a:prstClr val="black">
                      <a:alpha val="40000"/>
                    </a:prstClr>
                  </a:outerShdw>
                </a:effectLst>
                <a:latin typeface="+mn-lt"/>
              </a:rPr>
            </a:br>
            <a:r>
              <a:rPr lang="de-CH" b="1" dirty="0">
                <a:solidFill>
                  <a:srgbClr val="A50021"/>
                </a:solidFill>
                <a:effectLst>
                  <a:outerShdw blurRad="63500" sx="102000" sy="102000" algn="ctr" rotWithShape="0">
                    <a:prstClr val="black">
                      <a:alpha val="40000"/>
                    </a:prstClr>
                  </a:outerShdw>
                </a:effectLst>
                <a:latin typeface="+mn-lt"/>
              </a:rPr>
              <a:t>Bildungsexpertin</a:t>
            </a:r>
          </a:p>
        </p:txBody>
      </p:sp>
      <p:sp>
        <p:nvSpPr>
          <p:cNvPr id="5" name="Datumsplatzhalter 7">
            <a:extLst>
              <a:ext uri="{FF2B5EF4-FFF2-40B4-BE49-F238E27FC236}">
                <a16:creationId xmlns:a16="http://schemas.microsoft.com/office/drawing/2014/main" id="{68020BA2-245D-4D8B-A228-BDCBAAD71481}"/>
              </a:ext>
            </a:extLst>
          </p:cNvPr>
          <p:cNvSpPr>
            <a:spLocks noGrp="1"/>
          </p:cNvSpPr>
          <p:nvPr>
            <p:ph type="dt" sz="half" idx="10"/>
          </p:nvPr>
        </p:nvSpPr>
        <p:spPr>
          <a:xfrm>
            <a:off x="7884368" y="4770808"/>
            <a:ext cx="1080120" cy="274637"/>
          </a:xfrm>
        </p:spPr>
        <p:txBody>
          <a:bodyPr/>
          <a:lstStyle/>
          <a:p>
            <a:r>
              <a:rPr lang="de-CH"/>
              <a:t>06.11.2021</a:t>
            </a:r>
            <a:endParaRPr lang="de-CH" dirty="0"/>
          </a:p>
        </p:txBody>
      </p:sp>
      <p:pic>
        <p:nvPicPr>
          <p:cNvPr id="6" name="Grafik 5">
            <a:extLst>
              <a:ext uri="{FF2B5EF4-FFF2-40B4-BE49-F238E27FC236}">
                <a16:creationId xmlns:a16="http://schemas.microsoft.com/office/drawing/2014/main" id="{22173D8A-1047-4086-B1AD-6ABCCA13DC64}"/>
              </a:ext>
            </a:extLst>
          </p:cNvPr>
          <p:cNvPicPr>
            <a:picLocks noChangeAspect="1"/>
          </p:cNvPicPr>
          <p:nvPr/>
        </p:nvPicPr>
        <p:blipFill>
          <a:blip r:embed="rId3"/>
          <a:stretch>
            <a:fillRect/>
          </a:stretch>
        </p:blipFill>
        <p:spPr>
          <a:xfrm>
            <a:off x="5925549" y="2845394"/>
            <a:ext cx="2933700" cy="1652588"/>
          </a:xfrm>
          <a:prstGeom prst="rect">
            <a:avLst/>
          </a:prstGeom>
          <a:scene3d>
            <a:camera prst="orthographicFront"/>
            <a:lightRig rig="threePt" dir="t"/>
          </a:scene3d>
          <a:sp3d>
            <a:bevelT/>
          </a:sp3d>
        </p:spPr>
      </p:pic>
      <p:pic>
        <p:nvPicPr>
          <p:cNvPr id="7" name="Grafik 6">
            <a:extLst>
              <a:ext uri="{FF2B5EF4-FFF2-40B4-BE49-F238E27FC236}">
                <a16:creationId xmlns:a16="http://schemas.microsoft.com/office/drawing/2014/main" id="{7EB93810-D617-4ABB-B4E5-3FEE76A3B22F}"/>
              </a:ext>
            </a:extLst>
          </p:cNvPr>
          <p:cNvPicPr>
            <a:picLocks noChangeAspect="1"/>
          </p:cNvPicPr>
          <p:nvPr/>
        </p:nvPicPr>
        <p:blipFill>
          <a:blip r:embed="rId4"/>
          <a:stretch>
            <a:fillRect/>
          </a:stretch>
        </p:blipFill>
        <p:spPr>
          <a:xfrm>
            <a:off x="2195736" y="2331896"/>
            <a:ext cx="3415558" cy="1821631"/>
          </a:xfrm>
          <a:prstGeom prst="rect">
            <a:avLst/>
          </a:prstGeom>
          <a:scene3d>
            <a:camera prst="orthographicFront"/>
            <a:lightRig rig="threePt" dir="t"/>
          </a:scene3d>
          <a:sp3d>
            <a:bevelT/>
          </a:sp3d>
        </p:spPr>
      </p:pic>
    </p:spTree>
    <p:extLst>
      <p:ext uri="{BB962C8B-B14F-4D97-AF65-F5344CB8AC3E}">
        <p14:creationId xmlns:p14="http://schemas.microsoft.com/office/powerpoint/2010/main" val="122541270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39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15616" y="154707"/>
            <a:ext cx="8028384" cy="712936"/>
          </a:xfrm>
        </p:spPr>
        <p:txBody>
          <a:bodyPr/>
          <a:lstStyle/>
          <a:p>
            <a:r>
              <a:rPr lang="de-DE" dirty="0"/>
              <a:t>Jugend heute </a:t>
            </a:r>
            <a:r>
              <a:rPr lang="de-DE" sz="2000" dirty="0"/>
              <a:t>(13 bis 25 jährige)</a:t>
            </a:r>
            <a:endParaRPr lang="de-CH" sz="2000" dirty="0"/>
          </a:p>
        </p:txBody>
      </p:sp>
      <p:sp>
        <p:nvSpPr>
          <p:cNvPr id="3" name="Inhaltsplatzhalter 2"/>
          <p:cNvSpPr>
            <a:spLocks noGrp="1"/>
          </p:cNvSpPr>
          <p:nvPr>
            <p:ph idx="1"/>
          </p:nvPr>
        </p:nvSpPr>
        <p:spPr>
          <a:xfrm>
            <a:off x="1115616" y="986115"/>
            <a:ext cx="8028384" cy="4289252"/>
          </a:xfrm>
        </p:spPr>
        <p:txBody>
          <a:bodyPr>
            <a:noAutofit/>
          </a:bodyPr>
          <a:lstStyle/>
          <a:p>
            <a:pPr marL="0" indent="0">
              <a:lnSpc>
                <a:spcPct val="100000"/>
              </a:lnSpc>
              <a:spcBef>
                <a:spcPts val="600"/>
              </a:spcBef>
              <a:buNone/>
            </a:pPr>
            <a:r>
              <a:rPr lang="de-DE" sz="1400" dirty="0"/>
              <a:t>Privatleben hat erste </a:t>
            </a:r>
            <a:r>
              <a:rPr lang="de-DE" sz="1400" dirty="0" err="1"/>
              <a:t>Prio</a:t>
            </a:r>
            <a:endParaRPr lang="de-DE" sz="1400" dirty="0"/>
          </a:p>
          <a:p>
            <a:pPr marL="0" indent="0">
              <a:lnSpc>
                <a:spcPct val="100000"/>
              </a:lnSpc>
              <a:spcBef>
                <a:spcPts val="600"/>
              </a:spcBef>
              <a:buNone/>
            </a:pPr>
            <a:r>
              <a:rPr lang="de-DE" sz="1400" dirty="0"/>
              <a:t>Die Jugendlichen leben im Netz Ø 5 Stunden pro Tag, sie sind Info-Jäger</a:t>
            </a:r>
            <a:br>
              <a:rPr lang="de-DE" sz="1400" dirty="0"/>
            </a:br>
            <a:r>
              <a:rPr lang="de-DE" sz="1400" dirty="0"/>
              <a:t>Sie sind auf Instagram – wenn wir diese Zielgruppe ansprechen wollen, müssen wir sie darüber abholen.</a:t>
            </a:r>
          </a:p>
          <a:p>
            <a:pPr marL="0" indent="0">
              <a:lnSpc>
                <a:spcPct val="100000"/>
              </a:lnSpc>
              <a:spcBef>
                <a:spcPts val="600"/>
              </a:spcBef>
              <a:buNone/>
            </a:pPr>
            <a:r>
              <a:rPr lang="de-DE" sz="1400" dirty="0"/>
              <a:t>Serien werden am Stück angeschaut </a:t>
            </a:r>
            <a:r>
              <a:rPr lang="de-DE" sz="1400" dirty="0">
                <a:sym typeface="Wingdings" panose="05000000000000000000" pitchFamily="2" charset="2"/>
              </a:rPr>
              <a:t> </a:t>
            </a:r>
            <a:r>
              <a:rPr lang="de-DE" sz="1400" dirty="0"/>
              <a:t>Sie schauen sich über Internet ins Koma.</a:t>
            </a:r>
          </a:p>
          <a:p>
            <a:pPr marL="0" indent="0">
              <a:lnSpc>
                <a:spcPct val="100000"/>
              </a:lnSpc>
              <a:spcBef>
                <a:spcPts val="600"/>
              </a:spcBef>
              <a:buNone/>
            </a:pPr>
            <a:r>
              <a:rPr lang="de-DE" sz="1400" dirty="0"/>
              <a:t>Bindungslosigkeit, d.h. wenig Verbindlichkeit – ich kann ja alles nach Hause bestellen und wenn ich es nicht will, schicke ich es zurück. D.h. auch in der Arbeit keine </a:t>
            </a:r>
            <a:r>
              <a:rPr lang="de-DE" sz="1400" dirty="0" err="1"/>
              <a:t>grosse</a:t>
            </a:r>
            <a:r>
              <a:rPr lang="de-DE" sz="1400" dirty="0"/>
              <a:t> Verbindlichkeit.</a:t>
            </a:r>
          </a:p>
          <a:p>
            <a:pPr marL="0" indent="0">
              <a:lnSpc>
                <a:spcPct val="100000"/>
              </a:lnSpc>
              <a:spcBef>
                <a:spcPts val="600"/>
              </a:spcBef>
              <a:buNone/>
            </a:pPr>
            <a:r>
              <a:rPr lang="de-DE" sz="1400" dirty="0"/>
              <a:t>Sie sind Rebellen </a:t>
            </a:r>
            <a:r>
              <a:rPr lang="de-DE" sz="1400" dirty="0">
                <a:sym typeface="Wingdings" panose="05000000000000000000" pitchFamily="2" charset="2"/>
              </a:rPr>
              <a:t> </a:t>
            </a:r>
            <a:r>
              <a:rPr lang="de-DE" sz="1400" dirty="0"/>
              <a:t>wollen nicht so arbeiten wie wir.</a:t>
            </a:r>
          </a:p>
          <a:p>
            <a:pPr marL="0" indent="0">
              <a:lnSpc>
                <a:spcPct val="100000"/>
              </a:lnSpc>
              <a:spcBef>
                <a:spcPts val="600"/>
              </a:spcBef>
              <a:buNone/>
            </a:pPr>
            <a:r>
              <a:rPr lang="de-DE" sz="1400" dirty="0"/>
              <a:t>Lange Ausbildungen sind nicht ihr Ding </a:t>
            </a:r>
            <a:r>
              <a:rPr lang="de-DE" sz="1400" dirty="0">
                <a:sym typeface="Wingdings" panose="05000000000000000000" pitchFamily="2" charset="2"/>
              </a:rPr>
              <a:t></a:t>
            </a:r>
            <a:r>
              <a:rPr lang="de-DE" sz="1400" dirty="0"/>
              <a:t> Konzentration geringer – brauchen mehr Coaching</a:t>
            </a:r>
          </a:p>
          <a:p>
            <a:pPr marL="0" indent="0">
              <a:lnSpc>
                <a:spcPct val="100000"/>
              </a:lnSpc>
              <a:spcBef>
                <a:spcPts val="600"/>
              </a:spcBef>
              <a:buNone/>
            </a:pPr>
            <a:r>
              <a:rPr lang="de-DE" sz="1400" dirty="0"/>
              <a:t>Sie wollen helfen – jedoch entlang ihrer Rahmenbedingungen.</a:t>
            </a:r>
          </a:p>
          <a:p>
            <a:pPr marL="0" indent="0">
              <a:lnSpc>
                <a:spcPct val="100000"/>
              </a:lnSpc>
              <a:spcBef>
                <a:spcPts val="600"/>
              </a:spcBef>
              <a:buNone/>
            </a:pPr>
            <a:r>
              <a:rPr lang="de-DE" sz="1400" dirty="0"/>
              <a:t>Sie mögen Anwendersoftware – wo sie sofort auf ihre Seiten kommen </a:t>
            </a:r>
            <a:r>
              <a:rPr lang="de-DE" sz="1400" dirty="0">
                <a:sym typeface="Wingdings" panose="05000000000000000000" pitchFamily="2" charset="2"/>
              </a:rPr>
              <a:t> </a:t>
            </a:r>
            <a:r>
              <a:rPr lang="de-DE" sz="1400" dirty="0" err="1"/>
              <a:t>Tiktoks</a:t>
            </a:r>
            <a:r>
              <a:rPr lang="de-DE" sz="1400" dirty="0"/>
              <a:t>, </a:t>
            </a:r>
            <a:r>
              <a:rPr lang="de-DE" sz="1400" dirty="0" err="1"/>
              <a:t>Vlogger</a:t>
            </a:r>
            <a:r>
              <a:rPr lang="de-DE" sz="1400" dirty="0"/>
              <a:t> lieben sie.</a:t>
            </a:r>
          </a:p>
        </p:txBody>
      </p:sp>
      <p:pic>
        <p:nvPicPr>
          <p:cNvPr id="5" name="Grafik 4">
            <a:extLst>
              <a:ext uri="{FF2B5EF4-FFF2-40B4-BE49-F238E27FC236}">
                <a16:creationId xmlns:a16="http://schemas.microsoft.com/office/drawing/2014/main" id="{E791AF66-3768-433E-8E71-098311E7883B}"/>
              </a:ext>
            </a:extLst>
          </p:cNvPr>
          <p:cNvPicPr>
            <a:picLocks noChangeAspect="1"/>
          </p:cNvPicPr>
          <p:nvPr/>
        </p:nvPicPr>
        <p:blipFill>
          <a:blip r:embed="rId3"/>
          <a:stretch>
            <a:fillRect/>
          </a:stretch>
        </p:blipFill>
        <p:spPr>
          <a:xfrm>
            <a:off x="6876256" y="154707"/>
            <a:ext cx="2123728" cy="1084457"/>
          </a:xfrm>
          <a:prstGeom prst="rect">
            <a:avLst/>
          </a:prstGeom>
        </p:spPr>
      </p:pic>
      <p:sp>
        <p:nvSpPr>
          <p:cNvPr id="6" name="Rechteck 5">
            <a:extLst>
              <a:ext uri="{FF2B5EF4-FFF2-40B4-BE49-F238E27FC236}">
                <a16:creationId xmlns:a16="http://schemas.microsoft.com/office/drawing/2014/main" id="{76826ADD-CC56-4634-A993-A3C76D63ABA1}"/>
              </a:ext>
            </a:extLst>
          </p:cNvPr>
          <p:cNvSpPr/>
          <p:nvPr/>
        </p:nvSpPr>
        <p:spPr>
          <a:xfrm>
            <a:off x="6732240" y="51471"/>
            <a:ext cx="2376264" cy="12961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5032039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childTnLst>
                          </p:cTn>
                        </p:par>
                        <p:par>
                          <p:cTn id="46" fill="hold">
                            <p:stCondLst>
                              <p:cond delay="7000"/>
                            </p:stCondLst>
                            <p:childTnLst>
                              <p:par>
                                <p:cTn id="47" presetID="55"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154707"/>
            <a:ext cx="8028384" cy="712936"/>
          </a:xfrm>
        </p:spPr>
        <p:txBody>
          <a:bodyPr/>
          <a:lstStyle/>
          <a:p>
            <a:r>
              <a:rPr lang="de-DE" dirty="0"/>
              <a:t>Jugend heute</a:t>
            </a:r>
            <a:endParaRPr lang="de-CH" dirty="0"/>
          </a:p>
        </p:txBody>
      </p:sp>
      <p:sp>
        <p:nvSpPr>
          <p:cNvPr id="3" name="Inhaltsplatzhalter 2"/>
          <p:cNvSpPr>
            <a:spLocks noGrp="1"/>
          </p:cNvSpPr>
          <p:nvPr>
            <p:ph idx="1"/>
          </p:nvPr>
        </p:nvSpPr>
        <p:spPr>
          <a:xfrm>
            <a:off x="1115616" y="915566"/>
            <a:ext cx="8028384" cy="3816425"/>
          </a:xfrm>
        </p:spPr>
        <p:txBody>
          <a:bodyPr>
            <a:normAutofit fontScale="32500" lnSpcReduction="20000"/>
          </a:bodyPr>
          <a:lstStyle/>
          <a:p>
            <a:pPr marL="0" indent="0">
              <a:lnSpc>
                <a:spcPct val="120000"/>
              </a:lnSpc>
              <a:spcBef>
                <a:spcPts val="600"/>
              </a:spcBef>
              <a:buNone/>
            </a:pPr>
            <a:r>
              <a:rPr lang="de-DE" sz="4900" dirty="0"/>
              <a:t>Herausforderungen</a:t>
            </a:r>
          </a:p>
          <a:p>
            <a:pPr marL="0" indent="0">
              <a:lnSpc>
                <a:spcPct val="120000"/>
              </a:lnSpc>
              <a:spcBef>
                <a:spcPts val="600"/>
              </a:spcBef>
              <a:buNone/>
            </a:pPr>
            <a:r>
              <a:rPr lang="de-DE" sz="4300" dirty="0"/>
              <a:t>Es gibt keine Hierarchien im Internet, d.h. ihr Führungsverständnis ist anders </a:t>
            </a:r>
            <a:r>
              <a:rPr lang="de-DE" sz="4300" dirty="0">
                <a:sym typeface="Wingdings" panose="05000000000000000000" pitchFamily="2" charset="2"/>
              </a:rPr>
              <a:t> </a:t>
            </a:r>
            <a:r>
              <a:rPr lang="de-DE" sz="4300" dirty="0"/>
              <a:t>Freizeit muss Platz haben.</a:t>
            </a:r>
          </a:p>
          <a:p>
            <a:pPr marL="0" indent="0">
              <a:lnSpc>
                <a:spcPct val="120000"/>
              </a:lnSpc>
              <a:spcBef>
                <a:spcPts val="600"/>
              </a:spcBef>
              <a:buNone/>
            </a:pPr>
            <a:r>
              <a:rPr lang="de-DE" sz="4300" dirty="0"/>
              <a:t>Bindungslosigkeit der Jugendlichen – Studie in Deutschland </a:t>
            </a:r>
            <a:r>
              <a:rPr lang="de-DE" sz="4300" dirty="0">
                <a:sym typeface="Wingdings" panose="05000000000000000000" pitchFamily="2" charset="2"/>
              </a:rPr>
              <a:t></a:t>
            </a:r>
            <a:r>
              <a:rPr lang="de-DE" sz="4300" dirty="0"/>
              <a:t> jeder vierte Jugendliche hat nur Freunde im Netz.</a:t>
            </a:r>
          </a:p>
          <a:p>
            <a:pPr marL="0" indent="0">
              <a:lnSpc>
                <a:spcPct val="120000"/>
              </a:lnSpc>
              <a:spcBef>
                <a:spcPts val="600"/>
              </a:spcBef>
              <a:buNone/>
            </a:pPr>
            <a:r>
              <a:rPr lang="de-DE" sz="4300" dirty="0"/>
              <a:t>Man kann Influencer/in werden/sein, Bekanntheit erlangen, viel Geld machen.</a:t>
            </a:r>
          </a:p>
          <a:p>
            <a:pPr marL="0" indent="0">
              <a:lnSpc>
                <a:spcPct val="120000"/>
              </a:lnSpc>
              <a:spcBef>
                <a:spcPts val="600"/>
              </a:spcBef>
              <a:buNone/>
            </a:pPr>
            <a:endParaRPr lang="de-DE" sz="4800" dirty="0"/>
          </a:p>
          <a:p>
            <a:pPr marL="0" indent="0">
              <a:lnSpc>
                <a:spcPct val="120000"/>
              </a:lnSpc>
              <a:spcBef>
                <a:spcPts val="600"/>
              </a:spcBef>
              <a:buNone/>
            </a:pPr>
            <a:r>
              <a:rPr lang="de-DE" sz="4900" dirty="0"/>
              <a:t>Und jetzt…</a:t>
            </a:r>
          </a:p>
          <a:p>
            <a:pPr marL="0" indent="0">
              <a:lnSpc>
                <a:spcPct val="120000"/>
              </a:lnSpc>
              <a:spcBef>
                <a:spcPts val="600"/>
              </a:spcBef>
              <a:buNone/>
            </a:pPr>
            <a:r>
              <a:rPr lang="de-DE" sz="4300" dirty="0"/>
              <a:t>Wichtig – wir müssen die Genration X-Z abholen – dürfen sie nicht aus den Augen verlieren.</a:t>
            </a:r>
          </a:p>
          <a:p>
            <a:pPr marL="0" indent="0">
              <a:lnSpc>
                <a:spcPct val="120000"/>
              </a:lnSpc>
              <a:spcBef>
                <a:spcPts val="600"/>
              </a:spcBef>
              <a:buNone/>
            </a:pPr>
            <a:r>
              <a:rPr lang="de-DE" sz="4300" dirty="0"/>
              <a:t>Das Generations- oder Diversitätsmanagement beachten und bewusst gestalten.</a:t>
            </a:r>
          </a:p>
          <a:p>
            <a:pPr marL="0" indent="0">
              <a:lnSpc>
                <a:spcPct val="120000"/>
              </a:lnSpc>
              <a:spcBef>
                <a:spcPts val="600"/>
              </a:spcBef>
              <a:buNone/>
            </a:pPr>
            <a:endParaRPr lang="de-DE" sz="4300" dirty="0"/>
          </a:p>
          <a:p>
            <a:pPr marL="0" indent="0">
              <a:lnSpc>
                <a:spcPct val="120000"/>
              </a:lnSpc>
              <a:spcBef>
                <a:spcPts val="600"/>
              </a:spcBef>
              <a:buNone/>
            </a:pPr>
            <a:r>
              <a:rPr lang="de-DE" sz="4300" dirty="0"/>
              <a:t>Die Generation Alpha ist da und erlebt jetzt Corona live – diese Jugendlichen könnten andere Gefühle haben.</a:t>
            </a:r>
          </a:p>
          <a:p>
            <a:pPr marL="0" indent="0">
              <a:lnSpc>
                <a:spcPct val="120000"/>
              </a:lnSpc>
              <a:spcBef>
                <a:spcPts val="600"/>
              </a:spcBef>
              <a:buNone/>
            </a:pPr>
            <a:endParaRPr lang="de-DE" sz="1200" dirty="0"/>
          </a:p>
        </p:txBody>
      </p:sp>
      <p:pic>
        <p:nvPicPr>
          <p:cNvPr id="6" name="Grafik 5">
            <a:extLst>
              <a:ext uri="{FF2B5EF4-FFF2-40B4-BE49-F238E27FC236}">
                <a16:creationId xmlns:a16="http://schemas.microsoft.com/office/drawing/2014/main" id="{6E5C4AF8-560B-470A-8E38-F07F1E90DD06}"/>
              </a:ext>
            </a:extLst>
          </p:cNvPr>
          <p:cNvPicPr>
            <a:picLocks noChangeAspect="1"/>
          </p:cNvPicPr>
          <p:nvPr/>
        </p:nvPicPr>
        <p:blipFill>
          <a:blip r:embed="rId3"/>
          <a:stretch>
            <a:fillRect/>
          </a:stretch>
        </p:blipFill>
        <p:spPr>
          <a:xfrm>
            <a:off x="7074532" y="102253"/>
            <a:ext cx="1872000" cy="936000"/>
          </a:xfrm>
          <a:prstGeom prst="rect">
            <a:avLst/>
          </a:prstGeom>
          <a:solidFill>
            <a:schemeClr val="bg1">
              <a:alpha val="25000"/>
            </a:schemeClr>
          </a:solidFill>
          <a:effectLst/>
        </p:spPr>
      </p:pic>
      <p:sp>
        <p:nvSpPr>
          <p:cNvPr id="7" name="Rechteck 6">
            <a:extLst>
              <a:ext uri="{FF2B5EF4-FFF2-40B4-BE49-F238E27FC236}">
                <a16:creationId xmlns:a16="http://schemas.microsoft.com/office/drawing/2014/main" id="{563D1317-5D30-46D6-A7DE-9346042F03E7}"/>
              </a:ext>
            </a:extLst>
          </p:cNvPr>
          <p:cNvSpPr/>
          <p:nvPr/>
        </p:nvSpPr>
        <p:spPr>
          <a:xfrm>
            <a:off x="6876256" y="51471"/>
            <a:ext cx="2232248" cy="11521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3549223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childTnLst>
                          </p:cTn>
                        </p:par>
                        <p:par>
                          <p:cTn id="23" fill="hold">
                            <p:stCondLst>
                              <p:cond delay="2000"/>
                            </p:stCondLst>
                            <p:childTnLst>
                              <p:par>
                                <p:cTn id="24" presetID="55"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5" end="5"/>
                                            </p:txEl>
                                          </p:spTgt>
                                        </p:tgtEl>
                                      </p:cBhvr>
                                    </p:animEffect>
                                  </p:childTnLst>
                                </p:cTn>
                              </p:par>
                            </p:childTnLst>
                          </p:cTn>
                        </p:par>
                        <p:par>
                          <p:cTn id="36" fill="hold">
                            <p:stCondLst>
                              <p:cond delay="1000"/>
                            </p:stCondLst>
                            <p:childTnLst>
                              <p:par>
                                <p:cTn id="37" presetID="55"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6" end="6"/>
                                            </p:txEl>
                                          </p:spTgt>
                                        </p:tgtEl>
                                      </p:cBhvr>
                                    </p:animEffect>
                                  </p:childTnLst>
                                </p:cTn>
                              </p:par>
                            </p:childTnLst>
                          </p:cTn>
                        </p:par>
                        <p:par>
                          <p:cTn id="42" fill="hold">
                            <p:stCondLst>
                              <p:cond delay="2000"/>
                            </p:stCondLst>
                            <p:childTnLst>
                              <p:par>
                                <p:cTn id="43" presetID="55"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7" end="7"/>
                                            </p:txEl>
                                          </p:spTgt>
                                        </p:tgtEl>
                                      </p:cBhvr>
                                    </p:animEffect>
                                  </p:childTnLst>
                                </p:cTn>
                              </p:par>
                            </p:childTnLst>
                          </p:cTn>
                        </p:par>
                        <p:par>
                          <p:cTn id="48" fill="hold">
                            <p:stCondLst>
                              <p:cond delay="3000"/>
                            </p:stCondLst>
                            <p:childTnLst>
                              <p:par>
                                <p:cTn id="49" presetID="55" presetClass="entr" presetSubtype="0" fill="hold"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p:cTn id="51"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2"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3"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154707"/>
            <a:ext cx="8028384" cy="712936"/>
          </a:xfrm>
        </p:spPr>
        <p:txBody>
          <a:bodyPr/>
          <a:lstStyle/>
          <a:p>
            <a:r>
              <a:rPr lang="de-DE" dirty="0"/>
              <a:t>Jugend heute</a:t>
            </a:r>
            <a:endParaRPr lang="de-CH" dirty="0"/>
          </a:p>
        </p:txBody>
      </p:sp>
      <p:pic>
        <p:nvPicPr>
          <p:cNvPr id="5" name="Grafik 4">
            <a:extLst>
              <a:ext uri="{FF2B5EF4-FFF2-40B4-BE49-F238E27FC236}">
                <a16:creationId xmlns:a16="http://schemas.microsoft.com/office/drawing/2014/main" id="{95C873CE-EFAA-487E-8917-43D2270316D0}"/>
              </a:ext>
            </a:extLst>
          </p:cNvPr>
          <p:cNvPicPr>
            <a:picLocks noChangeAspect="1"/>
          </p:cNvPicPr>
          <p:nvPr/>
        </p:nvPicPr>
        <p:blipFill>
          <a:blip r:embed="rId3"/>
          <a:stretch>
            <a:fillRect/>
          </a:stretch>
        </p:blipFill>
        <p:spPr>
          <a:xfrm>
            <a:off x="7533352" y="128513"/>
            <a:ext cx="1396821" cy="1219101"/>
          </a:xfrm>
          <a:prstGeom prst="rect">
            <a:avLst/>
          </a:prstGeom>
        </p:spPr>
      </p:pic>
      <p:pic>
        <p:nvPicPr>
          <p:cNvPr id="7" name="Grafik 6">
            <a:extLst>
              <a:ext uri="{FF2B5EF4-FFF2-40B4-BE49-F238E27FC236}">
                <a16:creationId xmlns:a16="http://schemas.microsoft.com/office/drawing/2014/main" id="{AE769485-14B7-4A83-86C1-EEA2E88E820B}"/>
              </a:ext>
            </a:extLst>
          </p:cNvPr>
          <p:cNvPicPr>
            <a:picLocks noChangeAspect="1"/>
          </p:cNvPicPr>
          <p:nvPr/>
        </p:nvPicPr>
        <p:blipFill>
          <a:blip r:embed="rId4"/>
          <a:stretch>
            <a:fillRect/>
          </a:stretch>
        </p:blipFill>
        <p:spPr>
          <a:xfrm>
            <a:off x="4606528" y="154707"/>
            <a:ext cx="2379223" cy="1341134"/>
          </a:xfrm>
          <a:prstGeom prst="rect">
            <a:avLst/>
          </a:prstGeom>
        </p:spPr>
      </p:pic>
      <p:pic>
        <p:nvPicPr>
          <p:cNvPr id="6" name="Grafik 5">
            <a:extLst>
              <a:ext uri="{FF2B5EF4-FFF2-40B4-BE49-F238E27FC236}">
                <a16:creationId xmlns:a16="http://schemas.microsoft.com/office/drawing/2014/main" id="{104C7E0C-1EB0-4B95-88FE-4DCFD2193308}"/>
              </a:ext>
            </a:extLst>
          </p:cNvPr>
          <p:cNvPicPr>
            <a:picLocks noChangeAspect="1"/>
          </p:cNvPicPr>
          <p:nvPr/>
        </p:nvPicPr>
        <p:blipFill>
          <a:blip r:embed="rId5"/>
          <a:stretch>
            <a:fillRect/>
          </a:stretch>
        </p:blipFill>
        <p:spPr>
          <a:xfrm>
            <a:off x="5614342" y="1028101"/>
            <a:ext cx="2414042" cy="1341134"/>
          </a:xfrm>
          <a:prstGeom prst="rect">
            <a:avLst/>
          </a:prstGeom>
        </p:spPr>
      </p:pic>
      <p:sp>
        <p:nvSpPr>
          <p:cNvPr id="8" name="Rechteck 7">
            <a:extLst>
              <a:ext uri="{FF2B5EF4-FFF2-40B4-BE49-F238E27FC236}">
                <a16:creationId xmlns:a16="http://schemas.microsoft.com/office/drawing/2014/main" id="{7096728A-9D39-43C7-938E-3D765646443C}"/>
              </a:ext>
            </a:extLst>
          </p:cNvPr>
          <p:cNvSpPr/>
          <p:nvPr/>
        </p:nvSpPr>
        <p:spPr>
          <a:xfrm>
            <a:off x="4499992" y="51470"/>
            <a:ext cx="4608512" cy="252027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Inhaltsplatzhalter 2"/>
          <p:cNvSpPr>
            <a:spLocks noGrp="1"/>
          </p:cNvSpPr>
          <p:nvPr>
            <p:ph idx="1"/>
          </p:nvPr>
        </p:nvSpPr>
        <p:spPr>
          <a:xfrm>
            <a:off x="1115616" y="1203598"/>
            <a:ext cx="8028384" cy="3528393"/>
          </a:xfrm>
        </p:spPr>
        <p:txBody>
          <a:bodyPr>
            <a:normAutofit/>
          </a:bodyPr>
          <a:lstStyle/>
          <a:p>
            <a:pPr marL="0" indent="0">
              <a:lnSpc>
                <a:spcPct val="100000"/>
              </a:lnSpc>
              <a:spcBef>
                <a:spcPts val="600"/>
              </a:spcBef>
              <a:buNone/>
            </a:pPr>
            <a:r>
              <a:rPr lang="de-DE" dirty="0"/>
              <a:t>Wie ansprechen…</a:t>
            </a:r>
          </a:p>
          <a:p>
            <a:pPr>
              <a:lnSpc>
                <a:spcPct val="100000"/>
              </a:lnSpc>
              <a:spcBef>
                <a:spcPts val="600"/>
              </a:spcBef>
            </a:pPr>
            <a:r>
              <a:rPr lang="de-DE" sz="1400" dirty="0"/>
              <a:t>Zielgruppenorientierte Homepage</a:t>
            </a:r>
          </a:p>
          <a:p>
            <a:pPr>
              <a:lnSpc>
                <a:spcPct val="100000"/>
              </a:lnSpc>
              <a:spcBef>
                <a:spcPts val="600"/>
              </a:spcBef>
            </a:pPr>
            <a:r>
              <a:rPr lang="de-DE" sz="1400" dirty="0"/>
              <a:t>Junge wollen Fashion-, Event-, </a:t>
            </a:r>
            <a:r>
              <a:rPr lang="de-DE" sz="1400" dirty="0" err="1"/>
              <a:t>Desingmanagement</a:t>
            </a:r>
            <a:br>
              <a:rPr lang="de-DE" sz="1400" dirty="0"/>
            </a:br>
            <a:r>
              <a:rPr lang="de-DE" sz="1400" dirty="0"/>
              <a:t>Sie lieben auch Events und zwar vor Ort</a:t>
            </a:r>
          </a:p>
          <a:p>
            <a:pPr>
              <a:lnSpc>
                <a:spcPct val="100000"/>
              </a:lnSpc>
              <a:spcBef>
                <a:spcPts val="600"/>
              </a:spcBef>
            </a:pPr>
            <a:r>
              <a:rPr lang="de-DE" sz="1400" dirty="0"/>
              <a:t>Smart Channel-Recruiting</a:t>
            </a:r>
          </a:p>
          <a:p>
            <a:pPr>
              <a:lnSpc>
                <a:spcPct val="100000"/>
              </a:lnSpc>
              <a:spcBef>
                <a:spcPts val="600"/>
              </a:spcBef>
            </a:pPr>
            <a:r>
              <a:rPr lang="de-DE" sz="1400" dirty="0"/>
              <a:t>Schulkooperationen</a:t>
            </a:r>
          </a:p>
          <a:p>
            <a:pPr>
              <a:lnSpc>
                <a:spcPct val="100000"/>
              </a:lnSpc>
              <a:spcBef>
                <a:spcPts val="600"/>
              </a:spcBef>
            </a:pPr>
            <a:r>
              <a:rPr lang="de-DE" sz="1400" dirty="0"/>
              <a:t>Lehrer, die witzig sind – Inhalte bildlich und nebenbei konsumierbar vermitteln</a:t>
            </a:r>
          </a:p>
          <a:p>
            <a:pPr marL="0" indent="0">
              <a:lnSpc>
                <a:spcPct val="100000"/>
              </a:lnSpc>
              <a:spcBef>
                <a:spcPts val="600"/>
              </a:spcBef>
              <a:buNone/>
            </a:pPr>
            <a:endParaRPr lang="de-DE" sz="1400" dirty="0"/>
          </a:p>
          <a:p>
            <a:pPr marL="0" indent="0">
              <a:lnSpc>
                <a:spcPct val="100000"/>
              </a:lnSpc>
              <a:spcBef>
                <a:spcPts val="600"/>
              </a:spcBef>
              <a:buNone/>
            </a:pPr>
            <a:r>
              <a:rPr lang="de-DE" sz="1400" dirty="0"/>
              <a:t>Eltern nicht vergessen (78% der Jugendlichen fragen ihre Eltern bei der Berufswahl um Rat)</a:t>
            </a:r>
          </a:p>
          <a:p>
            <a:pPr marL="0" indent="0">
              <a:lnSpc>
                <a:spcPct val="100000"/>
              </a:lnSpc>
              <a:spcBef>
                <a:spcPts val="600"/>
              </a:spcBef>
              <a:buNone/>
            </a:pPr>
            <a:endParaRPr lang="de-DE" sz="1400" dirty="0"/>
          </a:p>
          <a:p>
            <a:pPr marL="0" indent="0">
              <a:lnSpc>
                <a:spcPct val="100000"/>
              </a:lnSpc>
              <a:spcBef>
                <a:spcPts val="600"/>
              </a:spcBef>
              <a:buNone/>
            </a:pPr>
            <a:r>
              <a:rPr lang="de-DE" sz="1400" dirty="0"/>
              <a:t>Unternehmen müssen sich auf das On-Boarding fokussieren </a:t>
            </a:r>
            <a:r>
              <a:rPr lang="de-DE" sz="1400" dirty="0">
                <a:sym typeface="Wingdings" panose="05000000000000000000" pitchFamily="2" charset="2"/>
              </a:rPr>
              <a:t> d</a:t>
            </a:r>
            <a:r>
              <a:rPr lang="de-DE" sz="1400" dirty="0"/>
              <a:t>ie Jungen müssen von uns hören, dass wir sie wollen.</a:t>
            </a:r>
          </a:p>
        </p:txBody>
      </p:sp>
    </p:spTree>
    <p:extLst>
      <p:ext uri="{BB962C8B-B14F-4D97-AF65-F5344CB8AC3E}">
        <p14:creationId xmlns:p14="http://schemas.microsoft.com/office/powerpoint/2010/main" val="32529906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childTnLst>
                          </p:cTn>
                        </p:par>
                        <p:par>
                          <p:cTn id="23" fill="hold">
                            <p:stCondLst>
                              <p:cond delay="2000"/>
                            </p:stCondLst>
                            <p:childTnLst>
                              <p:par>
                                <p:cTn id="24" presetID="55"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par>
                          <p:cTn id="29" fill="hold">
                            <p:stCondLst>
                              <p:cond delay="3000"/>
                            </p:stCondLst>
                            <p:childTnLst>
                              <p:par>
                                <p:cTn id="30" presetID="55"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4" end="4"/>
                                            </p:txEl>
                                          </p:spTgt>
                                        </p:tgtEl>
                                      </p:cBhvr>
                                    </p:animEffect>
                                  </p:childTnLst>
                                </p:cTn>
                              </p:par>
                            </p:childTnLst>
                          </p:cTn>
                        </p:par>
                        <p:par>
                          <p:cTn id="35" fill="hold">
                            <p:stCondLst>
                              <p:cond delay="4000"/>
                            </p:stCondLst>
                            <p:childTnLst>
                              <p:par>
                                <p:cTn id="36" presetID="55"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childTnLst>
                          </p:cTn>
                        </p:par>
                        <p:par>
                          <p:cTn id="41" fill="hold">
                            <p:stCondLst>
                              <p:cond delay="5000"/>
                            </p:stCondLst>
                            <p:childTnLst>
                              <p:par>
                                <p:cTn id="42" presetID="55"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5"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6" dur="1000"/>
                                        <p:tgtEl>
                                          <p:spTgt spid="3">
                                            <p:txEl>
                                              <p:pRg st="7" end="7"/>
                                            </p:txEl>
                                          </p:spTgt>
                                        </p:tgtEl>
                                      </p:cBhvr>
                                    </p:animEffect>
                                  </p:childTnLst>
                                </p:cTn>
                              </p:par>
                            </p:childTnLst>
                          </p:cTn>
                        </p:par>
                        <p:par>
                          <p:cTn id="47" fill="hold">
                            <p:stCondLst>
                              <p:cond delay="6000"/>
                            </p:stCondLst>
                            <p:childTnLst>
                              <p:par>
                                <p:cTn id="48" presetID="55"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p:cTn id="50"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154707"/>
            <a:ext cx="8028384" cy="712936"/>
          </a:xfrm>
        </p:spPr>
        <p:txBody>
          <a:bodyPr/>
          <a:lstStyle/>
          <a:p>
            <a:r>
              <a:rPr lang="de-DE" dirty="0"/>
              <a:t>Jugend heute</a:t>
            </a:r>
            <a:endParaRPr lang="de-CH" dirty="0"/>
          </a:p>
        </p:txBody>
      </p:sp>
      <p:sp>
        <p:nvSpPr>
          <p:cNvPr id="3" name="Inhaltsplatzhalter 2"/>
          <p:cNvSpPr>
            <a:spLocks noGrp="1"/>
          </p:cNvSpPr>
          <p:nvPr>
            <p:ph idx="1"/>
          </p:nvPr>
        </p:nvSpPr>
        <p:spPr>
          <a:xfrm>
            <a:off x="1115616" y="771550"/>
            <a:ext cx="8028384" cy="4032448"/>
          </a:xfrm>
        </p:spPr>
        <p:txBody>
          <a:bodyPr>
            <a:normAutofit fontScale="25000" lnSpcReduction="20000"/>
          </a:bodyPr>
          <a:lstStyle/>
          <a:p>
            <a:pPr marL="0" indent="0">
              <a:lnSpc>
                <a:spcPct val="120000"/>
              </a:lnSpc>
              <a:spcBef>
                <a:spcPts val="600"/>
              </a:spcBef>
              <a:buNone/>
            </a:pPr>
            <a:r>
              <a:rPr lang="de-DE" sz="6400" dirty="0"/>
              <a:t>Miteinander…</a:t>
            </a:r>
          </a:p>
          <a:p>
            <a:pPr marL="0" indent="0">
              <a:lnSpc>
                <a:spcPct val="120000"/>
              </a:lnSpc>
              <a:spcBef>
                <a:spcPts val="600"/>
              </a:spcBef>
              <a:buNone/>
            </a:pPr>
            <a:r>
              <a:rPr lang="de-DE" sz="5600" dirty="0"/>
              <a:t>Sie wollen, dass wir den Jugendlichen Zeit und Orientierung geben </a:t>
            </a:r>
            <a:r>
              <a:rPr lang="de-DE" sz="5600" dirty="0">
                <a:sym typeface="Wingdings" panose="05000000000000000000" pitchFamily="2" charset="2"/>
              </a:rPr>
              <a:t> </a:t>
            </a:r>
            <a:br>
              <a:rPr lang="de-DE" sz="5600" dirty="0">
                <a:sym typeface="Wingdings" panose="05000000000000000000" pitchFamily="2" charset="2"/>
              </a:rPr>
            </a:br>
            <a:r>
              <a:rPr lang="de-DE" sz="5600" dirty="0"/>
              <a:t>Integration in die Arbeitswelt kann bis zu einem Jahr dauern </a:t>
            </a:r>
          </a:p>
          <a:p>
            <a:pPr marL="0" indent="0">
              <a:lnSpc>
                <a:spcPct val="120000"/>
              </a:lnSpc>
              <a:spcBef>
                <a:spcPts val="600"/>
              </a:spcBef>
              <a:buNone/>
            </a:pPr>
            <a:r>
              <a:rPr lang="de-DE" sz="5600" dirty="0"/>
              <a:t>Den Umgang mit Vorgesetzen beibringen </a:t>
            </a:r>
            <a:r>
              <a:rPr lang="de-DE" sz="5600" dirty="0">
                <a:sym typeface="Wingdings" panose="05000000000000000000" pitchFamily="2" charset="2"/>
              </a:rPr>
              <a:t></a:t>
            </a:r>
            <a:r>
              <a:rPr lang="de-DE" sz="5600" dirty="0"/>
              <a:t> Vermittlung von Werten und Zielen des Unternehmens</a:t>
            </a:r>
          </a:p>
          <a:p>
            <a:pPr marL="0" indent="0">
              <a:lnSpc>
                <a:spcPct val="120000"/>
              </a:lnSpc>
              <a:spcBef>
                <a:spcPts val="600"/>
              </a:spcBef>
              <a:buNone/>
            </a:pPr>
            <a:r>
              <a:rPr lang="de-DE" sz="5600" dirty="0"/>
              <a:t>Die Eltern einbinden </a:t>
            </a:r>
            <a:r>
              <a:rPr lang="de-DE" sz="5600" dirty="0">
                <a:sym typeface="Wingdings" panose="05000000000000000000" pitchFamily="2" charset="2"/>
              </a:rPr>
              <a:t> an den Arbeitsplatz </a:t>
            </a:r>
            <a:r>
              <a:rPr lang="de-DE" sz="5600" dirty="0"/>
              <a:t>einladen.</a:t>
            </a:r>
          </a:p>
          <a:p>
            <a:pPr marL="0" indent="0">
              <a:lnSpc>
                <a:spcPct val="120000"/>
              </a:lnSpc>
              <a:spcBef>
                <a:spcPts val="600"/>
              </a:spcBef>
              <a:buNone/>
            </a:pPr>
            <a:endParaRPr lang="de-DE" sz="3200" dirty="0"/>
          </a:p>
          <a:p>
            <a:pPr marL="0" indent="0">
              <a:lnSpc>
                <a:spcPct val="120000"/>
              </a:lnSpc>
              <a:spcBef>
                <a:spcPts val="600"/>
              </a:spcBef>
              <a:buNone/>
            </a:pPr>
            <a:r>
              <a:rPr lang="de-DE" sz="6400" dirty="0"/>
              <a:t>Das ist den Jungen wichtig…</a:t>
            </a:r>
          </a:p>
          <a:p>
            <a:pPr marL="0" indent="0">
              <a:lnSpc>
                <a:spcPct val="120000"/>
              </a:lnSpc>
              <a:spcBef>
                <a:spcPts val="600"/>
              </a:spcBef>
              <a:buNone/>
            </a:pPr>
            <a:r>
              <a:rPr lang="de-DE" sz="5600" dirty="0"/>
              <a:t>Arbeitsplatzsicherheit</a:t>
            </a:r>
          </a:p>
          <a:p>
            <a:pPr marL="0" indent="0">
              <a:lnSpc>
                <a:spcPct val="120000"/>
              </a:lnSpc>
              <a:spcBef>
                <a:spcPts val="600"/>
              </a:spcBef>
              <a:buNone/>
            </a:pPr>
            <a:r>
              <a:rPr lang="de-DE" sz="5600" dirty="0"/>
              <a:t>Faire Entlöhnung</a:t>
            </a:r>
          </a:p>
          <a:p>
            <a:pPr marL="0" indent="0">
              <a:lnSpc>
                <a:spcPct val="120000"/>
              </a:lnSpc>
              <a:spcBef>
                <a:spcPts val="600"/>
              </a:spcBef>
              <a:buNone/>
            </a:pPr>
            <a:r>
              <a:rPr lang="de-DE" sz="5600" dirty="0"/>
              <a:t>Ehrliches Feedback auf Augenhöhe – Gleichwertigkeit / Vollwertigkeit – dann ist diese Generation begeisterungsfähig</a:t>
            </a:r>
          </a:p>
          <a:p>
            <a:pPr marL="0" indent="0">
              <a:lnSpc>
                <a:spcPct val="120000"/>
              </a:lnSpc>
              <a:spcBef>
                <a:spcPts val="600"/>
              </a:spcBef>
              <a:buNone/>
            </a:pPr>
            <a:r>
              <a:rPr lang="de-DE" sz="5600" dirty="0"/>
              <a:t>Wirkungsvolle Tätigkeit </a:t>
            </a:r>
            <a:r>
              <a:rPr lang="de-DE" sz="5600" dirty="0">
                <a:sym typeface="Wingdings" panose="05000000000000000000" pitchFamily="2" charset="2"/>
              </a:rPr>
              <a:t></a:t>
            </a:r>
            <a:r>
              <a:rPr lang="de-DE" sz="5600" dirty="0"/>
              <a:t> die Jungen bilden sich gerne weiter, in dem was aus als sinnvoll erachten</a:t>
            </a:r>
          </a:p>
          <a:p>
            <a:pPr marL="0" indent="0">
              <a:lnSpc>
                <a:spcPct val="120000"/>
              </a:lnSpc>
              <a:spcBef>
                <a:spcPts val="600"/>
              </a:spcBef>
              <a:buNone/>
            </a:pPr>
            <a:r>
              <a:rPr lang="de-DE" sz="5600" dirty="0"/>
              <a:t>Kollegiale Arbeitsatmosphäre – Vorgesetzter ist Coach, der hilft und begleitet – kurze Lernsequenzen / Abwechslung – Handeln ist ihnen wichtiger als Wissen</a:t>
            </a:r>
          </a:p>
        </p:txBody>
      </p:sp>
      <p:pic>
        <p:nvPicPr>
          <p:cNvPr id="5" name="Grafik 4">
            <a:extLst>
              <a:ext uri="{FF2B5EF4-FFF2-40B4-BE49-F238E27FC236}">
                <a16:creationId xmlns:a16="http://schemas.microsoft.com/office/drawing/2014/main" id="{4DE76A41-5FE4-49FF-B05C-BE58378F6DCB}"/>
              </a:ext>
            </a:extLst>
          </p:cNvPr>
          <p:cNvPicPr>
            <a:picLocks noChangeAspect="1"/>
          </p:cNvPicPr>
          <p:nvPr/>
        </p:nvPicPr>
        <p:blipFill>
          <a:blip r:embed="rId3"/>
          <a:stretch>
            <a:fillRect/>
          </a:stretch>
        </p:blipFill>
        <p:spPr>
          <a:xfrm>
            <a:off x="7067162" y="122311"/>
            <a:ext cx="1949203" cy="1220201"/>
          </a:xfrm>
          <a:prstGeom prst="rect">
            <a:avLst/>
          </a:prstGeom>
        </p:spPr>
      </p:pic>
      <p:sp>
        <p:nvSpPr>
          <p:cNvPr id="6" name="Rechteck 5">
            <a:extLst>
              <a:ext uri="{FF2B5EF4-FFF2-40B4-BE49-F238E27FC236}">
                <a16:creationId xmlns:a16="http://schemas.microsoft.com/office/drawing/2014/main" id="{164125C9-FB01-4193-8F86-7ABF4E6E6F3E}"/>
              </a:ext>
            </a:extLst>
          </p:cNvPr>
          <p:cNvSpPr/>
          <p:nvPr/>
        </p:nvSpPr>
        <p:spPr>
          <a:xfrm>
            <a:off x="6876256" y="51470"/>
            <a:ext cx="2232248" cy="136815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0773855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childTnLst>
                          </p:cTn>
                        </p:par>
                        <p:par>
                          <p:cTn id="23" fill="hold">
                            <p:stCondLst>
                              <p:cond delay="2000"/>
                            </p:stCondLst>
                            <p:childTnLst>
                              <p:par>
                                <p:cTn id="24" presetID="55"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6" end="6"/>
                                            </p:txEl>
                                          </p:spTgt>
                                        </p:tgtEl>
                                      </p:cBhvr>
                                    </p:animEffect>
                                  </p:childTnLst>
                                </p:cTn>
                              </p:par>
                            </p:childTnLst>
                          </p:cTn>
                        </p:par>
                        <p:par>
                          <p:cTn id="43" fill="hold">
                            <p:stCondLst>
                              <p:cond delay="1000"/>
                            </p:stCondLst>
                            <p:childTnLst>
                              <p:par>
                                <p:cTn id="44" presetID="55" presetClass="entr" presetSubtype="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7" end="7"/>
                                            </p:txEl>
                                          </p:spTgt>
                                        </p:tgtEl>
                                      </p:cBhvr>
                                    </p:animEffect>
                                  </p:childTnLst>
                                </p:cTn>
                              </p:par>
                            </p:childTnLst>
                          </p:cTn>
                        </p:par>
                        <p:par>
                          <p:cTn id="49" fill="hold">
                            <p:stCondLst>
                              <p:cond delay="2000"/>
                            </p:stCondLst>
                            <p:childTnLst>
                              <p:par>
                                <p:cTn id="50" presetID="55" presetClass="entr" presetSubtype="0" fill="hold"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8" end="8"/>
                                            </p:txEl>
                                          </p:spTgt>
                                        </p:tgtEl>
                                      </p:cBhvr>
                                    </p:animEffect>
                                  </p:childTnLst>
                                </p:cTn>
                              </p:par>
                            </p:childTnLst>
                          </p:cTn>
                        </p:par>
                        <p:par>
                          <p:cTn id="55" fill="hold">
                            <p:stCondLst>
                              <p:cond delay="3000"/>
                            </p:stCondLst>
                            <p:childTnLst>
                              <p:par>
                                <p:cTn id="56" presetID="55" presetClass="entr" presetSubtype="0" fill="hold" nodeType="after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9"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0" dur="1000"/>
                                        <p:tgtEl>
                                          <p:spTgt spid="3">
                                            <p:txEl>
                                              <p:pRg st="9" end="9"/>
                                            </p:txEl>
                                          </p:spTgt>
                                        </p:tgtEl>
                                      </p:cBhvr>
                                    </p:animEffect>
                                  </p:childTnLst>
                                </p:cTn>
                              </p:par>
                            </p:childTnLst>
                          </p:cTn>
                        </p:par>
                        <p:par>
                          <p:cTn id="61" fill="hold">
                            <p:stCondLst>
                              <p:cond delay="4000"/>
                            </p:stCondLst>
                            <p:childTnLst>
                              <p:par>
                                <p:cTn id="62" presetID="55" presetClass="entr" presetSubtype="0" fill="hold" nodeType="after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p:cTn id="64"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65"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66"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54D3AA6-45B8-48A2-BE99-294B47C2F5F4}"/>
              </a:ext>
            </a:extLst>
          </p:cNvPr>
          <p:cNvSpPr>
            <a:spLocks noGrp="1"/>
          </p:cNvSpPr>
          <p:nvPr>
            <p:ph type="title"/>
          </p:nvPr>
        </p:nvSpPr>
        <p:spPr/>
        <p:txBody>
          <a:bodyPr/>
          <a:lstStyle/>
          <a:p>
            <a:r>
              <a:rPr lang="de-DE" dirty="0"/>
              <a:t>Jugend heute - Fazit</a:t>
            </a:r>
            <a:endParaRPr lang="de-CH" dirty="0"/>
          </a:p>
        </p:txBody>
      </p:sp>
      <p:pic>
        <p:nvPicPr>
          <p:cNvPr id="4" name="Grafik 3">
            <a:extLst>
              <a:ext uri="{FF2B5EF4-FFF2-40B4-BE49-F238E27FC236}">
                <a16:creationId xmlns:a16="http://schemas.microsoft.com/office/drawing/2014/main" id="{7B5B859F-B0D9-493F-A46C-F73599CD32D2}"/>
              </a:ext>
            </a:extLst>
          </p:cNvPr>
          <p:cNvPicPr>
            <a:picLocks noChangeAspect="1"/>
          </p:cNvPicPr>
          <p:nvPr/>
        </p:nvPicPr>
        <p:blipFill>
          <a:blip r:embed="rId3"/>
          <a:stretch>
            <a:fillRect/>
          </a:stretch>
        </p:blipFill>
        <p:spPr>
          <a:xfrm>
            <a:off x="6588224" y="110703"/>
            <a:ext cx="2486825" cy="2430969"/>
          </a:xfrm>
          <a:prstGeom prst="rect">
            <a:avLst/>
          </a:prstGeom>
        </p:spPr>
      </p:pic>
      <p:sp>
        <p:nvSpPr>
          <p:cNvPr id="5" name="Rechteck 4">
            <a:extLst>
              <a:ext uri="{FF2B5EF4-FFF2-40B4-BE49-F238E27FC236}">
                <a16:creationId xmlns:a16="http://schemas.microsoft.com/office/drawing/2014/main" id="{0257390C-8A75-46EF-9EF8-D0869013346B}"/>
              </a:ext>
            </a:extLst>
          </p:cNvPr>
          <p:cNvSpPr/>
          <p:nvPr/>
        </p:nvSpPr>
        <p:spPr>
          <a:xfrm>
            <a:off x="6516216" y="51470"/>
            <a:ext cx="2592288" cy="259228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Inhaltsplatzhalter 1">
            <a:extLst>
              <a:ext uri="{FF2B5EF4-FFF2-40B4-BE49-F238E27FC236}">
                <a16:creationId xmlns:a16="http://schemas.microsoft.com/office/drawing/2014/main" id="{06D9C5C7-93E7-4528-B705-993F2CF52393}"/>
              </a:ext>
            </a:extLst>
          </p:cNvPr>
          <p:cNvSpPr>
            <a:spLocks noGrp="1"/>
          </p:cNvSpPr>
          <p:nvPr>
            <p:ph idx="1"/>
          </p:nvPr>
        </p:nvSpPr>
        <p:spPr/>
        <p:txBody>
          <a:bodyPr>
            <a:normAutofit/>
          </a:bodyPr>
          <a:lstStyle/>
          <a:p>
            <a:pPr marL="0" indent="0">
              <a:spcBef>
                <a:spcPts val="600"/>
              </a:spcBef>
              <a:buNone/>
            </a:pPr>
            <a:r>
              <a:rPr lang="de-CH" kern="500" dirty="0">
                <a:effectLst/>
                <a:ea typeface="Times New Roman" panose="02020603050405020304" pitchFamily="18" charset="0"/>
                <a:cs typeface="Times New Roman" panose="02020603050405020304" pitchFamily="18" charset="0"/>
              </a:rPr>
              <a:t>Transaktionale Führung  hin zu transformationalen Führung </a:t>
            </a:r>
            <a:br>
              <a:rPr lang="de-CH" kern="500" dirty="0">
                <a:effectLst/>
                <a:ea typeface="Times New Roman" panose="02020603050405020304" pitchFamily="18" charset="0"/>
                <a:cs typeface="Times New Roman" panose="02020603050405020304" pitchFamily="18" charset="0"/>
              </a:rPr>
            </a:br>
            <a:r>
              <a:rPr lang="de-CH" kern="500" dirty="0">
                <a:effectLst/>
                <a:ea typeface="Times New Roman" panose="02020603050405020304" pitchFamily="18" charset="0"/>
                <a:cs typeface="Times New Roman" panose="02020603050405020304" pitchFamily="18" charset="0"/>
              </a:rPr>
              <a:t>ist heute Coaching, Leadership – Zielgerichtete Einflussnahme</a:t>
            </a:r>
          </a:p>
          <a:p>
            <a:pPr marL="0" indent="0">
              <a:spcBef>
                <a:spcPts val="600"/>
              </a:spcBef>
              <a:buNone/>
            </a:pPr>
            <a:endParaRPr lang="de-CH" sz="1500" kern="500" dirty="0">
              <a:effectLst/>
              <a:ea typeface="Times New Roman" panose="02020603050405020304" pitchFamily="18" charset="0"/>
              <a:cs typeface="Times New Roman" panose="02020603050405020304" pitchFamily="18" charset="0"/>
            </a:endParaRPr>
          </a:p>
          <a:p>
            <a:pPr>
              <a:spcBef>
                <a:spcPts val="600"/>
              </a:spcBef>
            </a:pPr>
            <a:r>
              <a:rPr lang="de-CH" sz="1400" kern="500" dirty="0">
                <a:effectLst/>
                <a:ea typeface="Times New Roman" panose="02020603050405020304" pitchFamily="18" charset="0"/>
                <a:cs typeface="Times New Roman" panose="02020603050405020304" pitchFamily="18" charset="0"/>
              </a:rPr>
              <a:t>Lebenslanges Lernen </a:t>
            </a:r>
            <a:r>
              <a:rPr lang="de-CH" sz="1400" kern="500" dirty="0">
                <a:effectLst/>
                <a:ea typeface="Times New Roman" panose="02020603050405020304" pitchFamily="18" charset="0"/>
                <a:cs typeface="Times New Roman" panose="02020603050405020304" pitchFamily="18" charset="0"/>
                <a:sym typeface="Wingdings" panose="05000000000000000000" pitchFamily="2" charset="2"/>
              </a:rPr>
              <a:t></a:t>
            </a:r>
            <a:r>
              <a:rPr lang="de-CH" sz="1400" kern="500" dirty="0">
                <a:effectLst/>
                <a:ea typeface="Times New Roman" panose="02020603050405020304" pitchFamily="18" charset="0"/>
                <a:cs typeface="Times New Roman" panose="02020603050405020304" pitchFamily="18" charset="0"/>
              </a:rPr>
              <a:t> die Jungen wissen, dass sie sich am Markt bewegen müssen.</a:t>
            </a:r>
            <a:br>
              <a:rPr lang="de-CH" sz="1400" kern="500" dirty="0">
                <a:effectLst/>
                <a:ea typeface="Times New Roman" panose="02020603050405020304" pitchFamily="18" charset="0"/>
                <a:cs typeface="Times New Roman" panose="02020603050405020304" pitchFamily="18" charset="0"/>
              </a:rPr>
            </a:br>
            <a:r>
              <a:rPr lang="de-CH" sz="1400" kern="500" dirty="0">
                <a:effectLst/>
                <a:ea typeface="Times New Roman" panose="02020603050405020304" pitchFamily="18" charset="0"/>
                <a:cs typeface="Times New Roman" panose="02020603050405020304" pitchFamily="18" charset="0"/>
              </a:rPr>
              <a:t>Ist für diese Generation keine Überraschung</a:t>
            </a:r>
            <a:br>
              <a:rPr lang="de-CH" sz="1400" kern="500" dirty="0">
                <a:effectLst/>
                <a:ea typeface="Times New Roman" panose="02020603050405020304" pitchFamily="18" charset="0"/>
                <a:cs typeface="Times New Roman" panose="02020603050405020304" pitchFamily="18" charset="0"/>
              </a:rPr>
            </a:br>
            <a:r>
              <a:rPr lang="de-CH" sz="1400" kern="500" dirty="0">
                <a:effectLst/>
                <a:ea typeface="Times New Roman" panose="02020603050405020304" pitchFamily="18" charset="0"/>
                <a:cs typeface="Times New Roman" panose="02020603050405020304" pitchFamily="18" charset="0"/>
              </a:rPr>
              <a:t>Bindungslosigkeit ist ihr Thema </a:t>
            </a:r>
            <a:r>
              <a:rPr lang="de-CH" sz="1400" kern="500" dirty="0">
                <a:effectLst/>
                <a:ea typeface="Times New Roman" panose="02020603050405020304" pitchFamily="18" charset="0"/>
                <a:cs typeface="Times New Roman" panose="02020603050405020304" pitchFamily="18" charset="0"/>
                <a:sym typeface="Wingdings" panose="05000000000000000000" pitchFamily="2" charset="2"/>
              </a:rPr>
              <a:t></a:t>
            </a:r>
            <a:r>
              <a:rPr lang="de-CH" sz="1400" kern="500" dirty="0">
                <a:effectLst/>
                <a:ea typeface="Times New Roman" panose="02020603050405020304" pitchFamily="18" charset="0"/>
                <a:cs typeface="Times New Roman" panose="02020603050405020304" pitchFamily="18" charset="0"/>
              </a:rPr>
              <a:t> wir müssen uns Bindungsinstrumente überlegen, wie wir sie in unseren Berufen halten können.</a:t>
            </a:r>
            <a:br>
              <a:rPr lang="de-CH" sz="1400" kern="500" dirty="0">
                <a:effectLst/>
                <a:ea typeface="Times New Roman" panose="02020603050405020304" pitchFamily="18" charset="0"/>
                <a:cs typeface="Times New Roman" panose="02020603050405020304" pitchFamily="18" charset="0"/>
              </a:rPr>
            </a:br>
            <a:r>
              <a:rPr lang="de-CH" sz="1400" kern="500" dirty="0">
                <a:ea typeface="Times New Roman" panose="02020603050405020304" pitchFamily="18" charset="0"/>
                <a:cs typeface="Times New Roman" panose="02020603050405020304" pitchFamily="18" charset="0"/>
              </a:rPr>
              <a:t>W</a:t>
            </a:r>
            <a:r>
              <a:rPr lang="de-CH" sz="1400" kern="500" dirty="0">
                <a:effectLst/>
                <a:ea typeface="Times New Roman" panose="02020603050405020304" pitchFamily="18" charset="0"/>
                <a:cs typeface="Times New Roman" panose="02020603050405020304" pitchFamily="18" charset="0"/>
              </a:rPr>
              <a:t>enn sie älter sind und angekommen sind, ist Bindungslosigkeit oft kein Thema mehr.</a:t>
            </a:r>
          </a:p>
          <a:p>
            <a:pPr>
              <a:spcBef>
                <a:spcPts val="600"/>
              </a:spcBef>
            </a:pPr>
            <a:r>
              <a:rPr lang="de-CH" sz="1400" kern="500" dirty="0">
                <a:effectLst/>
                <a:ea typeface="Times New Roman" panose="02020603050405020304" pitchFamily="18" charset="0"/>
                <a:cs typeface="Times New Roman" panose="02020603050405020304" pitchFamily="18" charset="0"/>
              </a:rPr>
              <a:t>Lernplattformen sind sehr zeitgemäss</a:t>
            </a:r>
            <a:br>
              <a:rPr lang="de-CH" sz="1400" kern="500" dirty="0">
                <a:effectLst/>
                <a:ea typeface="Times New Roman" panose="02020603050405020304" pitchFamily="18" charset="0"/>
                <a:cs typeface="Times New Roman" panose="02020603050405020304" pitchFamily="18" charset="0"/>
              </a:rPr>
            </a:br>
            <a:r>
              <a:rPr lang="de-CH" sz="1400" kern="500" dirty="0">
                <a:effectLst/>
                <a:ea typeface="Times New Roman" panose="02020603050405020304" pitchFamily="18" charset="0"/>
                <a:cs typeface="Times New Roman" panose="02020603050405020304" pitchFamily="18" charset="0"/>
              </a:rPr>
              <a:t>Nicht zeitgemäss ist ein PDF, mit dem die </a:t>
            </a:r>
            <a:r>
              <a:rPr lang="de-CH" sz="1400" kern="500" dirty="0">
                <a:ea typeface="Times New Roman" panose="02020603050405020304" pitchFamily="18" charset="0"/>
                <a:cs typeface="Times New Roman" panose="02020603050405020304" pitchFamily="18" charset="0"/>
              </a:rPr>
              <a:t>Jugendlichen</a:t>
            </a:r>
            <a:r>
              <a:rPr lang="de-CH" sz="1400" kern="500" dirty="0">
                <a:effectLst/>
                <a:ea typeface="Times New Roman" panose="02020603050405020304" pitchFamily="18" charset="0"/>
                <a:cs typeface="Times New Roman" panose="02020603050405020304" pitchFamily="18" charset="0"/>
              </a:rPr>
              <a:t> allein gelassen werden.</a:t>
            </a:r>
          </a:p>
          <a:p>
            <a:pPr>
              <a:spcBef>
                <a:spcPts val="600"/>
              </a:spcBef>
            </a:pPr>
            <a:r>
              <a:rPr lang="de-CH" sz="1400" kern="500" dirty="0">
                <a:effectLst/>
                <a:ea typeface="Times New Roman" panose="02020603050405020304" pitchFamily="18" charset="0"/>
                <a:cs typeface="Times New Roman" panose="02020603050405020304" pitchFamily="18" charset="0"/>
              </a:rPr>
              <a:t>Plakate ergänzen mit </a:t>
            </a:r>
            <a:r>
              <a:rPr lang="de-CH" sz="1400" kern="500" dirty="0" err="1">
                <a:effectLst/>
                <a:ea typeface="Times New Roman" panose="02020603050405020304" pitchFamily="18" charset="0"/>
                <a:cs typeface="Times New Roman" panose="02020603050405020304" pitchFamily="18" charset="0"/>
              </a:rPr>
              <a:t>Tiktok</a:t>
            </a:r>
            <a:r>
              <a:rPr lang="de-CH" sz="1400" kern="500" dirty="0">
                <a:ea typeface="Times New Roman" panose="02020603050405020304" pitchFamily="18" charset="0"/>
                <a:cs typeface="Times New Roman" panose="02020603050405020304" pitchFamily="18" charset="0"/>
              </a:rPr>
              <a:t>-Film und «</a:t>
            </a:r>
            <a:r>
              <a:rPr lang="de-CH" sz="1400" kern="500" dirty="0" err="1">
                <a:ea typeface="Times New Roman" panose="02020603050405020304" pitchFamily="18" charset="0"/>
                <a:cs typeface="Times New Roman" panose="02020603050405020304" pitchFamily="18" charset="0"/>
              </a:rPr>
              <a:t>Memes</a:t>
            </a:r>
            <a:r>
              <a:rPr lang="de-CH" sz="1400" kern="500" dirty="0">
                <a:ea typeface="Times New Roman" panose="02020603050405020304" pitchFamily="18" charset="0"/>
                <a:cs typeface="Times New Roman" panose="02020603050405020304" pitchFamily="18" charset="0"/>
              </a:rPr>
              <a:t>». Das spricht die</a:t>
            </a:r>
            <a:r>
              <a:rPr lang="de-CH" sz="1400" kern="500" dirty="0">
                <a:effectLst/>
                <a:ea typeface="Times New Roman" panose="02020603050405020304" pitchFamily="18" charset="0"/>
                <a:cs typeface="Times New Roman" panose="02020603050405020304" pitchFamily="18" charset="0"/>
              </a:rPr>
              <a:t> Jungen an.</a:t>
            </a:r>
          </a:p>
        </p:txBody>
      </p:sp>
    </p:spTree>
    <p:extLst>
      <p:ext uri="{BB962C8B-B14F-4D97-AF65-F5344CB8AC3E}">
        <p14:creationId xmlns:p14="http://schemas.microsoft.com/office/powerpoint/2010/main" val="234353606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2" end="2"/>
                                            </p:txEl>
                                          </p:spTgt>
                                        </p:tgtEl>
                                      </p:cBhvr>
                                    </p:animEffec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1"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2" dur="1000"/>
                                        <p:tgtEl>
                                          <p:spTgt spid="2">
                                            <p:txEl>
                                              <p:pRg st="3" end="3"/>
                                            </p:txEl>
                                          </p:spTgt>
                                        </p:tgtEl>
                                      </p:cBhvr>
                                    </p:animEffect>
                                  </p:childTnLst>
                                </p:cTn>
                              </p:par>
                            </p:childTnLst>
                          </p:cTn>
                        </p:par>
                        <p:par>
                          <p:cTn id="23" fill="hold">
                            <p:stCondLst>
                              <p:cond delay="2000"/>
                            </p:stCondLst>
                            <p:childTnLst>
                              <p:par>
                                <p:cTn id="24" presetID="55" presetClass="entr" presetSubtype="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494C1FB-8198-4D69-ABC6-AFBBB0A809DE}"/>
              </a:ext>
            </a:extLst>
          </p:cNvPr>
          <p:cNvSpPr>
            <a:spLocks noGrp="1"/>
          </p:cNvSpPr>
          <p:nvPr>
            <p:ph idx="1"/>
          </p:nvPr>
        </p:nvSpPr>
        <p:spPr>
          <a:xfrm>
            <a:off x="1075860" y="699542"/>
            <a:ext cx="8280920" cy="4259884"/>
          </a:xfrm>
        </p:spPr>
        <p:txBody>
          <a:bodyPr>
            <a:noAutofit/>
          </a:bodyPr>
          <a:lstStyle/>
          <a:p>
            <a:pPr marL="0" indent="0">
              <a:lnSpc>
                <a:spcPct val="100000"/>
              </a:lnSpc>
              <a:spcBef>
                <a:spcPts val="600"/>
              </a:spcBef>
              <a:buNone/>
            </a:pPr>
            <a:r>
              <a:rPr lang="de-DE" b="1" dirty="0"/>
              <a:t>Digital nicht möglich</a:t>
            </a:r>
          </a:p>
          <a:p>
            <a:pPr>
              <a:lnSpc>
                <a:spcPct val="100000"/>
              </a:lnSpc>
              <a:spcBef>
                <a:spcPts val="600"/>
              </a:spcBef>
            </a:pPr>
            <a:r>
              <a:rPr lang="de-DE" sz="1400" dirty="0"/>
              <a:t>Persönliche Kontakte, das Menschliche</a:t>
            </a:r>
          </a:p>
          <a:p>
            <a:pPr>
              <a:lnSpc>
                <a:spcPct val="100000"/>
              </a:lnSpc>
              <a:spcBef>
                <a:spcPts val="600"/>
              </a:spcBef>
            </a:pPr>
            <a:r>
              <a:rPr lang="de-DE" sz="1400" dirty="0"/>
              <a:t>Jugendliche wählen einen Ort, an dem sie sich wohl fühlen; wie soll das digital möglich sein?</a:t>
            </a:r>
          </a:p>
          <a:p>
            <a:pPr>
              <a:lnSpc>
                <a:spcPct val="100000"/>
              </a:lnSpc>
              <a:spcBef>
                <a:spcPts val="600"/>
              </a:spcBef>
            </a:pPr>
            <a:r>
              <a:rPr lang="de-DE" sz="1400" dirty="0"/>
              <a:t>Erlebniswelten, welche alle Sinne ansprechen</a:t>
            </a:r>
          </a:p>
          <a:p>
            <a:pPr>
              <a:lnSpc>
                <a:spcPct val="100000"/>
              </a:lnSpc>
              <a:spcBef>
                <a:spcPts val="600"/>
              </a:spcBef>
            </a:pPr>
            <a:r>
              <a:rPr lang="de-DE" sz="1400" dirty="0"/>
              <a:t>Digitales muss gelernt sein</a:t>
            </a:r>
          </a:p>
          <a:p>
            <a:pPr>
              <a:lnSpc>
                <a:spcPct val="100000"/>
              </a:lnSpc>
              <a:spcBef>
                <a:spcPts val="600"/>
              </a:spcBef>
            </a:pPr>
            <a:r>
              <a:rPr lang="de-DE" sz="1400" dirty="0"/>
              <a:t>Doch wenn ich etwas langsamer bin, verpasse ich meine Chance – ich muss schnell reagieren können.</a:t>
            </a:r>
          </a:p>
          <a:p>
            <a:pPr marL="0" indent="0">
              <a:lnSpc>
                <a:spcPct val="100000"/>
              </a:lnSpc>
              <a:spcBef>
                <a:spcPts val="600"/>
              </a:spcBef>
              <a:buNone/>
            </a:pPr>
            <a:r>
              <a:rPr lang="de-DE" b="1" dirty="0"/>
              <a:t>Digital möglich</a:t>
            </a:r>
          </a:p>
          <a:p>
            <a:pPr>
              <a:lnSpc>
                <a:spcPct val="100000"/>
              </a:lnSpc>
              <a:spcBef>
                <a:spcPts val="600"/>
              </a:spcBef>
            </a:pPr>
            <a:r>
              <a:rPr lang="de-DE" sz="1400" dirty="0"/>
              <a:t>Neues Entdecken</a:t>
            </a:r>
          </a:p>
          <a:p>
            <a:pPr>
              <a:lnSpc>
                <a:spcPct val="100000"/>
              </a:lnSpc>
              <a:spcBef>
                <a:spcPts val="600"/>
              </a:spcBef>
            </a:pPr>
            <a:r>
              <a:rPr lang="de-DE" sz="1400" dirty="0"/>
              <a:t>Blick öffnen für mehr</a:t>
            </a:r>
          </a:p>
          <a:p>
            <a:pPr>
              <a:lnSpc>
                <a:spcPct val="100000"/>
              </a:lnSpc>
              <a:spcBef>
                <a:spcPts val="600"/>
              </a:spcBef>
            </a:pPr>
            <a:r>
              <a:rPr lang="de-DE" sz="1400" dirty="0"/>
              <a:t>Standortunabhängig arbeiten und lernen</a:t>
            </a:r>
          </a:p>
          <a:p>
            <a:pPr>
              <a:lnSpc>
                <a:spcPct val="100000"/>
              </a:lnSpc>
              <a:spcBef>
                <a:spcPts val="600"/>
              </a:spcBef>
            </a:pPr>
            <a:r>
              <a:rPr lang="de-CH" sz="1400" dirty="0"/>
              <a:t>Vielzahl von Infos, kurze Infos, reproduzierbare Infos</a:t>
            </a:r>
          </a:p>
          <a:p>
            <a:pPr>
              <a:lnSpc>
                <a:spcPct val="100000"/>
              </a:lnSpc>
              <a:spcBef>
                <a:spcPts val="600"/>
              </a:spcBef>
            </a:pPr>
            <a:r>
              <a:rPr lang="de-CH" sz="1400" dirty="0"/>
              <a:t>Gemeinsam etwas anschauen</a:t>
            </a:r>
          </a:p>
          <a:p>
            <a:pPr>
              <a:lnSpc>
                <a:spcPct val="100000"/>
              </a:lnSpc>
              <a:spcBef>
                <a:spcPts val="600"/>
              </a:spcBef>
            </a:pPr>
            <a:r>
              <a:rPr lang="de-CH" sz="1400" dirty="0"/>
              <a:t>Digital ermöglicht, sein Gegenüber zu sehen – erster Eindruck</a:t>
            </a:r>
          </a:p>
          <a:p>
            <a:pPr marL="0" indent="0">
              <a:buNone/>
            </a:pPr>
            <a:r>
              <a:rPr lang="de-CH" u="sng" dirty="0">
                <a:hlinkClick r:id="rId3"/>
              </a:rPr>
              <a:t>http://schleckysilberstein.com/digitale-ethik/</a:t>
            </a:r>
            <a:r>
              <a:rPr lang="de-CH" dirty="0"/>
              <a:t> </a:t>
            </a:r>
          </a:p>
        </p:txBody>
      </p:sp>
      <p:sp>
        <p:nvSpPr>
          <p:cNvPr id="3" name="Titel 2">
            <a:extLst>
              <a:ext uri="{FF2B5EF4-FFF2-40B4-BE49-F238E27FC236}">
                <a16:creationId xmlns:a16="http://schemas.microsoft.com/office/drawing/2014/main" id="{26534A5D-F623-404F-8CF9-3594E2DC7C7A}"/>
              </a:ext>
            </a:extLst>
          </p:cNvPr>
          <p:cNvSpPr>
            <a:spLocks noGrp="1"/>
          </p:cNvSpPr>
          <p:nvPr>
            <p:ph type="title"/>
          </p:nvPr>
        </p:nvSpPr>
        <p:spPr>
          <a:xfrm>
            <a:off x="1115616" y="-20538"/>
            <a:ext cx="8028384" cy="712936"/>
          </a:xfrm>
        </p:spPr>
        <p:txBody>
          <a:bodyPr/>
          <a:lstStyle/>
          <a:p>
            <a:r>
              <a:rPr lang="de-DE" dirty="0"/>
              <a:t>Digitalisierung – hat wie alles zwei Seiten</a:t>
            </a:r>
            <a:endParaRPr lang="de-CH" dirty="0"/>
          </a:p>
        </p:txBody>
      </p:sp>
      <p:pic>
        <p:nvPicPr>
          <p:cNvPr id="4" name="Grafik 3">
            <a:extLst>
              <a:ext uri="{FF2B5EF4-FFF2-40B4-BE49-F238E27FC236}">
                <a16:creationId xmlns:a16="http://schemas.microsoft.com/office/drawing/2014/main" id="{5BF48CB6-8B92-413E-ADDF-89C79DAE66D5}"/>
              </a:ext>
            </a:extLst>
          </p:cNvPr>
          <p:cNvPicPr>
            <a:picLocks noChangeAspect="1"/>
          </p:cNvPicPr>
          <p:nvPr/>
        </p:nvPicPr>
        <p:blipFill>
          <a:blip r:embed="rId4"/>
          <a:stretch>
            <a:fillRect/>
          </a:stretch>
        </p:blipFill>
        <p:spPr>
          <a:xfrm>
            <a:off x="6426560" y="3003798"/>
            <a:ext cx="2609936" cy="1738870"/>
          </a:xfrm>
          <a:prstGeom prst="rect">
            <a:avLst/>
          </a:prstGeom>
          <a:scene3d>
            <a:camera prst="orthographicFront"/>
            <a:lightRig rig="threePt" dir="t"/>
          </a:scene3d>
          <a:sp3d>
            <a:bevelT/>
          </a:sp3d>
        </p:spPr>
      </p:pic>
    </p:spTree>
    <p:extLst>
      <p:ext uri="{BB962C8B-B14F-4D97-AF65-F5344CB8AC3E}">
        <p14:creationId xmlns:p14="http://schemas.microsoft.com/office/powerpoint/2010/main" val="92200808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2">
                                            <p:txEl>
                                              <p:pRg st="2" end="2"/>
                                            </p:txEl>
                                          </p:spTgt>
                                        </p:tgtEl>
                                      </p:cBhvr>
                                    </p:animEffect>
                                  </p:childTnLst>
                                </p:cTn>
                              </p:par>
                            </p:childTnLst>
                          </p:cTn>
                        </p:par>
                        <p:par>
                          <p:cTn id="23" fill="hold">
                            <p:stCondLst>
                              <p:cond delay="2000"/>
                            </p:stCondLst>
                            <p:childTnLst>
                              <p:par>
                                <p:cTn id="24" presetID="55" presetClass="entr" presetSubtype="0"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3" end="3"/>
                                            </p:txEl>
                                          </p:spTgt>
                                        </p:tgtEl>
                                      </p:cBhvr>
                                    </p:animEffect>
                                  </p:childTnLst>
                                </p:cTn>
                              </p:par>
                            </p:childTnLst>
                          </p:cTn>
                        </p:par>
                        <p:par>
                          <p:cTn id="29" fill="hold">
                            <p:stCondLst>
                              <p:cond delay="3000"/>
                            </p:stCondLst>
                            <p:childTnLst>
                              <p:par>
                                <p:cTn id="30" presetID="55" presetClass="entr" presetSubtype="0"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p:cTn id="32"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2">
                                            <p:txEl>
                                              <p:pRg st="4" end="4"/>
                                            </p:txEl>
                                          </p:spTgt>
                                        </p:tgtEl>
                                      </p:cBhvr>
                                    </p:animEffect>
                                  </p:childTnLst>
                                </p:cTn>
                              </p:par>
                            </p:childTnLst>
                          </p:cTn>
                        </p:par>
                        <p:par>
                          <p:cTn id="35" fill="hold">
                            <p:stCondLst>
                              <p:cond delay="4000"/>
                            </p:stCondLst>
                            <p:childTnLst>
                              <p:par>
                                <p:cTn id="36" presetID="55" presetClass="entr" presetSubtype="0" fill="hold" nodeType="after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p:cTn id="38"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 calcmode="lin" valueType="num">
                                      <p:cBhvr>
                                        <p:cTn id="45"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46"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 calcmode="lin" valueType="num">
                                      <p:cBhvr>
                                        <p:cTn id="52"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53"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54" dur="1000"/>
                                        <p:tgtEl>
                                          <p:spTgt spid="2">
                                            <p:txEl>
                                              <p:pRg st="7" end="7"/>
                                            </p:txEl>
                                          </p:spTgt>
                                        </p:tgtEl>
                                      </p:cBhvr>
                                    </p:animEffect>
                                  </p:childTnLst>
                                </p:cTn>
                              </p:par>
                            </p:childTnLst>
                          </p:cTn>
                        </p:par>
                        <p:par>
                          <p:cTn id="55" fill="hold">
                            <p:stCondLst>
                              <p:cond delay="1000"/>
                            </p:stCondLst>
                            <p:childTnLst>
                              <p:par>
                                <p:cTn id="56" presetID="55" presetClass="entr" presetSubtype="0" fill="hold" nodeType="after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 calcmode="lin" valueType="num">
                                      <p:cBhvr>
                                        <p:cTn id="58"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59"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60" dur="1000"/>
                                        <p:tgtEl>
                                          <p:spTgt spid="2">
                                            <p:txEl>
                                              <p:pRg st="8" end="8"/>
                                            </p:txEl>
                                          </p:spTgt>
                                        </p:tgtEl>
                                      </p:cBhvr>
                                    </p:animEffect>
                                  </p:childTnLst>
                                </p:cTn>
                              </p:par>
                            </p:childTnLst>
                          </p:cTn>
                        </p:par>
                        <p:par>
                          <p:cTn id="61" fill="hold">
                            <p:stCondLst>
                              <p:cond delay="2000"/>
                            </p:stCondLst>
                            <p:childTnLst>
                              <p:par>
                                <p:cTn id="62" presetID="55" presetClass="entr" presetSubtype="0" fill="hold" nodeType="afterEffect">
                                  <p:stCondLst>
                                    <p:cond delay="0"/>
                                  </p:stCondLst>
                                  <p:childTnLst>
                                    <p:set>
                                      <p:cBhvr>
                                        <p:cTn id="63" dur="1" fill="hold">
                                          <p:stCondLst>
                                            <p:cond delay="0"/>
                                          </p:stCondLst>
                                        </p:cTn>
                                        <p:tgtEl>
                                          <p:spTgt spid="2">
                                            <p:txEl>
                                              <p:pRg st="9" end="9"/>
                                            </p:txEl>
                                          </p:spTgt>
                                        </p:tgtEl>
                                        <p:attrNameLst>
                                          <p:attrName>style.visibility</p:attrName>
                                        </p:attrNameLst>
                                      </p:cBhvr>
                                      <p:to>
                                        <p:strVal val="visible"/>
                                      </p:to>
                                    </p:set>
                                    <p:anim calcmode="lin" valueType="num">
                                      <p:cBhvr>
                                        <p:cTn id="64" dur="1000" fill="hold"/>
                                        <p:tgtEl>
                                          <p:spTgt spid="2">
                                            <p:txEl>
                                              <p:pRg st="9" end="9"/>
                                            </p:txEl>
                                          </p:spTgt>
                                        </p:tgtEl>
                                        <p:attrNameLst>
                                          <p:attrName>ppt_w</p:attrName>
                                        </p:attrNameLst>
                                      </p:cBhvr>
                                      <p:tavLst>
                                        <p:tav tm="0">
                                          <p:val>
                                            <p:strVal val="#ppt_w*0.70"/>
                                          </p:val>
                                        </p:tav>
                                        <p:tav tm="100000">
                                          <p:val>
                                            <p:strVal val="#ppt_w"/>
                                          </p:val>
                                        </p:tav>
                                      </p:tavLst>
                                    </p:anim>
                                    <p:anim calcmode="lin" valueType="num">
                                      <p:cBhvr>
                                        <p:cTn id="65" dur="1000" fill="hold"/>
                                        <p:tgtEl>
                                          <p:spTgt spid="2">
                                            <p:txEl>
                                              <p:pRg st="9" end="9"/>
                                            </p:txEl>
                                          </p:spTgt>
                                        </p:tgtEl>
                                        <p:attrNameLst>
                                          <p:attrName>ppt_h</p:attrName>
                                        </p:attrNameLst>
                                      </p:cBhvr>
                                      <p:tavLst>
                                        <p:tav tm="0">
                                          <p:val>
                                            <p:strVal val="#ppt_h"/>
                                          </p:val>
                                        </p:tav>
                                        <p:tav tm="100000">
                                          <p:val>
                                            <p:strVal val="#ppt_h"/>
                                          </p:val>
                                        </p:tav>
                                      </p:tavLst>
                                    </p:anim>
                                    <p:animEffect transition="in" filter="fade">
                                      <p:cBhvr>
                                        <p:cTn id="66" dur="1000"/>
                                        <p:tgtEl>
                                          <p:spTgt spid="2">
                                            <p:txEl>
                                              <p:pRg st="9" end="9"/>
                                            </p:txEl>
                                          </p:spTgt>
                                        </p:tgtEl>
                                      </p:cBhvr>
                                    </p:animEffect>
                                  </p:childTnLst>
                                </p:cTn>
                              </p:par>
                            </p:childTnLst>
                          </p:cTn>
                        </p:par>
                        <p:par>
                          <p:cTn id="67" fill="hold">
                            <p:stCondLst>
                              <p:cond delay="3000"/>
                            </p:stCondLst>
                            <p:childTnLst>
                              <p:par>
                                <p:cTn id="68" presetID="55" presetClass="entr" presetSubtype="0" fill="hold" nodeType="after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 calcmode="lin" valueType="num">
                                      <p:cBhvr>
                                        <p:cTn id="70" dur="1000" fill="hold"/>
                                        <p:tgtEl>
                                          <p:spTgt spid="2">
                                            <p:txEl>
                                              <p:pRg st="10" end="10"/>
                                            </p:txEl>
                                          </p:spTgt>
                                        </p:tgtEl>
                                        <p:attrNameLst>
                                          <p:attrName>ppt_w</p:attrName>
                                        </p:attrNameLst>
                                      </p:cBhvr>
                                      <p:tavLst>
                                        <p:tav tm="0">
                                          <p:val>
                                            <p:strVal val="#ppt_w*0.70"/>
                                          </p:val>
                                        </p:tav>
                                        <p:tav tm="100000">
                                          <p:val>
                                            <p:strVal val="#ppt_w"/>
                                          </p:val>
                                        </p:tav>
                                      </p:tavLst>
                                    </p:anim>
                                    <p:anim calcmode="lin" valueType="num">
                                      <p:cBhvr>
                                        <p:cTn id="71" dur="1000" fill="hold"/>
                                        <p:tgtEl>
                                          <p:spTgt spid="2">
                                            <p:txEl>
                                              <p:pRg st="10" end="10"/>
                                            </p:txEl>
                                          </p:spTgt>
                                        </p:tgtEl>
                                        <p:attrNameLst>
                                          <p:attrName>ppt_h</p:attrName>
                                        </p:attrNameLst>
                                      </p:cBhvr>
                                      <p:tavLst>
                                        <p:tav tm="0">
                                          <p:val>
                                            <p:strVal val="#ppt_h"/>
                                          </p:val>
                                        </p:tav>
                                        <p:tav tm="100000">
                                          <p:val>
                                            <p:strVal val="#ppt_h"/>
                                          </p:val>
                                        </p:tav>
                                      </p:tavLst>
                                    </p:anim>
                                    <p:animEffect transition="in" filter="fade">
                                      <p:cBhvr>
                                        <p:cTn id="72" dur="1000"/>
                                        <p:tgtEl>
                                          <p:spTgt spid="2">
                                            <p:txEl>
                                              <p:pRg st="10" end="10"/>
                                            </p:txEl>
                                          </p:spTgt>
                                        </p:tgtEl>
                                      </p:cBhvr>
                                    </p:animEffect>
                                  </p:childTnLst>
                                </p:cTn>
                              </p:par>
                            </p:childTnLst>
                          </p:cTn>
                        </p:par>
                        <p:par>
                          <p:cTn id="73" fill="hold">
                            <p:stCondLst>
                              <p:cond delay="4000"/>
                            </p:stCondLst>
                            <p:childTnLst>
                              <p:par>
                                <p:cTn id="74" presetID="55" presetClass="entr" presetSubtype="0" fill="hold" nodeType="afterEffect">
                                  <p:stCondLst>
                                    <p:cond delay="0"/>
                                  </p:stCondLst>
                                  <p:childTnLst>
                                    <p:set>
                                      <p:cBhvr>
                                        <p:cTn id="75" dur="1" fill="hold">
                                          <p:stCondLst>
                                            <p:cond delay="0"/>
                                          </p:stCondLst>
                                        </p:cTn>
                                        <p:tgtEl>
                                          <p:spTgt spid="2">
                                            <p:txEl>
                                              <p:pRg st="11" end="11"/>
                                            </p:txEl>
                                          </p:spTgt>
                                        </p:tgtEl>
                                        <p:attrNameLst>
                                          <p:attrName>style.visibility</p:attrName>
                                        </p:attrNameLst>
                                      </p:cBhvr>
                                      <p:to>
                                        <p:strVal val="visible"/>
                                      </p:to>
                                    </p:set>
                                    <p:anim calcmode="lin" valueType="num">
                                      <p:cBhvr>
                                        <p:cTn id="76" dur="1000" fill="hold"/>
                                        <p:tgtEl>
                                          <p:spTgt spid="2">
                                            <p:txEl>
                                              <p:pRg st="11" end="11"/>
                                            </p:txEl>
                                          </p:spTgt>
                                        </p:tgtEl>
                                        <p:attrNameLst>
                                          <p:attrName>ppt_w</p:attrName>
                                        </p:attrNameLst>
                                      </p:cBhvr>
                                      <p:tavLst>
                                        <p:tav tm="0">
                                          <p:val>
                                            <p:strVal val="#ppt_w*0.70"/>
                                          </p:val>
                                        </p:tav>
                                        <p:tav tm="100000">
                                          <p:val>
                                            <p:strVal val="#ppt_w"/>
                                          </p:val>
                                        </p:tav>
                                      </p:tavLst>
                                    </p:anim>
                                    <p:anim calcmode="lin" valueType="num">
                                      <p:cBhvr>
                                        <p:cTn id="77" dur="1000" fill="hold"/>
                                        <p:tgtEl>
                                          <p:spTgt spid="2">
                                            <p:txEl>
                                              <p:pRg st="11" end="11"/>
                                            </p:txEl>
                                          </p:spTgt>
                                        </p:tgtEl>
                                        <p:attrNameLst>
                                          <p:attrName>ppt_h</p:attrName>
                                        </p:attrNameLst>
                                      </p:cBhvr>
                                      <p:tavLst>
                                        <p:tav tm="0">
                                          <p:val>
                                            <p:strVal val="#ppt_h"/>
                                          </p:val>
                                        </p:tav>
                                        <p:tav tm="100000">
                                          <p:val>
                                            <p:strVal val="#ppt_h"/>
                                          </p:val>
                                        </p:tav>
                                      </p:tavLst>
                                    </p:anim>
                                    <p:animEffect transition="in" filter="fade">
                                      <p:cBhvr>
                                        <p:cTn id="78" dur="1000"/>
                                        <p:tgtEl>
                                          <p:spTgt spid="2">
                                            <p:txEl>
                                              <p:pRg st="11" end="11"/>
                                            </p:txEl>
                                          </p:spTgt>
                                        </p:tgtEl>
                                      </p:cBhvr>
                                    </p:animEffect>
                                  </p:childTnLst>
                                </p:cTn>
                              </p:par>
                            </p:childTnLst>
                          </p:cTn>
                        </p:par>
                        <p:par>
                          <p:cTn id="79" fill="hold">
                            <p:stCondLst>
                              <p:cond delay="5000"/>
                            </p:stCondLst>
                            <p:childTnLst>
                              <p:par>
                                <p:cTn id="80" presetID="55" presetClass="entr" presetSubtype="0" fill="hold" nodeType="afterEffect">
                                  <p:stCondLst>
                                    <p:cond delay="0"/>
                                  </p:stCondLst>
                                  <p:childTnLst>
                                    <p:set>
                                      <p:cBhvr>
                                        <p:cTn id="81" dur="1" fill="hold">
                                          <p:stCondLst>
                                            <p:cond delay="0"/>
                                          </p:stCondLst>
                                        </p:cTn>
                                        <p:tgtEl>
                                          <p:spTgt spid="2">
                                            <p:txEl>
                                              <p:pRg st="12" end="12"/>
                                            </p:txEl>
                                          </p:spTgt>
                                        </p:tgtEl>
                                        <p:attrNameLst>
                                          <p:attrName>style.visibility</p:attrName>
                                        </p:attrNameLst>
                                      </p:cBhvr>
                                      <p:to>
                                        <p:strVal val="visible"/>
                                      </p:to>
                                    </p:set>
                                    <p:anim calcmode="lin" valueType="num">
                                      <p:cBhvr>
                                        <p:cTn id="82" dur="1000" fill="hold"/>
                                        <p:tgtEl>
                                          <p:spTgt spid="2">
                                            <p:txEl>
                                              <p:pRg st="12" end="12"/>
                                            </p:txEl>
                                          </p:spTgt>
                                        </p:tgtEl>
                                        <p:attrNameLst>
                                          <p:attrName>ppt_w</p:attrName>
                                        </p:attrNameLst>
                                      </p:cBhvr>
                                      <p:tavLst>
                                        <p:tav tm="0">
                                          <p:val>
                                            <p:strVal val="#ppt_w*0.70"/>
                                          </p:val>
                                        </p:tav>
                                        <p:tav tm="100000">
                                          <p:val>
                                            <p:strVal val="#ppt_w"/>
                                          </p:val>
                                        </p:tav>
                                      </p:tavLst>
                                    </p:anim>
                                    <p:anim calcmode="lin" valueType="num">
                                      <p:cBhvr>
                                        <p:cTn id="83" dur="1000" fill="hold"/>
                                        <p:tgtEl>
                                          <p:spTgt spid="2">
                                            <p:txEl>
                                              <p:pRg st="12" end="12"/>
                                            </p:txEl>
                                          </p:spTgt>
                                        </p:tgtEl>
                                        <p:attrNameLst>
                                          <p:attrName>ppt_h</p:attrName>
                                        </p:attrNameLst>
                                      </p:cBhvr>
                                      <p:tavLst>
                                        <p:tav tm="0">
                                          <p:val>
                                            <p:strVal val="#ppt_h"/>
                                          </p:val>
                                        </p:tav>
                                        <p:tav tm="100000">
                                          <p:val>
                                            <p:strVal val="#ppt_h"/>
                                          </p:val>
                                        </p:tav>
                                      </p:tavLst>
                                    </p:anim>
                                    <p:animEffect transition="in" filter="fade">
                                      <p:cBhvr>
                                        <p:cTn id="84"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F120A8E-C828-4318-ABB9-8DA9C4FB8A02}"/>
              </a:ext>
            </a:extLst>
          </p:cNvPr>
          <p:cNvSpPr>
            <a:spLocks noGrp="1"/>
          </p:cNvSpPr>
          <p:nvPr>
            <p:ph idx="1"/>
          </p:nvPr>
        </p:nvSpPr>
        <p:spPr>
          <a:xfrm>
            <a:off x="1115616" y="1370013"/>
            <a:ext cx="8028384" cy="3217962"/>
          </a:xfrm>
        </p:spPr>
        <p:txBody>
          <a:bodyPr>
            <a:normAutofit fontScale="92500" lnSpcReduction="10000"/>
          </a:bodyPr>
          <a:lstStyle/>
          <a:p>
            <a:pPr>
              <a:lnSpc>
                <a:spcPct val="110000"/>
              </a:lnSpc>
            </a:pPr>
            <a:endParaRPr lang="de-CH" sz="1800" dirty="0">
              <a:solidFill>
                <a:srgbClr val="3C3C3C"/>
              </a:solidFill>
              <a:effectLst/>
              <a:latin typeface="Roboto Light" panose="02000000000000000000" pitchFamily="2" charset="0"/>
              <a:ea typeface="Times New Roman" panose="02020603050405020304" pitchFamily="18" charset="0"/>
              <a:cs typeface="Times New Roman" panose="02020603050405020304" pitchFamily="18" charset="0"/>
            </a:endParaRPr>
          </a:p>
          <a:p>
            <a:pPr>
              <a:lnSpc>
                <a:spcPct val="110000"/>
              </a:lnSpc>
            </a:pPr>
            <a:endParaRPr lang="de-CH" sz="1800" dirty="0">
              <a:solidFill>
                <a:srgbClr val="3C3C3C"/>
              </a:solidFill>
              <a:latin typeface="Roboto Light" panose="02000000000000000000" pitchFamily="2" charset="0"/>
              <a:ea typeface="Times New Roman" panose="02020603050405020304" pitchFamily="18" charset="0"/>
              <a:cs typeface="Times New Roman" panose="02020603050405020304" pitchFamily="18" charset="0"/>
            </a:endParaRPr>
          </a:p>
          <a:p>
            <a:pPr>
              <a:lnSpc>
                <a:spcPct val="110000"/>
              </a:lnSpc>
            </a:pPr>
            <a:endParaRPr lang="de-CH" sz="1800" dirty="0">
              <a:solidFill>
                <a:srgbClr val="3C3C3C"/>
              </a:solidFill>
              <a:effectLst/>
              <a:latin typeface="Roboto Light" panose="02000000000000000000" pitchFamily="2" charset="0"/>
              <a:ea typeface="Times New Roman" panose="02020603050405020304" pitchFamily="18" charset="0"/>
              <a:cs typeface="Times New Roman" panose="02020603050405020304" pitchFamily="18" charset="0"/>
            </a:endParaRPr>
          </a:p>
          <a:p>
            <a:pPr>
              <a:lnSpc>
                <a:spcPct val="110000"/>
              </a:lnSpc>
            </a:pPr>
            <a:endParaRPr lang="de-CH" sz="1800" dirty="0">
              <a:solidFill>
                <a:srgbClr val="3C3C3C"/>
              </a:solidFill>
              <a:latin typeface="Roboto Light" panose="02000000000000000000" pitchFamily="2" charset="0"/>
              <a:ea typeface="Times New Roman" panose="02020603050405020304" pitchFamily="18" charset="0"/>
              <a:cs typeface="Times New Roman" panose="02020603050405020304" pitchFamily="18" charset="0"/>
            </a:endParaRPr>
          </a:p>
          <a:p>
            <a:pPr>
              <a:lnSpc>
                <a:spcPct val="110000"/>
              </a:lnSpc>
            </a:pPr>
            <a:endParaRPr lang="de-CH" sz="1800" dirty="0">
              <a:solidFill>
                <a:srgbClr val="3C3C3C"/>
              </a:solidFill>
              <a:effectLst/>
              <a:latin typeface="Roboto Light" panose="02000000000000000000" pitchFamily="2" charset="0"/>
              <a:ea typeface="Times New Roman" panose="02020603050405020304" pitchFamily="18" charset="0"/>
              <a:cs typeface="Times New Roman" panose="02020603050405020304" pitchFamily="18" charset="0"/>
            </a:endParaRPr>
          </a:p>
          <a:p>
            <a:pPr marL="0" indent="0">
              <a:lnSpc>
                <a:spcPct val="110000"/>
              </a:lnSpc>
              <a:buNone/>
            </a:pPr>
            <a:r>
              <a:rPr lang="de-CH" dirty="0">
                <a:solidFill>
                  <a:srgbClr val="3C3C3C"/>
                </a:solidFill>
                <a:effectLst/>
                <a:ea typeface="Times New Roman" panose="02020603050405020304" pitchFamily="18" charset="0"/>
                <a:cs typeface="Times New Roman" panose="02020603050405020304" pitchFamily="18" charset="0"/>
              </a:rPr>
              <a:t>Frage – Wo stehen Sie hier </a:t>
            </a:r>
            <a:r>
              <a:rPr lang="de-CH" dirty="0">
                <a:solidFill>
                  <a:srgbClr val="3C3C3C"/>
                </a:solidFill>
                <a:effectLst/>
                <a:ea typeface="Times New Roman" panose="02020603050405020304" pitchFamily="18" charset="0"/>
                <a:cs typeface="Times New Roman" panose="02020603050405020304" pitchFamily="18" charset="0"/>
                <a:sym typeface="Wingdings" panose="05000000000000000000" pitchFamily="2" charset="2"/>
              </a:rPr>
              <a:t> </a:t>
            </a:r>
            <a:r>
              <a:rPr lang="de-CH" dirty="0">
                <a:solidFill>
                  <a:srgbClr val="3C3C3C"/>
                </a:solidFill>
                <a:ea typeface="Times New Roman" panose="02020603050405020304" pitchFamily="18" charset="0"/>
                <a:cs typeface="Times New Roman" panose="02020603050405020304" pitchFamily="18" charset="0"/>
                <a:sym typeface="Wingdings" panose="05000000000000000000" pitchFamily="2" charset="2"/>
              </a:rPr>
              <a:t>Si</a:t>
            </a:r>
            <a:r>
              <a:rPr lang="de-CH" dirty="0">
                <a:solidFill>
                  <a:srgbClr val="3C3C3C"/>
                </a:solidFill>
                <a:effectLst/>
                <a:ea typeface="Times New Roman" panose="02020603050405020304" pitchFamily="18" charset="0"/>
                <a:cs typeface="Times New Roman" panose="02020603050405020304" pitchFamily="18" charset="0"/>
                <a:sym typeface="Wingdings" panose="05000000000000000000" pitchFamily="2" charset="2"/>
              </a:rPr>
              <a:t>nd Sie agil oder flexibel unterwegs…</a:t>
            </a:r>
          </a:p>
          <a:p>
            <a:pPr marL="0" indent="0">
              <a:lnSpc>
                <a:spcPct val="110000"/>
              </a:lnSpc>
              <a:buNone/>
            </a:pPr>
            <a:endParaRPr lang="de-CH" dirty="0">
              <a:solidFill>
                <a:srgbClr val="3C3C3C"/>
              </a:solidFill>
              <a:cs typeface="Times New Roman" panose="02020603050405020304" pitchFamily="18" charset="0"/>
              <a:sym typeface="Wingdings" panose="05000000000000000000" pitchFamily="2" charset="2"/>
            </a:endParaRPr>
          </a:p>
          <a:p>
            <a:pPr marL="0" indent="0">
              <a:lnSpc>
                <a:spcPct val="110000"/>
              </a:lnSpc>
              <a:buNone/>
            </a:pPr>
            <a:r>
              <a:rPr lang="de-CH" dirty="0">
                <a:solidFill>
                  <a:srgbClr val="3C3C3C"/>
                </a:solidFill>
                <a:cs typeface="Times New Roman" panose="02020603050405020304" pitchFamily="18" charset="0"/>
                <a:sym typeface="Wingdings" panose="05000000000000000000" pitchFamily="2" charset="2"/>
              </a:rPr>
              <a:t>Eine zentrale Frage, wenn Sie Jugendliche und junge Erwachsene auf dem Weg in die Arbeitswelt unterstützen und begleiten wollen.</a:t>
            </a:r>
          </a:p>
          <a:p>
            <a:pPr marL="0" indent="0">
              <a:lnSpc>
                <a:spcPct val="110000"/>
              </a:lnSpc>
              <a:buNone/>
            </a:pPr>
            <a:r>
              <a:rPr lang="de-CH" dirty="0">
                <a:solidFill>
                  <a:srgbClr val="3C3C3C"/>
                </a:solidFill>
                <a:cs typeface="Times New Roman" panose="02020603050405020304" pitchFamily="18" charset="0"/>
                <a:sym typeface="Wingdings" panose="05000000000000000000" pitchFamily="2" charset="2"/>
              </a:rPr>
              <a:t>Wie gehen Sie mit diesem Gummiband (Berufswahl) um?</a:t>
            </a:r>
            <a:endParaRPr lang="de-CH" dirty="0"/>
          </a:p>
        </p:txBody>
      </p:sp>
      <p:sp>
        <p:nvSpPr>
          <p:cNvPr id="3" name="Titel 2">
            <a:extLst>
              <a:ext uri="{FF2B5EF4-FFF2-40B4-BE49-F238E27FC236}">
                <a16:creationId xmlns:a16="http://schemas.microsoft.com/office/drawing/2014/main" id="{56AB698C-D91B-4E32-94FE-DEB68D1F0EB9}"/>
              </a:ext>
            </a:extLst>
          </p:cNvPr>
          <p:cNvSpPr>
            <a:spLocks noGrp="1"/>
          </p:cNvSpPr>
          <p:nvPr>
            <p:ph type="title"/>
          </p:nvPr>
        </p:nvSpPr>
        <p:spPr/>
        <p:txBody>
          <a:bodyPr/>
          <a:lstStyle/>
          <a:p>
            <a:r>
              <a:rPr lang="de-DE" dirty="0"/>
              <a:t>Agilität / Flexibilität</a:t>
            </a:r>
            <a:endParaRPr lang="de-CH" dirty="0"/>
          </a:p>
        </p:txBody>
      </p:sp>
      <p:pic>
        <p:nvPicPr>
          <p:cNvPr id="4" name="Grafik 3">
            <a:extLst>
              <a:ext uri="{FF2B5EF4-FFF2-40B4-BE49-F238E27FC236}">
                <a16:creationId xmlns:a16="http://schemas.microsoft.com/office/drawing/2014/main" id="{FA641D14-FFE1-44A6-A63D-BFC766742C60}"/>
              </a:ext>
            </a:extLst>
          </p:cNvPr>
          <p:cNvPicPr>
            <a:picLocks noChangeAspect="1"/>
          </p:cNvPicPr>
          <p:nvPr/>
        </p:nvPicPr>
        <p:blipFill>
          <a:blip r:embed="rId3"/>
          <a:stretch>
            <a:fillRect/>
          </a:stretch>
        </p:blipFill>
        <p:spPr>
          <a:xfrm>
            <a:off x="5149241" y="154707"/>
            <a:ext cx="3845017" cy="2633068"/>
          </a:xfrm>
          <a:prstGeom prst="rect">
            <a:avLst/>
          </a:prstGeom>
          <a:scene3d>
            <a:camera prst="orthographicFront"/>
            <a:lightRig rig="threePt" dir="t"/>
          </a:scene3d>
          <a:sp3d>
            <a:bevelT/>
          </a:sp3d>
        </p:spPr>
      </p:pic>
    </p:spTree>
    <p:extLst>
      <p:ext uri="{BB962C8B-B14F-4D97-AF65-F5344CB8AC3E}">
        <p14:creationId xmlns:p14="http://schemas.microsoft.com/office/powerpoint/2010/main" val="163083518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p:cTn id="7"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 calcmode="lin" valueType="num">
                                      <p:cBhvr>
                                        <p:cTn id="14"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7" end="7"/>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p:cTn id="19"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2B43C08-1DD2-41AE-97A3-9462D4879B5B}"/>
              </a:ext>
            </a:extLst>
          </p:cNvPr>
          <p:cNvSpPr>
            <a:spLocks noGrp="1"/>
          </p:cNvSpPr>
          <p:nvPr>
            <p:ph idx="1"/>
          </p:nvPr>
        </p:nvSpPr>
        <p:spPr>
          <a:xfrm>
            <a:off x="1115616" y="1613694"/>
            <a:ext cx="8028384" cy="2902272"/>
          </a:xfrm>
        </p:spPr>
        <p:txBody>
          <a:bodyPr/>
          <a:lstStyle/>
          <a:p>
            <a:r>
              <a:rPr lang="de-DE" dirty="0"/>
              <a:t>Das Wohl der Jugendlichen im Auge haben</a:t>
            </a:r>
          </a:p>
          <a:p>
            <a:r>
              <a:rPr lang="de-DE" dirty="0"/>
              <a:t>Alle Sinne ansprechen</a:t>
            </a:r>
          </a:p>
          <a:p>
            <a:r>
              <a:rPr lang="de-DE" dirty="0"/>
              <a:t>Lösungsfokussiert und nicht problemfokussiert sein</a:t>
            </a:r>
          </a:p>
          <a:p>
            <a:r>
              <a:rPr lang="de-DE" dirty="0"/>
              <a:t>Keine Wahl fürs ganze Leben sein müssen</a:t>
            </a:r>
          </a:p>
          <a:p>
            <a:pPr algn="just"/>
            <a:r>
              <a:rPr lang="de-DE" dirty="0"/>
              <a:t>Ein Start in eine neue und spannende Welt sein, in der Jugendliche erwünscht sind</a:t>
            </a:r>
          </a:p>
          <a:p>
            <a:r>
              <a:rPr lang="de-DE" dirty="0"/>
              <a:t>Regionale Unterschiede aufgrund wirtschaftlicher Strukturen mitdenken</a:t>
            </a:r>
          </a:p>
          <a:p>
            <a:r>
              <a:rPr lang="de-DE" dirty="0"/>
              <a:t>Einen fairen Lehrstellenmarkt anbieten</a:t>
            </a:r>
          </a:p>
          <a:p>
            <a:endParaRPr lang="de-CH" dirty="0"/>
          </a:p>
        </p:txBody>
      </p:sp>
      <p:sp>
        <p:nvSpPr>
          <p:cNvPr id="3" name="Titel 2">
            <a:extLst>
              <a:ext uri="{FF2B5EF4-FFF2-40B4-BE49-F238E27FC236}">
                <a16:creationId xmlns:a16="http://schemas.microsoft.com/office/drawing/2014/main" id="{57DF17F1-85B3-408F-9B74-A0B9E4FB8F5A}"/>
              </a:ext>
            </a:extLst>
          </p:cNvPr>
          <p:cNvSpPr>
            <a:spLocks noGrp="1"/>
          </p:cNvSpPr>
          <p:nvPr>
            <p:ph type="title"/>
          </p:nvPr>
        </p:nvSpPr>
        <p:spPr/>
        <p:txBody>
          <a:bodyPr/>
          <a:lstStyle/>
          <a:p>
            <a:r>
              <a:rPr lang="de-DE" dirty="0"/>
              <a:t>Berufswahl sollte</a:t>
            </a:r>
            <a:endParaRPr lang="de-CH" dirty="0"/>
          </a:p>
        </p:txBody>
      </p:sp>
      <p:pic>
        <p:nvPicPr>
          <p:cNvPr id="4" name="Grafik 3">
            <a:extLst>
              <a:ext uri="{FF2B5EF4-FFF2-40B4-BE49-F238E27FC236}">
                <a16:creationId xmlns:a16="http://schemas.microsoft.com/office/drawing/2014/main" id="{0A25BD43-B5D9-4C7B-B5AF-64AEB44E2C5F}"/>
              </a:ext>
            </a:extLst>
          </p:cNvPr>
          <p:cNvPicPr>
            <a:picLocks noChangeAspect="1"/>
          </p:cNvPicPr>
          <p:nvPr/>
        </p:nvPicPr>
        <p:blipFill>
          <a:blip r:embed="rId3"/>
          <a:stretch>
            <a:fillRect/>
          </a:stretch>
        </p:blipFill>
        <p:spPr>
          <a:xfrm>
            <a:off x="6142182" y="149046"/>
            <a:ext cx="2885184" cy="1918647"/>
          </a:xfrm>
          <a:prstGeom prst="rect">
            <a:avLst/>
          </a:prstGeom>
          <a:scene3d>
            <a:camera prst="orthographicFront"/>
            <a:lightRig rig="threePt" dir="t"/>
          </a:scene3d>
          <a:sp3d>
            <a:bevelT/>
          </a:sp3d>
        </p:spPr>
      </p:pic>
    </p:spTree>
    <p:extLst>
      <p:ext uri="{BB962C8B-B14F-4D97-AF65-F5344CB8AC3E}">
        <p14:creationId xmlns:p14="http://schemas.microsoft.com/office/powerpoint/2010/main" val="355183685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4" end="4"/>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5" end="5"/>
                                            </p:txEl>
                                          </p:spTgt>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C9B9FC7-B344-4B55-AE9B-DFDA9D5048D2}"/>
              </a:ext>
            </a:extLst>
          </p:cNvPr>
          <p:cNvPicPr>
            <a:picLocks noChangeAspect="1"/>
          </p:cNvPicPr>
          <p:nvPr/>
        </p:nvPicPr>
        <p:blipFill>
          <a:blip r:embed="rId3"/>
          <a:stretch>
            <a:fillRect/>
          </a:stretch>
        </p:blipFill>
        <p:spPr>
          <a:xfrm>
            <a:off x="7849009" y="56633"/>
            <a:ext cx="1224908" cy="1362989"/>
          </a:xfrm>
          <a:prstGeom prst="rect">
            <a:avLst/>
          </a:prstGeom>
          <a:scene3d>
            <a:camera prst="orthographicFront"/>
            <a:lightRig rig="threePt" dir="t"/>
          </a:scene3d>
          <a:sp3d>
            <a:bevelT/>
          </a:sp3d>
        </p:spPr>
      </p:pic>
      <p:sp>
        <p:nvSpPr>
          <p:cNvPr id="2" name="Inhaltsplatzhalter 1">
            <a:extLst>
              <a:ext uri="{FF2B5EF4-FFF2-40B4-BE49-F238E27FC236}">
                <a16:creationId xmlns:a16="http://schemas.microsoft.com/office/drawing/2014/main" id="{FCF217D8-6AE6-46EE-A5FD-5567DA82573A}"/>
              </a:ext>
            </a:extLst>
          </p:cNvPr>
          <p:cNvSpPr>
            <a:spLocks noGrp="1"/>
          </p:cNvSpPr>
          <p:nvPr>
            <p:ph idx="1"/>
          </p:nvPr>
        </p:nvSpPr>
        <p:spPr>
          <a:xfrm>
            <a:off x="1115616" y="1059582"/>
            <a:ext cx="8028384" cy="3672408"/>
          </a:xfrm>
        </p:spPr>
        <p:txBody>
          <a:bodyPr>
            <a:noAutofit/>
          </a:bodyPr>
          <a:lstStyle/>
          <a:p>
            <a:r>
              <a:rPr lang="de-DE" dirty="0"/>
              <a:t>Früher beginnen – spielerische Formen</a:t>
            </a:r>
          </a:p>
          <a:p>
            <a:r>
              <a:rPr lang="de-DE" dirty="0"/>
              <a:t>Soll Freude machen – nicht Angst (Berufswahlfahrplan kann auch verunsichern)</a:t>
            </a:r>
          </a:p>
          <a:p>
            <a:r>
              <a:rPr lang="de-DE" dirty="0"/>
              <a:t>Arbeitswelt attraktiv, fassbar machen</a:t>
            </a:r>
            <a:br>
              <a:rPr lang="de-DE" dirty="0"/>
            </a:br>
            <a:r>
              <a:rPr lang="de-DE" dirty="0"/>
              <a:t>Jugendliche sind nicht nur in digitalen Welten zuhause und auch nicht alle kommen damit zurecht.</a:t>
            </a:r>
          </a:p>
          <a:p>
            <a:r>
              <a:rPr lang="de-DE" dirty="0"/>
              <a:t>Varianten aufzeigen</a:t>
            </a:r>
          </a:p>
          <a:p>
            <a:r>
              <a:rPr lang="de-DE" dirty="0"/>
              <a:t>Modular aufbauen </a:t>
            </a:r>
            <a:r>
              <a:rPr lang="de-DE" dirty="0">
                <a:sym typeface="Wingdings" panose="05000000000000000000" pitchFamily="2" charset="2"/>
              </a:rPr>
              <a:t> verschiedene individueller Ausgangslagen sind so möglich</a:t>
            </a:r>
          </a:p>
          <a:p>
            <a:r>
              <a:rPr lang="de-DE" dirty="0">
                <a:sym typeface="Wingdings" panose="05000000000000000000" pitchFamily="2" charset="2"/>
              </a:rPr>
              <a:t>Mehr Erlebniswelten schaffen über digitale Möglichkeiten</a:t>
            </a:r>
          </a:p>
          <a:p>
            <a:r>
              <a:rPr lang="de-DE" dirty="0">
                <a:sym typeface="Wingdings" panose="05000000000000000000" pitchFamily="2" charset="2"/>
              </a:rPr>
              <a:t>Die Sprache der Jugendlichen verwenden</a:t>
            </a:r>
            <a:br>
              <a:rPr lang="de-DE" dirty="0">
                <a:sym typeface="Wingdings" panose="05000000000000000000" pitchFamily="2" charset="2"/>
              </a:rPr>
            </a:br>
            <a:r>
              <a:rPr lang="de-CH" dirty="0">
                <a:solidFill>
                  <a:srgbClr val="0563C1"/>
                </a:solidFill>
                <a:hlinkClick r:id="rId4">
                  <a:extLst>
                    <a:ext uri="{A12FA001-AC4F-418D-AE19-62706E023703}">
                      <ahyp:hlinkClr xmlns:ahyp="http://schemas.microsoft.com/office/drawing/2018/hyperlinkcolor" val="tx"/>
                    </a:ext>
                  </a:extLst>
                </a:hlinkClick>
              </a:rPr>
              <a:t>https://www.berufsberatung.ch/dyn/show/13202?lang=de&amp;id=368</a:t>
            </a:r>
            <a:r>
              <a:rPr lang="de-CH" dirty="0"/>
              <a:t>  </a:t>
            </a:r>
            <a:endParaRPr lang="de-DE" dirty="0">
              <a:sym typeface="Wingdings" panose="05000000000000000000" pitchFamily="2" charset="2"/>
            </a:endParaRPr>
          </a:p>
          <a:p>
            <a:pPr marL="0" indent="0">
              <a:buNone/>
            </a:pPr>
            <a:r>
              <a:rPr lang="de-DE" dirty="0">
                <a:sym typeface="Wingdings" panose="05000000000000000000" pitchFamily="2" charset="2"/>
              </a:rPr>
              <a:t>Jugendliche mit speziellen Bedürfnissen – wo finden diese ihren Platz im Berufswahlfahrplan – stimmt bei ihnen etwas nicht, dass sie nicht mitgedacht werden?</a:t>
            </a:r>
            <a:endParaRPr lang="de-CH" dirty="0"/>
          </a:p>
        </p:txBody>
      </p:sp>
      <p:sp>
        <p:nvSpPr>
          <p:cNvPr id="3" name="Titel 2">
            <a:extLst>
              <a:ext uri="{FF2B5EF4-FFF2-40B4-BE49-F238E27FC236}">
                <a16:creationId xmlns:a16="http://schemas.microsoft.com/office/drawing/2014/main" id="{79E0285D-7F77-4A0B-883C-C980D704D5FB}"/>
              </a:ext>
            </a:extLst>
          </p:cNvPr>
          <p:cNvSpPr>
            <a:spLocks noGrp="1"/>
          </p:cNvSpPr>
          <p:nvPr>
            <p:ph type="title"/>
          </p:nvPr>
        </p:nvSpPr>
        <p:spPr/>
        <p:txBody>
          <a:bodyPr/>
          <a:lstStyle/>
          <a:p>
            <a:r>
              <a:rPr lang="de-DE" dirty="0"/>
              <a:t>Berufswahl sollte</a:t>
            </a:r>
            <a:endParaRPr lang="de-CH" dirty="0"/>
          </a:p>
        </p:txBody>
      </p:sp>
    </p:spTree>
    <p:extLst>
      <p:ext uri="{BB962C8B-B14F-4D97-AF65-F5344CB8AC3E}">
        <p14:creationId xmlns:p14="http://schemas.microsoft.com/office/powerpoint/2010/main" val="389080706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4" end="4"/>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5" end="5"/>
                                            </p:txEl>
                                          </p:spTgt>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2">
                                            <p:txEl>
                                              <p:pRg st="6" end="6"/>
                                            </p:txEl>
                                          </p:spTgt>
                                        </p:tgtEl>
                                      </p:cBhvr>
                                    </p:animEffect>
                                  </p:childTnLst>
                                </p:cTn>
                              </p:par>
                            </p:childTnLst>
                          </p:cTn>
                        </p:par>
                        <p:par>
                          <p:cTn id="46" fill="hold">
                            <p:stCondLst>
                              <p:cond delay="7000"/>
                            </p:stCondLst>
                            <p:childTnLst>
                              <p:par>
                                <p:cTn id="47" presetID="55" presetClass="entr" presetSubtype="0" fill="hold" nodeType="after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C5B8B5F-1F24-4F4C-B768-82492C715B8B}"/>
              </a:ext>
            </a:extLst>
          </p:cNvPr>
          <p:cNvSpPr>
            <a:spLocks noGrp="1"/>
          </p:cNvSpPr>
          <p:nvPr>
            <p:ph idx="1"/>
          </p:nvPr>
        </p:nvSpPr>
        <p:spPr>
          <a:xfrm>
            <a:off x="1115616" y="1059583"/>
            <a:ext cx="8028384" cy="3744415"/>
          </a:xfrm>
        </p:spPr>
        <p:txBody>
          <a:bodyPr>
            <a:normAutofit fontScale="92500"/>
          </a:bodyPr>
          <a:lstStyle/>
          <a:p>
            <a:pPr marL="0" indent="0">
              <a:lnSpc>
                <a:spcPct val="110000"/>
              </a:lnSpc>
              <a:spcBef>
                <a:spcPts val="600"/>
              </a:spcBef>
              <a:buNone/>
            </a:pPr>
            <a:r>
              <a:rPr lang="de-CH" dirty="0">
                <a:effectLst/>
                <a:latin typeface="Calibri" panose="020F0502020204030204" pitchFamily="34" charset="0"/>
                <a:ea typeface="Calibri" panose="020F0502020204030204" pitchFamily="34" charset="0"/>
                <a:cs typeface="Arial" panose="020B0604020202020204" pitchFamily="34" charset="0"/>
              </a:rPr>
              <a:t>Auf dem Prüfstand ist der gesamte Prozess der Beruflichen Orientierung </a:t>
            </a:r>
          </a:p>
          <a:p>
            <a:pPr marL="0" indent="0">
              <a:lnSpc>
                <a:spcPct val="110000"/>
              </a:lnSpc>
              <a:spcBef>
                <a:spcPts val="600"/>
              </a:spcBef>
              <a:buNone/>
            </a:pPr>
            <a:r>
              <a:rPr lang="de-CH" sz="1400" dirty="0">
                <a:latin typeface="Calibri" panose="020F0502020204030204" pitchFamily="34" charset="0"/>
                <a:ea typeface="Calibri" panose="020F0502020204030204" pitchFamily="34" charset="0"/>
                <a:cs typeface="Arial" panose="020B0604020202020204" pitchFamily="34" charset="0"/>
              </a:rPr>
              <a:t>Die neuen digitalen Möglichkeiten, aktuellen Gegebenheiten bieten die Gelegenheit, Altbewährtes zu überprüfen oder sogar neu zu denken – zum Wohl aller Jugendlichen, die ihren Platz in der schönen neuen Arbeitswelt suchen.</a:t>
            </a:r>
          </a:p>
          <a:p>
            <a:pPr marL="0" indent="0">
              <a:lnSpc>
                <a:spcPct val="110000"/>
              </a:lnSpc>
              <a:spcBef>
                <a:spcPts val="600"/>
              </a:spcBef>
              <a:buNone/>
            </a:pPr>
            <a:endParaRPr lang="de-CH" dirty="0">
              <a:latin typeface="Calibri" panose="020F0502020204030204" pitchFamily="34" charset="0"/>
              <a:ea typeface="Calibri" panose="020F0502020204030204" pitchFamily="34" charset="0"/>
              <a:cs typeface="Arial" panose="020B0604020202020204" pitchFamily="34" charset="0"/>
            </a:endParaRPr>
          </a:p>
          <a:p>
            <a:pPr marL="0" indent="0">
              <a:lnSpc>
                <a:spcPct val="110000"/>
              </a:lnSpc>
              <a:spcBef>
                <a:spcPts val="600"/>
              </a:spcBef>
              <a:buNone/>
            </a:pPr>
            <a:r>
              <a:rPr lang="de-CH" dirty="0">
                <a:latin typeface="Calibri" panose="020F0502020204030204" pitchFamily="34" charset="0"/>
                <a:ea typeface="Calibri" panose="020F0502020204030204" pitchFamily="34" charset="0"/>
                <a:cs typeface="Arial" panose="020B0604020202020204" pitchFamily="34" charset="0"/>
              </a:rPr>
              <a:t>Berufswahlfahrplan</a:t>
            </a:r>
          </a:p>
          <a:p>
            <a:pPr marL="0" indent="0">
              <a:lnSpc>
                <a:spcPct val="110000"/>
              </a:lnSpc>
              <a:spcBef>
                <a:spcPts val="600"/>
              </a:spcBef>
              <a:buNone/>
            </a:pPr>
            <a:r>
              <a:rPr lang="de-CH" sz="1400" dirty="0">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Gibt </a:t>
            </a:r>
            <a:r>
              <a:rPr lang="de-CH" sz="1400" dirty="0">
                <a:effectLst/>
                <a:latin typeface="Calibri" panose="020F0502020204030204" pitchFamily="34" charset="0"/>
                <a:ea typeface="Calibri" panose="020F0502020204030204" pitchFamily="34" charset="0"/>
                <a:cs typeface="Arial" panose="020B0604020202020204" pitchFamily="34" charset="0"/>
              </a:rPr>
              <a:t>allen an der Berufswahl Beteiligten eine gewisse Ablaufsicherheit und einen zeitlichen Rahmen. </a:t>
            </a:r>
            <a:br>
              <a:rPr lang="de-CH" sz="1400" dirty="0">
                <a:effectLst/>
                <a:latin typeface="Calibri" panose="020F0502020204030204" pitchFamily="34" charset="0"/>
                <a:ea typeface="Calibri" panose="020F0502020204030204" pitchFamily="34" charset="0"/>
                <a:cs typeface="Arial" panose="020B0604020202020204" pitchFamily="34" charset="0"/>
              </a:rPr>
            </a:br>
            <a:r>
              <a:rPr lang="de-CH" sz="1400" dirty="0">
                <a:latin typeface="Calibri" panose="020F0502020204030204" pitchFamily="34" charset="0"/>
                <a:ea typeface="Calibri" panose="020F0502020204030204" pitchFamily="34" charset="0"/>
                <a:cs typeface="Arial" panose="020B0604020202020204" pitchFamily="34" charset="0"/>
              </a:rPr>
              <a:t>D</a:t>
            </a:r>
            <a:r>
              <a:rPr lang="de-CH" sz="1400" dirty="0">
                <a:effectLst/>
                <a:latin typeface="Calibri" panose="020F0502020204030204" pitchFamily="34" charset="0"/>
                <a:ea typeface="Calibri" panose="020F0502020204030204" pitchFamily="34" charset="0"/>
                <a:cs typeface="Arial" panose="020B0604020202020204" pitchFamily="34" charset="0"/>
              </a:rPr>
              <a:t>ie neue Realität lässt sich jedoch nicht so einfach über einen Leisten schlagen. </a:t>
            </a:r>
          </a:p>
          <a:p>
            <a:pPr marL="0" indent="0">
              <a:lnSpc>
                <a:spcPct val="110000"/>
              </a:lnSpc>
              <a:spcBef>
                <a:spcPts val="600"/>
              </a:spcBef>
              <a:buNone/>
            </a:pPr>
            <a:endParaRPr lang="de-CH"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0000"/>
              </a:lnSpc>
              <a:spcBef>
                <a:spcPts val="600"/>
              </a:spcBef>
              <a:buNone/>
            </a:pPr>
            <a:r>
              <a:rPr lang="de-CH" dirty="0">
                <a:effectLst/>
                <a:latin typeface="Calibri" panose="020F0502020204030204" pitchFamily="34" charset="0"/>
                <a:ea typeface="Calibri" panose="020F0502020204030204" pitchFamily="34" charset="0"/>
                <a:cs typeface="Arial" panose="020B0604020202020204" pitchFamily="34" charset="0"/>
              </a:rPr>
              <a:t>Berufsberatung</a:t>
            </a:r>
          </a:p>
          <a:p>
            <a:pPr marL="0" indent="0">
              <a:lnSpc>
                <a:spcPct val="110000"/>
              </a:lnSpc>
              <a:spcBef>
                <a:spcPts val="600"/>
              </a:spcBef>
              <a:buNone/>
            </a:pPr>
            <a:r>
              <a:rPr lang="de-CH" sz="1400" dirty="0">
                <a:effectLst/>
                <a:latin typeface="Calibri" panose="020F0502020204030204" pitchFamily="34" charset="0"/>
                <a:ea typeface="Calibri" panose="020F0502020204030204" pitchFamily="34" charset="0"/>
                <a:cs typeface="Arial" panose="020B0604020202020204" pitchFamily="34" charset="0"/>
              </a:rPr>
              <a:t>Corona hat nur begrenzte persönliche Kontakte </a:t>
            </a:r>
            <a:r>
              <a:rPr lang="de-CH" sz="1400" dirty="0">
                <a:latin typeface="Calibri" panose="020F0502020204030204" pitchFamily="34" charset="0"/>
                <a:ea typeface="Calibri" panose="020F0502020204030204" pitchFamily="34" charset="0"/>
                <a:cs typeface="Arial" panose="020B0604020202020204" pitchFamily="34" charset="0"/>
              </a:rPr>
              <a:t>(Beratung von Angesicht zu Angesicht) ermöglicht.</a:t>
            </a:r>
            <a:br>
              <a:rPr lang="de-CH" sz="1400" dirty="0">
                <a:latin typeface="Calibri" panose="020F0502020204030204" pitchFamily="34" charset="0"/>
                <a:ea typeface="Calibri" panose="020F0502020204030204" pitchFamily="34" charset="0"/>
                <a:cs typeface="Arial" panose="020B0604020202020204" pitchFamily="34" charset="0"/>
              </a:rPr>
            </a:br>
            <a:r>
              <a:rPr lang="de-CH" sz="1400" dirty="0">
                <a:latin typeface="Calibri" panose="020F0502020204030204" pitchFamily="34" charset="0"/>
                <a:ea typeface="Calibri" panose="020F0502020204030204" pitchFamily="34" charset="0"/>
                <a:cs typeface="Arial" panose="020B0604020202020204" pitchFamily="34" charset="0"/>
              </a:rPr>
              <a:t>Daraus entstand ein </a:t>
            </a:r>
            <a:r>
              <a:rPr lang="de-CH" sz="1400" dirty="0">
                <a:effectLst/>
                <a:latin typeface="Calibri" panose="020F0502020204030204" pitchFamily="34" charset="0"/>
                <a:ea typeface="Calibri" panose="020F0502020204030204" pitchFamily="34" charset="0"/>
                <a:cs typeface="Arial" panose="020B0604020202020204" pitchFamily="34" charset="0"/>
              </a:rPr>
              <a:t>Mix aus verschiedenen Beratungsformaten. Neue Weg wurden gegangen und der Berufsberatung war es so möglich, ihr Angebot auch unter schwierigen Vorzeichen aufrechtzuerhalten. </a:t>
            </a:r>
          </a:p>
          <a:p>
            <a:pPr marL="0" indent="0">
              <a:lnSpc>
                <a:spcPct val="110000"/>
              </a:lnSpc>
              <a:spcBef>
                <a:spcPts val="600"/>
              </a:spcBef>
              <a:buNone/>
            </a:pPr>
            <a:r>
              <a:rPr lang="de-CH" sz="1400" dirty="0">
                <a:effectLst/>
                <a:latin typeface="Calibri" panose="020F0502020204030204" pitchFamily="34" charset="0"/>
                <a:ea typeface="Calibri" panose="020F0502020204030204" pitchFamily="34" charset="0"/>
                <a:cs typeface="Arial" panose="020B0604020202020204" pitchFamily="34" charset="0"/>
              </a:rPr>
              <a:t>Die gewonnenen Erkenntnisse werden die künftige Beratungslandschaft prägen.</a:t>
            </a:r>
            <a:endParaRPr lang="de-CH" sz="1400" dirty="0">
              <a:latin typeface="Calibri" panose="020F0502020204030204" pitchFamily="34" charset="0"/>
              <a:cs typeface="Arial" panose="020B0604020202020204" pitchFamily="34" charset="0"/>
            </a:endParaRPr>
          </a:p>
        </p:txBody>
      </p:sp>
      <p:sp>
        <p:nvSpPr>
          <p:cNvPr id="3" name="Titel 2">
            <a:extLst>
              <a:ext uri="{FF2B5EF4-FFF2-40B4-BE49-F238E27FC236}">
                <a16:creationId xmlns:a16="http://schemas.microsoft.com/office/drawing/2014/main" id="{D327E4AC-3654-447F-A926-6D28E8130C3D}"/>
              </a:ext>
            </a:extLst>
          </p:cNvPr>
          <p:cNvSpPr>
            <a:spLocks noGrp="1"/>
          </p:cNvSpPr>
          <p:nvPr>
            <p:ph type="title"/>
          </p:nvPr>
        </p:nvSpPr>
        <p:spPr/>
        <p:txBody>
          <a:bodyPr/>
          <a:lstStyle/>
          <a:p>
            <a:r>
              <a:rPr lang="de-DE" dirty="0"/>
              <a:t>Berufswahlprozess</a:t>
            </a:r>
            <a:endParaRPr lang="de-CH" dirty="0"/>
          </a:p>
        </p:txBody>
      </p:sp>
    </p:spTree>
    <p:extLst>
      <p:ext uri="{BB962C8B-B14F-4D97-AF65-F5344CB8AC3E}">
        <p14:creationId xmlns:p14="http://schemas.microsoft.com/office/powerpoint/2010/main" val="67330539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1"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2" dur="1000"/>
                                        <p:tgtEl>
                                          <p:spTgt spid="2">
                                            <p:txEl>
                                              <p:pRg st="3" end="3"/>
                                            </p:txEl>
                                          </p:spTgt>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p:cTn id="33"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4"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5" dur="1000"/>
                                        <p:tgtEl>
                                          <p:spTgt spid="2">
                                            <p:txEl>
                                              <p:pRg st="6" end="6"/>
                                            </p:txEl>
                                          </p:spTgt>
                                        </p:tgtEl>
                                      </p:cBhvr>
                                    </p:animEffect>
                                  </p:childTnLst>
                                </p:cTn>
                              </p:par>
                            </p:childTnLst>
                          </p:cTn>
                        </p:par>
                        <p:par>
                          <p:cTn id="36" fill="hold">
                            <p:stCondLst>
                              <p:cond delay="1000"/>
                            </p:stCondLst>
                            <p:childTnLst>
                              <p:par>
                                <p:cTn id="37" presetID="55" presetClass="entr" presetSubtype="0" fill="hold"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p:cTn id="39"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40"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41" dur="1000"/>
                                        <p:tgtEl>
                                          <p:spTgt spid="2">
                                            <p:txEl>
                                              <p:pRg st="7" end="7"/>
                                            </p:txEl>
                                          </p:spTgt>
                                        </p:tgtEl>
                                      </p:cBhvr>
                                    </p:animEffect>
                                  </p:childTnLst>
                                </p:cTn>
                              </p:par>
                            </p:childTnLst>
                          </p:cTn>
                        </p:par>
                        <p:par>
                          <p:cTn id="42" fill="hold">
                            <p:stCondLst>
                              <p:cond delay="2000"/>
                            </p:stCondLst>
                            <p:childTnLst>
                              <p:par>
                                <p:cTn id="43" presetID="55" presetClass="entr" presetSubtype="0" fill="hold" nodeType="after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p:cTn id="45"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46"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47"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E25FA97-50BA-441D-8DA7-16C50FA8322E}"/>
              </a:ext>
            </a:extLst>
          </p:cNvPr>
          <p:cNvSpPr>
            <a:spLocks noGrp="1"/>
          </p:cNvSpPr>
          <p:nvPr>
            <p:ph idx="1"/>
          </p:nvPr>
        </p:nvSpPr>
        <p:spPr>
          <a:xfrm>
            <a:off x="1115616" y="1370012"/>
            <a:ext cx="8028384" cy="3433985"/>
          </a:xfrm>
        </p:spPr>
        <p:txBody>
          <a:bodyPr>
            <a:normAutofit/>
          </a:bodyPr>
          <a:lstStyle/>
          <a:p>
            <a:pPr marL="0" indent="0">
              <a:buNone/>
            </a:pPr>
            <a:r>
              <a:rPr lang="de-DE" dirty="0"/>
              <a:t>Skala von 1 bis 10 – wobei 10 für „mir gefällt meine Arbeit sehr gut“ steht</a:t>
            </a:r>
          </a:p>
          <a:p>
            <a:pPr marL="0" indent="0">
              <a:buNone/>
            </a:pPr>
            <a:r>
              <a:rPr lang="de-CH" dirty="0"/>
              <a:t>Bitte mit der 	  Ihre Einschätzung abgeben</a:t>
            </a:r>
          </a:p>
          <a:p>
            <a:pPr marL="0" indent="0">
              <a:buNone/>
            </a:pPr>
            <a:endParaRPr lang="de-DE" dirty="0"/>
          </a:p>
          <a:p>
            <a:pPr marL="0" indent="0">
              <a:buNone/>
            </a:pPr>
            <a:r>
              <a:rPr lang="de-CH" dirty="0"/>
              <a:t>Selbsteinschätzung</a:t>
            </a:r>
          </a:p>
          <a:p>
            <a:pPr marL="0" indent="0">
              <a:lnSpc>
                <a:spcPct val="100000"/>
              </a:lnSpc>
              <a:buNone/>
            </a:pPr>
            <a:r>
              <a:rPr lang="de-CH" sz="1600" dirty="0">
                <a:sym typeface="Wingdings" panose="05000000000000000000" pitchFamily="2" charset="2"/>
              </a:rPr>
              <a:t> </a:t>
            </a:r>
            <a:r>
              <a:rPr lang="de-CH" dirty="0"/>
              <a:t>1 bis 3 Punkte </a:t>
            </a:r>
            <a:r>
              <a:rPr lang="de-CH" dirty="0">
                <a:sym typeface="Wingdings" panose="05000000000000000000" pitchFamily="2" charset="2"/>
              </a:rPr>
              <a:t> meine Arbeit gefällt mir gar nicht oder nur sehr eingeschränkt</a:t>
            </a:r>
          </a:p>
          <a:p>
            <a:pPr marL="0" indent="0">
              <a:lnSpc>
                <a:spcPct val="100000"/>
              </a:lnSpc>
              <a:buNone/>
            </a:pPr>
            <a:r>
              <a:rPr lang="de-CH" sz="1600" dirty="0">
                <a:sym typeface="Wingdings" panose="05000000000000000000" pitchFamily="2" charset="2"/>
              </a:rPr>
              <a:t> </a:t>
            </a:r>
            <a:r>
              <a:rPr lang="de-CH" dirty="0">
                <a:sym typeface="Wingdings" panose="05000000000000000000" pitchFamily="2" charset="2"/>
              </a:rPr>
              <a:t>4 bis 6 Punkte  meine Arbeit gefällt mir ganz passabel bis gut </a:t>
            </a:r>
          </a:p>
          <a:p>
            <a:pPr marL="0" indent="0">
              <a:lnSpc>
                <a:spcPct val="100000"/>
              </a:lnSpc>
              <a:buNone/>
            </a:pPr>
            <a:r>
              <a:rPr lang="de-CH" sz="1600" dirty="0">
                <a:sym typeface="Wingdings" panose="05000000000000000000" pitchFamily="2" charset="2"/>
              </a:rPr>
              <a:t> </a:t>
            </a:r>
            <a:r>
              <a:rPr lang="de-CH" dirty="0">
                <a:sym typeface="Wingdings" panose="05000000000000000000" pitchFamily="2" charset="2"/>
              </a:rPr>
              <a:t>7 bis 9 Punkte  meine Arbeit gefällt mir gut bis sehr gut</a:t>
            </a:r>
            <a:r>
              <a:rPr lang="de-CH" dirty="0"/>
              <a:t>   </a:t>
            </a:r>
          </a:p>
          <a:p>
            <a:pPr marL="0" indent="0">
              <a:lnSpc>
                <a:spcPct val="100000"/>
              </a:lnSpc>
              <a:buNone/>
            </a:pPr>
            <a:r>
              <a:rPr lang="de-CH" sz="1600" dirty="0">
                <a:sym typeface="Wingdings" panose="05000000000000000000" pitchFamily="2" charset="2"/>
              </a:rPr>
              <a:t> </a:t>
            </a:r>
            <a:r>
              <a:rPr lang="de-CH" dirty="0"/>
              <a:t>10 Punkte </a:t>
            </a:r>
            <a:r>
              <a:rPr lang="de-CH" dirty="0">
                <a:sym typeface="Wingdings" panose="05000000000000000000" pitchFamily="2" charset="2"/>
              </a:rPr>
              <a:t> meine Arbeit gefällt mir sehr gut</a:t>
            </a:r>
            <a:endParaRPr lang="de-DE" dirty="0"/>
          </a:p>
          <a:p>
            <a:pPr marL="0" indent="0">
              <a:lnSpc>
                <a:spcPct val="100000"/>
              </a:lnSpc>
              <a:buNone/>
            </a:pPr>
            <a:endParaRPr lang="de-DE" sz="1400" dirty="0"/>
          </a:p>
        </p:txBody>
      </p:sp>
      <p:sp>
        <p:nvSpPr>
          <p:cNvPr id="3" name="Titel 2">
            <a:extLst>
              <a:ext uri="{FF2B5EF4-FFF2-40B4-BE49-F238E27FC236}">
                <a16:creationId xmlns:a16="http://schemas.microsoft.com/office/drawing/2014/main" id="{B140F586-12EA-43A1-8C18-E3782DB91547}"/>
              </a:ext>
            </a:extLst>
          </p:cNvPr>
          <p:cNvSpPr>
            <a:spLocks noGrp="1"/>
          </p:cNvSpPr>
          <p:nvPr>
            <p:ph type="title"/>
          </p:nvPr>
        </p:nvSpPr>
        <p:spPr/>
        <p:txBody>
          <a:bodyPr/>
          <a:lstStyle/>
          <a:p>
            <a:r>
              <a:rPr lang="de-DE" dirty="0"/>
              <a:t>Wie sehr lieben Sie Ihre Arbeit?</a:t>
            </a:r>
            <a:endParaRPr lang="de-CH" dirty="0"/>
          </a:p>
        </p:txBody>
      </p:sp>
      <p:pic>
        <p:nvPicPr>
          <p:cNvPr id="4" name="Grafik 3">
            <a:extLst>
              <a:ext uri="{FF2B5EF4-FFF2-40B4-BE49-F238E27FC236}">
                <a16:creationId xmlns:a16="http://schemas.microsoft.com/office/drawing/2014/main" id="{3D44BF79-2EB0-4079-A6A3-96ED044CF603}"/>
              </a:ext>
            </a:extLst>
          </p:cNvPr>
          <p:cNvPicPr>
            <a:picLocks noChangeAspect="1"/>
          </p:cNvPicPr>
          <p:nvPr/>
        </p:nvPicPr>
        <p:blipFill>
          <a:blip r:embed="rId3"/>
          <a:stretch>
            <a:fillRect/>
          </a:stretch>
        </p:blipFill>
        <p:spPr>
          <a:xfrm>
            <a:off x="2411760" y="1635646"/>
            <a:ext cx="432000" cy="518401"/>
          </a:xfrm>
          <a:prstGeom prst="rect">
            <a:avLst/>
          </a:prstGeom>
        </p:spPr>
      </p:pic>
    </p:spTree>
    <p:extLst>
      <p:ext uri="{BB962C8B-B14F-4D97-AF65-F5344CB8AC3E}">
        <p14:creationId xmlns:p14="http://schemas.microsoft.com/office/powerpoint/2010/main" val="219479903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4" end="4"/>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p:cTn id="13"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5" end="5"/>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p:cTn id="19"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6" end="6"/>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p:cTn id="25"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CEAA50-468A-46E4-993C-554550C22E92}"/>
              </a:ext>
            </a:extLst>
          </p:cNvPr>
          <p:cNvSpPr>
            <a:spLocks noGrp="1"/>
          </p:cNvSpPr>
          <p:nvPr>
            <p:ph idx="1"/>
          </p:nvPr>
        </p:nvSpPr>
        <p:spPr>
          <a:xfrm>
            <a:off x="1115616" y="1275606"/>
            <a:ext cx="8028384" cy="3456384"/>
          </a:xfrm>
        </p:spPr>
        <p:txBody>
          <a:bodyPr>
            <a:noAutofit/>
          </a:bodyPr>
          <a:lstStyle/>
          <a:p>
            <a:pPr marL="0" indent="0">
              <a:buNone/>
            </a:pPr>
            <a:r>
              <a:rPr lang="de-DE" b="1" dirty="0"/>
              <a:t>Der Kunde, die Kundin – Jugendliche, junge Erwachsene</a:t>
            </a:r>
          </a:p>
          <a:p>
            <a:pPr marL="0" indent="0">
              <a:buNone/>
            </a:pPr>
            <a:r>
              <a:rPr lang="de-DE" sz="1400" b="1" dirty="0"/>
              <a:t>Was will die Kundschaft </a:t>
            </a:r>
            <a:r>
              <a:rPr lang="de-DE" sz="1400" dirty="0">
                <a:sym typeface="Wingdings" panose="05000000000000000000" pitchFamily="2" charset="2"/>
              </a:rPr>
              <a:t> Produkte müssen entlang dieser Frage ausgerichtet werden.</a:t>
            </a:r>
            <a:br>
              <a:rPr lang="de-DE" sz="1400" dirty="0"/>
            </a:br>
            <a:r>
              <a:rPr lang="de-DE" sz="1400" dirty="0"/>
              <a:t>Wie ist das beim der Kundschaft Jugendliche </a:t>
            </a:r>
            <a:r>
              <a:rPr lang="de-DE" sz="1400" dirty="0">
                <a:sym typeface="Wingdings" panose="05000000000000000000" pitchFamily="2" charset="2"/>
              </a:rPr>
              <a:t> arbeiten wir mit einem </a:t>
            </a:r>
            <a:r>
              <a:rPr lang="de-DE" sz="1400" dirty="0"/>
              <a:t>Berufswahlprozess und einem Fahrplan, mit dem wir alle in die Arbeitswelt pressen?</a:t>
            </a:r>
          </a:p>
          <a:p>
            <a:pPr marL="0" indent="0">
              <a:buNone/>
            </a:pPr>
            <a:r>
              <a:rPr lang="de-DE" sz="1400" dirty="0"/>
              <a:t>Heute wird Flexibilität, Agilität, Kreativität erwartet</a:t>
            </a:r>
          </a:p>
          <a:p>
            <a:pPr marL="0" indent="0">
              <a:buNone/>
            </a:pPr>
            <a:r>
              <a:rPr lang="de-DE" sz="1400" dirty="0"/>
              <a:t>Mit viel Glück können Jugendliche zwei Tage schnuppern in ein bis zwei Berufen.</a:t>
            </a:r>
          </a:p>
          <a:p>
            <a:pPr marL="0" indent="0">
              <a:buNone/>
            </a:pPr>
            <a:r>
              <a:rPr lang="de-DE" sz="1400" dirty="0"/>
              <a:t>Hier können die gewonnen Erkenntnisse aus der Corona-Zeit mithelfen, den jungen Menschen berufliche Einblicke in anderer Form zu gewähren.</a:t>
            </a:r>
          </a:p>
          <a:p>
            <a:pPr marL="0" indent="0">
              <a:buNone/>
            </a:pPr>
            <a:endParaRPr lang="de-DE" sz="1400" dirty="0"/>
          </a:p>
          <a:p>
            <a:pPr marL="0" indent="0">
              <a:buNone/>
            </a:pPr>
            <a:r>
              <a:rPr lang="de-DE" sz="1400" dirty="0"/>
              <a:t>40 Jahren Berufserfahrung – Stereotype erschrecken mich. Dabei hat sich die Berufswelt verändert </a:t>
            </a:r>
            <a:r>
              <a:rPr lang="de-DE" sz="1400" dirty="0">
                <a:sym typeface="Wingdings" panose="05000000000000000000" pitchFamily="2" charset="2"/>
              </a:rPr>
              <a:t> </a:t>
            </a:r>
            <a:r>
              <a:rPr lang="de-DE" sz="1400" dirty="0"/>
              <a:t>Früher haben sich fixe Laufbahnmuster bewährt </a:t>
            </a:r>
            <a:r>
              <a:rPr lang="de-DE" sz="1400" dirty="0">
                <a:sym typeface="Wingdings" panose="05000000000000000000" pitchFamily="2" charset="2"/>
              </a:rPr>
              <a:t> heute…</a:t>
            </a:r>
            <a:endParaRPr lang="de-DE" sz="1400" dirty="0"/>
          </a:p>
          <a:p>
            <a:pPr marL="0" indent="0">
              <a:buNone/>
            </a:pPr>
            <a:endParaRPr lang="de-DE" sz="1200" dirty="0"/>
          </a:p>
        </p:txBody>
      </p:sp>
      <p:sp>
        <p:nvSpPr>
          <p:cNvPr id="3" name="Titel 2">
            <a:extLst>
              <a:ext uri="{FF2B5EF4-FFF2-40B4-BE49-F238E27FC236}">
                <a16:creationId xmlns:a16="http://schemas.microsoft.com/office/drawing/2014/main" id="{C446A909-FEC3-407A-AE3A-CB98F71B33CD}"/>
              </a:ext>
            </a:extLst>
          </p:cNvPr>
          <p:cNvSpPr>
            <a:spLocks noGrp="1"/>
          </p:cNvSpPr>
          <p:nvPr>
            <p:ph type="title"/>
          </p:nvPr>
        </p:nvSpPr>
        <p:spPr/>
        <p:txBody>
          <a:bodyPr/>
          <a:lstStyle/>
          <a:p>
            <a:r>
              <a:rPr lang="de-DE" dirty="0"/>
              <a:t>Kundenfokus</a:t>
            </a:r>
            <a:endParaRPr lang="de-CH" dirty="0"/>
          </a:p>
        </p:txBody>
      </p:sp>
    </p:spTree>
    <p:extLst>
      <p:ext uri="{BB962C8B-B14F-4D97-AF65-F5344CB8AC3E}">
        <p14:creationId xmlns:p14="http://schemas.microsoft.com/office/powerpoint/2010/main" val="340725400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p:cTn id="38"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CEAA50-468A-46E4-993C-554550C22E92}"/>
              </a:ext>
            </a:extLst>
          </p:cNvPr>
          <p:cNvSpPr>
            <a:spLocks noGrp="1"/>
          </p:cNvSpPr>
          <p:nvPr>
            <p:ph idx="1"/>
          </p:nvPr>
        </p:nvSpPr>
        <p:spPr>
          <a:xfrm>
            <a:off x="1115616" y="1347614"/>
            <a:ext cx="8028384" cy="3384376"/>
          </a:xfrm>
        </p:spPr>
        <p:txBody>
          <a:bodyPr>
            <a:noAutofit/>
          </a:bodyPr>
          <a:lstStyle/>
          <a:p>
            <a:pPr marL="0" indent="0">
              <a:buNone/>
            </a:pPr>
            <a:r>
              <a:rPr lang="de-DE" b="1" dirty="0"/>
              <a:t>Der Kunde, die Kundin – Jugendliche, junge Erwachsene</a:t>
            </a:r>
          </a:p>
          <a:p>
            <a:pPr marL="0" indent="0">
              <a:buNone/>
            </a:pPr>
            <a:r>
              <a:rPr lang="de-DE" sz="1400" dirty="0"/>
              <a:t>Menschen arbeiten nicht mehr lebenslang in ihren Berufen – </a:t>
            </a:r>
            <a:br>
              <a:rPr lang="de-DE" sz="1400" dirty="0"/>
            </a:br>
            <a:r>
              <a:rPr lang="de-DE" sz="1400" dirty="0"/>
              <a:t>die Arbeitswelt hat sich enorme Veränderung  </a:t>
            </a:r>
            <a:br>
              <a:rPr lang="de-DE" sz="1400" dirty="0"/>
            </a:br>
            <a:endParaRPr lang="de-DE" sz="1400" dirty="0"/>
          </a:p>
          <a:p>
            <a:pPr marL="0" indent="0">
              <a:buNone/>
            </a:pPr>
            <a:r>
              <a:rPr lang="de-DE" sz="1400" dirty="0"/>
              <a:t>Darum meine ketzerische Frage:</a:t>
            </a:r>
            <a:br>
              <a:rPr lang="de-DE" sz="1400" dirty="0"/>
            </a:br>
            <a:r>
              <a:rPr lang="de-DE" sz="1400" dirty="0"/>
              <a:t>„Müssten und dürften wir nicht auch diesen Berufswahlfahrplan überdenken und neu gestalten?“</a:t>
            </a:r>
          </a:p>
          <a:p>
            <a:pPr marL="0" indent="0">
              <a:buNone/>
            </a:pPr>
            <a:endParaRPr lang="de-DE" sz="1400" dirty="0"/>
          </a:p>
          <a:p>
            <a:pPr marL="0" indent="0">
              <a:buNone/>
            </a:pPr>
            <a:r>
              <a:rPr lang="de-DE" sz="1400" dirty="0"/>
              <a:t>Corona hat hier viel bewirkt im Bereich der Digitalisierung </a:t>
            </a:r>
            <a:r>
              <a:rPr lang="de-DE" sz="1400" dirty="0">
                <a:sym typeface="Wingdings" panose="05000000000000000000" pitchFamily="2" charset="2"/>
              </a:rPr>
              <a:t> neue Möglichkeiten und Formate der Berufssuche und Berufsfindung wurden aufgebaut und mit Erfolg angeboten. </a:t>
            </a:r>
          </a:p>
          <a:p>
            <a:pPr marL="0" indent="0">
              <a:buNone/>
            </a:pPr>
            <a:r>
              <a:rPr lang="de-DE" sz="1400" dirty="0">
                <a:sym typeface="Wingdings" panose="05000000000000000000" pitchFamily="2" charset="2"/>
              </a:rPr>
              <a:t>Optische Eindrücke in vielen Berufe – ersetzt jedoch nicht die Schnupperlehre</a:t>
            </a:r>
          </a:p>
          <a:p>
            <a:pPr marL="0" indent="0">
              <a:buNone/>
            </a:pPr>
            <a:r>
              <a:rPr lang="de-DE" sz="1400" dirty="0">
                <a:sym typeface="Wingdings" panose="05000000000000000000" pitchFamily="2" charset="2"/>
              </a:rPr>
              <a:t>Es müssen möglichst vielen Kanäle/Sinne angesprochen werden, um die Berufswelt zu entdecken.</a:t>
            </a:r>
            <a:endParaRPr lang="de-DE" sz="1400" dirty="0"/>
          </a:p>
        </p:txBody>
      </p:sp>
      <p:sp>
        <p:nvSpPr>
          <p:cNvPr id="3" name="Titel 2">
            <a:extLst>
              <a:ext uri="{FF2B5EF4-FFF2-40B4-BE49-F238E27FC236}">
                <a16:creationId xmlns:a16="http://schemas.microsoft.com/office/drawing/2014/main" id="{C446A909-FEC3-407A-AE3A-CB98F71B33CD}"/>
              </a:ext>
            </a:extLst>
          </p:cNvPr>
          <p:cNvSpPr>
            <a:spLocks noGrp="1"/>
          </p:cNvSpPr>
          <p:nvPr>
            <p:ph type="title"/>
          </p:nvPr>
        </p:nvSpPr>
        <p:spPr/>
        <p:txBody>
          <a:bodyPr/>
          <a:lstStyle/>
          <a:p>
            <a:r>
              <a:rPr lang="de-DE" dirty="0"/>
              <a:t>Kundenfokus</a:t>
            </a:r>
            <a:endParaRPr lang="de-CH" dirty="0"/>
          </a:p>
        </p:txBody>
      </p:sp>
      <p:pic>
        <p:nvPicPr>
          <p:cNvPr id="4" name="Grafik 3">
            <a:extLst>
              <a:ext uri="{FF2B5EF4-FFF2-40B4-BE49-F238E27FC236}">
                <a16:creationId xmlns:a16="http://schemas.microsoft.com/office/drawing/2014/main" id="{A8E28260-8136-465B-8288-CAFED81D9A1C}"/>
              </a:ext>
            </a:extLst>
          </p:cNvPr>
          <p:cNvPicPr>
            <a:picLocks noChangeAspect="1"/>
          </p:cNvPicPr>
          <p:nvPr/>
        </p:nvPicPr>
        <p:blipFill>
          <a:blip r:embed="rId3"/>
          <a:stretch>
            <a:fillRect/>
          </a:stretch>
        </p:blipFill>
        <p:spPr>
          <a:xfrm>
            <a:off x="5944122" y="101492"/>
            <a:ext cx="3097818" cy="2182226"/>
          </a:xfrm>
          <a:prstGeom prst="rect">
            <a:avLst/>
          </a:prstGeom>
        </p:spPr>
      </p:pic>
    </p:spTree>
    <p:extLst>
      <p:ext uri="{BB962C8B-B14F-4D97-AF65-F5344CB8AC3E}">
        <p14:creationId xmlns:p14="http://schemas.microsoft.com/office/powerpoint/2010/main" val="5266260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4" end="4"/>
                                            </p:txEl>
                                          </p:spTgt>
                                        </p:tgtEl>
                                      </p:cBhvr>
                                    </p:animEffect>
                                  </p:childTnLst>
                                </p:cTn>
                              </p:par>
                            </p:childTnLst>
                          </p:cTn>
                        </p:par>
                        <p:par>
                          <p:cTn id="29" fill="hold">
                            <p:stCondLst>
                              <p:cond delay="1000"/>
                            </p:stCondLst>
                            <p:childTnLst>
                              <p:par>
                                <p:cTn id="30" presetID="55" presetClass="entr" presetSubtype="0"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2">
                                            <p:txEl>
                                              <p:pRg st="5" end="5"/>
                                            </p:txEl>
                                          </p:spTgt>
                                        </p:tgtEl>
                                      </p:cBhvr>
                                    </p:animEffect>
                                  </p:childTnLst>
                                </p:cTn>
                              </p:par>
                            </p:childTnLst>
                          </p:cTn>
                        </p:par>
                        <p:par>
                          <p:cTn id="35" fill="hold">
                            <p:stCondLst>
                              <p:cond delay="2000"/>
                            </p:stCondLst>
                            <p:childTnLst>
                              <p:par>
                                <p:cTn id="36" presetID="55" presetClass="entr" presetSubtype="0"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p:cTn id="38"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F5FBD9-BD1D-4B64-9633-23E077930346}"/>
              </a:ext>
            </a:extLst>
          </p:cNvPr>
          <p:cNvSpPr>
            <a:spLocks noGrp="1"/>
          </p:cNvSpPr>
          <p:nvPr>
            <p:ph idx="1"/>
          </p:nvPr>
        </p:nvSpPr>
        <p:spPr>
          <a:xfrm>
            <a:off x="1115616" y="1370012"/>
            <a:ext cx="8028384" cy="4082057"/>
          </a:xfrm>
        </p:spPr>
        <p:txBody>
          <a:bodyPr>
            <a:normAutofit fontScale="85000" lnSpcReduction="20000"/>
          </a:bodyPr>
          <a:lstStyle/>
          <a:p>
            <a:pPr marL="0" indent="0">
              <a:lnSpc>
                <a:spcPct val="120000"/>
              </a:lnSpc>
              <a:spcBef>
                <a:spcPts val="600"/>
              </a:spcBef>
              <a:buNone/>
            </a:pPr>
            <a:r>
              <a:rPr lang="de-CH" sz="2100" dirty="0">
                <a:ea typeface="Calibri" panose="020F0502020204030204" pitchFamily="34" charset="0"/>
                <a:cs typeface="Arial" panose="020B0604020202020204" pitchFamily="34" charset="0"/>
              </a:rPr>
              <a:t>«Ist der bewährte Berufsorientierungsprozess überholt?» </a:t>
            </a:r>
          </a:p>
          <a:p>
            <a:pPr>
              <a:lnSpc>
                <a:spcPct val="120000"/>
              </a:lnSpc>
              <a:spcBef>
                <a:spcPts val="600"/>
              </a:spcBef>
            </a:pPr>
            <a:r>
              <a:rPr lang="de-CH" sz="1500" dirty="0">
                <a:ea typeface="Calibri" panose="020F0502020204030204" pitchFamily="34" charset="0"/>
                <a:cs typeface="Arial" panose="020B0604020202020204" pitchFamily="34" charset="0"/>
              </a:rPr>
              <a:t>Ausweitung der Altersgruppe</a:t>
            </a:r>
          </a:p>
          <a:p>
            <a:pPr>
              <a:lnSpc>
                <a:spcPct val="120000"/>
              </a:lnSpc>
              <a:spcBef>
                <a:spcPts val="600"/>
              </a:spcBef>
            </a:pPr>
            <a:r>
              <a:rPr lang="de-CH" sz="1500" dirty="0">
                <a:ea typeface="Calibri" panose="020F0502020204030204" pitchFamily="34" charset="0"/>
                <a:cs typeface="Arial" panose="020B0604020202020204" pitchFamily="34" charset="0"/>
              </a:rPr>
              <a:t>Spielerischer und Vielfältiger</a:t>
            </a:r>
          </a:p>
          <a:p>
            <a:pPr>
              <a:lnSpc>
                <a:spcPct val="120000"/>
              </a:lnSpc>
              <a:spcBef>
                <a:spcPts val="600"/>
              </a:spcBef>
            </a:pPr>
            <a:r>
              <a:rPr lang="de-CH" sz="1500" dirty="0">
                <a:ea typeface="Calibri" panose="020F0502020204030204" pitchFamily="34" charset="0"/>
                <a:cs typeface="Arial" panose="020B0604020202020204" pitchFamily="34" charset="0"/>
              </a:rPr>
              <a:t>Mix aus digitalen und persönlichen Formaten</a:t>
            </a:r>
            <a:br>
              <a:rPr lang="de-CH" sz="1500" dirty="0">
                <a:ea typeface="Calibri" panose="020F0502020204030204" pitchFamily="34" charset="0"/>
                <a:cs typeface="Arial" panose="020B0604020202020204" pitchFamily="34" charset="0"/>
              </a:rPr>
            </a:br>
            <a:r>
              <a:rPr lang="de-CH" sz="1500" dirty="0">
                <a:effectLst/>
                <a:latin typeface="Calibri" panose="020F0502020204030204" pitchFamily="34" charset="0"/>
                <a:ea typeface="Calibri" panose="020F0502020204030204" pitchFamily="34" charset="0"/>
                <a:cs typeface="Arial" panose="020B0604020202020204" pitchFamily="34" charset="0"/>
              </a:rPr>
              <a:t>Videos, Videokonferenzgespräche, Digitale Messen, Lehrstellenparcours, BIZ-Parcours, Virtuelle Lehrstellenbörse, Berufseinblicke, Schnupperlehren, Informationsveranstaltungen, Bewerbungsgespräche</a:t>
            </a:r>
          </a:p>
          <a:p>
            <a:pPr marL="0" indent="0">
              <a:lnSpc>
                <a:spcPct val="120000"/>
              </a:lnSpc>
              <a:spcBef>
                <a:spcPts val="600"/>
              </a:spcBef>
              <a:buNone/>
            </a:pPr>
            <a:r>
              <a:rPr lang="de-CH" sz="1500" dirty="0">
                <a:effectLst/>
                <a:latin typeface="Calibri" panose="020F0502020204030204" pitchFamily="34" charset="0"/>
                <a:ea typeface="Calibri" panose="020F0502020204030204" pitchFamily="34" charset="0"/>
                <a:cs typeface="Arial" panose="020B0604020202020204" pitchFamily="34" charset="0"/>
              </a:rPr>
              <a:t>Der Mix sollte individuell sein. Nicht jeder braucht gleich viel Digitales oder </a:t>
            </a:r>
            <a:r>
              <a:rPr lang="de-CH" sz="1500" dirty="0">
                <a:latin typeface="Calibri" panose="020F0502020204030204" pitchFamily="34" charset="0"/>
                <a:ea typeface="Calibri" panose="020F0502020204030204" pitchFamily="34" charset="0"/>
                <a:cs typeface="Arial" panose="020B0604020202020204" pitchFamily="34" charset="0"/>
              </a:rPr>
              <a:t>P</a:t>
            </a:r>
            <a:r>
              <a:rPr lang="de-CH" sz="1500" dirty="0">
                <a:effectLst/>
                <a:latin typeface="Calibri" panose="020F0502020204030204" pitchFamily="34" charset="0"/>
                <a:ea typeface="Calibri" panose="020F0502020204030204" pitchFamily="34" charset="0"/>
                <a:cs typeface="Arial" panose="020B0604020202020204" pitchFamily="34" charset="0"/>
              </a:rPr>
              <a:t>ersönliches.</a:t>
            </a:r>
            <a:endParaRPr lang="de-CH" sz="1500" dirty="0">
              <a:ea typeface="Calibri" panose="020F0502020204030204" pitchFamily="34" charset="0"/>
              <a:cs typeface="Arial" panose="020B0604020202020204" pitchFamily="34" charset="0"/>
            </a:endParaRPr>
          </a:p>
          <a:p>
            <a:pPr marL="0" indent="0">
              <a:lnSpc>
                <a:spcPct val="120000"/>
              </a:lnSpc>
              <a:spcBef>
                <a:spcPts val="600"/>
              </a:spcBef>
              <a:buNone/>
            </a:pPr>
            <a:endParaRPr lang="de-CH" sz="1800" dirty="0">
              <a:ea typeface="Calibri" panose="020F0502020204030204" pitchFamily="34" charset="0"/>
              <a:cs typeface="Arial" panose="020B0604020202020204" pitchFamily="34" charset="0"/>
            </a:endParaRPr>
          </a:p>
          <a:p>
            <a:pPr marL="0" indent="0">
              <a:lnSpc>
                <a:spcPct val="120000"/>
              </a:lnSpc>
              <a:spcBef>
                <a:spcPts val="600"/>
              </a:spcBef>
              <a:buNone/>
            </a:pPr>
            <a:r>
              <a:rPr lang="de-CH" sz="2100" dirty="0">
                <a:ea typeface="Calibri" panose="020F0502020204030204" pitchFamily="34" charset="0"/>
                <a:cs typeface="Arial" panose="020B0604020202020204" pitchFamily="34" charset="0"/>
              </a:rPr>
              <a:t>Also</a:t>
            </a:r>
            <a:br>
              <a:rPr lang="de-CH" sz="2100" dirty="0">
                <a:ea typeface="Calibri" panose="020F0502020204030204" pitchFamily="34" charset="0"/>
                <a:cs typeface="Arial" panose="020B0604020202020204" pitchFamily="34" charset="0"/>
              </a:rPr>
            </a:br>
            <a:r>
              <a:rPr lang="de-CH" sz="2100" dirty="0">
                <a:ea typeface="Calibri" panose="020F0502020204030204" pitchFamily="34" charset="0"/>
                <a:cs typeface="Arial" panose="020B0604020202020204" pitchFamily="34" charset="0"/>
              </a:rPr>
              <a:t>Ja der Prozess muss dringend überarbeitet werden. </a:t>
            </a:r>
            <a:br>
              <a:rPr lang="de-CH" sz="2100" dirty="0">
                <a:ea typeface="Calibri" panose="020F0502020204030204" pitchFamily="34" charset="0"/>
                <a:cs typeface="Arial" panose="020B0604020202020204" pitchFamily="34" charset="0"/>
              </a:rPr>
            </a:br>
            <a:r>
              <a:rPr lang="de-CH" sz="2100" dirty="0">
                <a:ea typeface="Calibri" panose="020F0502020204030204" pitchFamily="34" charset="0"/>
                <a:cs typeface="Arial" panose="020B0604020202020204" pitchFamily="34" charset="0"/>
              </a:rPr>
              <a:t>Jugendliche bei der Überarbeitung miteinbeziehen (Kundenfokus).</a:t>
            </a:r>
          </a:p>
          <a:p>
            <a:pPr marL="0" indent="0">
              <a:lnSpc>
                <a:spcPct val="120000"/>
              </a:lnSpc>
              <a:spcBef>
                <a:spcPts val="600"/>
              </a:spcBef>
              <a:buNone/>
            </a:pPr>
            <a:endParaRPr lang="de-CH" sz="2100" dirty="0">
              <a:ea typeface="Calibri" panose="020F0502020204030204" pitchFamily="34" charset="0"/>
              <a:cs typeface="Times New Roman" panose="02020603050405020304" pitchFamily="18" charset="0"/>
            </a:endParaRPr>
          </a:p>
          <a:p>
            <a:pPr marL="0" lvl="0" indent="0">
              <a:lnSpc>
                <a:spcPct val="120000"/>
              </a:lnSpc>
              <a:spcBef>
                <a:spcPts val="600"/>
              </a:spcBef>
              <a:buNone/>
            </a:pPr>
            <a:br>
              <a:rPr lang="de-CH" sz="1800" dirty="0">
                <a:effectLst/>
                <a:ea typeface="Calibri" panose="020F0502020204030204" pitchFamily="34" charset="0"/>
                <a:cs typeface="Arial" panose="020B0604020202020204" pitchFamily="34" charset="0"/>
              </a:rPr>
            </a:br>
            <a:endParaRPr lang="de-CH" sz="1800" dirty="0">
              <a:effectLst/>
              <a:ea typeface="Calibri" panose="020F0502020204030204" pitchFamily="34" charset="0"/>
              <a:cs typeface="Times New Roman" panose="02020603050405020304" pitchFamily="18" charset="0"/>
            </a:endParaRPr>
          </a:p>
          <a:p>
            <a:pPr marL="0" indent="0">
              <a:lnSpc>
                <a:spcPct val="120000"/>
              </a:lnSpc>
              <a:spcBef>
                <a:spcPts val="600"/>
              </a:spcBef>
              <a:buNone/>
            </a:pPr>
            <a:endParaRPr lang="de-CH" dirty="0"/>
          </a:p>
        </p:txBody>
      </p:sp>
      <p:sp>
        <p:nvSpPr>
          <p:cNvPr id="3" name="Titel 2">
            <a:extLst>
              <a:ext uri="{FF2B5EF4-FFF2-40B4-BE49-F238E27FC236}">
                <a16:creationId xmlns:a16="http://schemas.microsoft.com/office/drawing/2014/main" id="{411E2738-3D76-433B-A4CF-3F6B649D18F7}"/>
              </a:ext>
            </a:extLst>
          </p:cNvPr>
          <p:cNvSpPr>
            <a:spLocks noGrp="1"/>
          </p:cNvSpPr>
          <p:nvPr>
            <p:ph type="title"/>
          </p:nvPr>
        </p:nvSpPr>
        <p:spPr/>
        <p:txBody>
          <a:bodyPr/>
          <a:lstStyle/>
          <a:p>
            <a:r>
              <a:rPr lang="de-DE" dirty="0"/>
              <a:t>FAZIT – zurück zu den Eingangsfragen…</a:t>
            </a:r>
            <a:endParaRPr lang="de-CH" dirty="0"/>
          </a:p>
        </p:txBody>
      </p:sp>
    </p:spTree>
    <p:extLst>
      <p:ext uri="{BB962C8B-B14F-4D97-AF65-F5344CB8AC3E}">
        <p14:creationId xmlns:p14="http://schemas.microsoft.com/office/powerpoint/2010/main" val="8524964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p:cTn id="38"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F5FBD9-BD1D-4B64-9633-23E077930346}"/>
              </a:ext>
            </a:extLst>
          </p:cNvPr>
          <p:cNvSpPr>
            <a:spLocks noGrp="1"/>
          </p:cNvSpPr>
          <p:nvPr>
            <p:ph idx="1"/>
          </p:nvPr>
        </p:nvSpPr>
        <p:spPr>
          <a:xfrm>
            <a:off x="1127786" y="987574"/>
            <a:ext cx="8028384" cy="4155926"/>
          </a:xfrm>
        </p:spPr>
        <p:txBody>
          <a:bodyPr>
            <a:noAutofit/>
          </a:bodyPr>
          <a:lstStyle/>
          <a:p>
            <a:pPr marL="0" indent="0">
              <a:lnSpc>
                <a:spcPct val="100000"/>
              </a:lnSpc>
              <a:spcBef>
                <a:spcPts val="600"/>
              </a:spcBef>
              <a:buNone/>
            </a:pPr>
            <a:r>
              <a:rPr lang="de-CH" sz="1800" dirty="0">
                <a:ea typeface="Calibri" panose="020F0502020204030204" pitchFamily="34" charset="0"/>
                <a:cs typeface="Arial" panose="020B0604020202020204" pitchFamily="34" charset="0"/>
              </a:rPr>
              <a:t>«Was, wenn das Allerheilmittel Schnupperlehre wegfällt?»</a:t>
            </a:r>
          </a:p>
          <a:p>
            <a:pPr>
              <a:lnSpc>
                <a:spcPct val="100000"/>
              </a:lnSpc>
              <a:spcBef>
                <a:spcPts val="600"/>
              </a:spcBef>
            </a:pPr>
            <a:r>
              <a:rPr lang="de-CH" sz="1400" dirty="0">
                <a:effectLst/>
                <a:ea typeface="Calibri" panose="020F0502020204030204" pitchFamily="34" charset="0"/>
                <a:cs typeface="Arial" panose="020B0604020202020204" pitchFamily="34" charset="0"/>
              </a:rPr>
              <a:t>Jugendliche können sich ausschliesslich virtuell über den gewünschten Beruf informieren.</a:t>
            </a:r>
          </a:p>
          <a:p>
            <a:pPr>
              <a:lnSpc>
                <a:spcPct val="100000"/>
              </a:lnSpc>
              <a:spcBef>
                <a:spcPts val="600"/>
              </a:spcBef>
            </a:pPr>
            <a:r>
              <a:rPr lang="de-CH" sz="1400" dirty="0">
                <a:ea typeface="Calibri" panose="020F0502020204030204" pitchFamily="34" charset="0"/>
                <a:cs typeface="Arial" panose="020B0604020202020204" pitchFamily="34" charset="0"/>
              </a:rPr>
              <a:t>Eine Einschätzung darüber, ob man sich im Beruf und am Lernort wohl fühlt wird schwierig, gar unmöglich.</a:t>
            </a:r>
          </a:p>
          <a:p>
            <a:pPr>
              <a:lnSpc>
                <a:spcPct val="100000"/>
              </a:lnSpc>
              <a:spcBef>
                <a:spcPts val="600"/>
              </a:spcBef>
            </a:pPr>
            <a:r>
              <a:rPr lang="de-CH" sz="1400" dirty="0">
                <a:ea typeface="Calibri" panose="020F0502020204030204" pitchFamily="34" charset="0"/>
                <a:cs typeface="Arial" panose="020B0604020202020204" pitchFamily="34" charset="0"/>
              </a:rPr>
              <a:t>Berufe können nicht mit allen Sinne erfahren werden – Vergleiche werden so schwieriger.</a:t>
            </a:r>
          </a:p>
          <a:p>
            <a:pPr>
              <a:lnSpc>
                <a:spcPct val="100000"/>
              </a:lnSpc>
              <a:spcBef>
                <a:spcPts val="600"/>
              </a:spcBef>
            </a:pPr>
            <a:r>
              <a:rPr lang="de-CH" sz="1400" dirty="0">
                <a:ea typeface="Calibri" panose="020F0502020204030204" pitchFamily="34" charset="0"/>
                <a:cs typeface="Arial" panose="020B0604020202020204" pitchFamily="34" charset="0"/>
              </a:rPr>
              <a:t>Die Schnupperlehre lässt Gerüche, Wärme / Kälte, Geräusche, Herausforderungen der Arbeit und Arbeitsklima hautnah erfahren. </a:t>
            </a:r>
          </a:p>
          <a:p>
            <a:pPr>
              <a:lnSpc>
                <a:spcPct val="100000"/>
              </a:lnSpc>
              <a:spcBef>
                <a:spcPts val="600"/>
              </a:spcBef>
            </a:pPr>
            <a:r>
              <a:rPr lang="de-CH" sz="1400" dirty="0">
                <a:ea typeface="Calibri" panose="020F0502020204030204" pitchFamily="34" charset="0"/>
                <a:cs typeface="Arial" panose="020B0604020202020204" pitchFamily="34" charset="0"/>
              </a:rPr>
              <a:t>Jugendliche mit schwachen Schulnoten aber grosses Motivation und Interesse habe ohne Schnupperlehre keine Chance, ihre Stärken zu zeigen.</a:t>
            </a:r>
          </a:p>
          <a:p>
            <a:pPr>
              <a:lnSpc>
                <a:spcPct val="100000"/>
              </a:lnSpc>
              <a:spcBef>
                <a:spcPts val="600"/>
              </a:spcBef>
            </a:pPr>
            <a:r>
              <a:rPr lang="de-CH" sz="1400" dirty="0">
                <a:effectLst/>
                <a:ea typeface="Calibri" panose="020F0502020204030204" pitchFamily="34" charset="0"/>
                <a:cs typeface="Arial" panose="020B0604020202020204" pitchFamily="34" charset="0"/>
              </a:rPr>
              <a:t>Im Gegenzug fehlt den Lehrbetriebe die Möglichkeit die Jugendlichen persönlich und bei der Arbeit zu erleben (Motivation, Teamfähigkeit). Dies sind jedoch wichtige Erfolgsfaktoren. </a:t>
            </a:r>
          </a:p>
          <a:p>
            <a:pPr marL="0" indent="0">
              <a:lnSpc>
                <a:spcPct val="100000"/>
              </a:lnSpc>
              <a:spcBef>
                <a:spcPts val="600"/>
              </a:spcBef>
              <a:buNone/>
            </a:pPr>
            <a:r>
              <a:rPr lang="de-CH" sz="1800" dirty="0">
                <a:effectLst/>
                <a:ea typeface="Calibri" panose="020F0502020204030204" pitchFamily="34" charset="0"/>
                <a:cs typeface="Calibri" panose="020F0502020204030204" pitchFamily="34" charset="0"/>
              </a:rPr>
              <a:t>Also</a:t>
            </a:r>
            <a:br>
              <a:rPr lang="de-CH" sz="1800" dirty="0">
                <a:effectLst/>
                <a:ea typeface="Calibri" panose="020F0502020204030204" pitchFamily="34" charset="0"/>
                <a:cs typeface="Calibri" panose="020F0502020204030204" pitchFamily="34" charset="0"/>
              </a:rPr>
            </a:br>
            <a:r>
              <a:rPr lang="de-CH" sz="1800" dirty="0">
                <a:effectLst/>
                <a:ea typeface="Calibri" panose="020F0502020204030204" pitchFamily="34" charset="0"/>
                <a:cs typeface="Calibri" panose="020F0502020204030204" pitchFamily="34" charset="0"/>
              </a:rPr>
              <a:t>Ein Auslaufmodell ist die Schnupperlehre keinesfalls. Im Gegenteil: Sie ist für  Jugendliche und Lehrbetriebe von grossem Wert.</a:t>
            </a:r>
            <a:endParaRPr lang="de-CH" sz="1800" dirty="0"/>
          </a:p>
        </p:txBody>
      </p:sp>
      <p:sp>
        <p:nvSpPr>
          <p:cNvPr id="3" name="Titel 2">
            <a:extLst>
              <a:ext uri="{FF2B5EF4-FFF2-40B4-BE49-F238E27FC236}">
                <a16:creationId xmlns:a16="http://schemas.microsoft.com/office/drawing/2014/main" id="{411E2738-3D76-433B-A4CF-3F6B649D18F7}"/>
              </a:ext>
            </a:extLst>
          </p:cNvPr>
          <p:cNvSpPr>
            <a:spLocks noGrp="1"/>
          </p:cNvSpPr>
          <p:nvPr>
            <p:ph type="title"/>
          </p:nvPr>
        </p:nvSpPr>
        <p:spPr>
          <a:xfrm>
            <a:off x="1115616" y="202630"/>
            <a:ext cx="8028384" cy="712936"/>
          </a:xfrm>
        </p:spPr>
        <p:txBody>
          <a:bodyPr/>
          <a:lstStyle/>
          <a:p>
            <a:r>
              <a:rPr lang="de-DE" dirty="0"/>
              <a:t>FAZIT – zurück zu den Eingangsfragen…</a:t>
            </a:r>
            <a:endParaRPr lang="de-CH" dirty="0"/>
          </a:p>
        </p:txBody>
      </p:sp>
    </p:spTree>
    <p:extLst>
      <p:ext uri="{BB962C8B-B14F-4D97-AF65-F5344CB8AC3E}">
        <p14:creationId xmlns:p14="http://schemas.microsoft.com/office/powerpoint/2010/main" val="234958898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4" end="4"/>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5" end="5"/>
                                            </p:txEl>
                                          </p:spTgt>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 calcmode="lin" valueType="num">
                                      <p:cBhvr>
                                        <p:cTn id="50"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51"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52"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F5FBD9-BD1D-4B64-9633-23E077930346}"/>
              </a:ext>
            </a:extLst>
          </p:cNvPr>
          <p:cNvSpPr>
            <a:spLocks noGrp="1"/>
          </p:cNvSpPr>
          <p:nvPr>
            <p:ph idx="1"/>
          </p:nvPr>
        </p:nvSpPr>
        <p:spPr>
          <a:xfrm>
            <a:off x="1115616" y="1370012"/>
            <a:ext cx="8028384" cy="4082057"/>
          </a:xfrm>
        </p:spPr>
        <p:txBody>
          <a:bodyPr>
            <a:normAutofit fontScale="92500" lnSpcReduction="20000"/>
          </a:bodyPr>
          <a:lstStyle/>
          <a:p>
            <a:pPr marL="0" indent="0">
              <a:lnSpc>
                <a:spcPct val="110000"/>
              </a:lnSpc>
              <a:spcBef>
                <a:spcPts val="600"/>
              </a:spcBef>
              <a:buNone/>
            </a:pPr>
            <a:r>
              <a:rPr lang="de-CH" sz="1900" dirty="0">
                <a:ea typeface="Calibri" panose="020F0502020204030204" pitchFamily="34" charset="0"/>
                <a:cs typeface="Arial" panose="020B0604020202020204" pitchFamily="34" charset="0"/>
              </a:rPr>
              <a:t>«Was leistet die Online-Beratung?»</a:t>
            </a:r>
          </a:p>
          <a:p>
            <a:pPr marL="0" indent="0">
              <a:lnSpc>
                <a:spcPct val="110000"/>
              </a:lnSpc>
              <a:spcBef>
                <a:spcPts val="600"/>
              </a:spcBef>
              <a:buNone/>
            </a:pPr>
            <a:r>
              <a:rPr lang="de-CH" sz="1500" dirty="0">
                <a:ea typeface="Calibri" panose="020F0502020204030204" pitchFamily="34" charset="0"/>
                <a:cs typeface="Arial" panose="020B0604020202020204" pitchFamily="34" charset="0"/>
              </a:rPr>
              <a:t>Erreichbarkeit ist gewährleistet – geringere Wartefristen</a:t>
            </a:r>
          </a:p>
          <a:p>
            <a:pPr marL="0" indent="0">
              <a:lnSpc>
                <a:spcPct val="110000"/>
              </a:lnSpc>
              <a:spcBef>
                <a:spcPts val="600"/>
              </a:spcBef>
              <a:buNone/>
            </a:pPr>
            <a:r>
              <a:rPr lang="de-CH" sz="1500" dirty="0">
                <a:ea typeface="Calibri" panose="020F0502020204030204" pitchFamily="34" charset="0"/>
                <a:cs typeface="Arial" panose="020B0604020202020204" pitchFamily="34" charset="0"/>
              </a:rPr>
              <a:t>Niederschwelliger </a:t>
            </a:r>
          </a:p>
          <a:p>
            <a:pPr marL="0" indent="0">
              <a:lnSpc>
                <a:spcPct val="110000"/>
              </a:lnSpc>
              <a:spcBef>
                <a:spcPts val="600"/>
              </a:spcBef>
              <a:buNone/>
            </a:pPr>
            <a:r>
              <a:rPr lang="de-CH" sz="1500" dirty="0">
                <a:ea typeface="Calibri" panose="020F0502020204030204" pitchFamily="34" charset="0"/>
                <a:cs typeface="Arial" panose="020B0604020202020204" pitchFamily="34" charset="0"/>
              </a:rPr>
              <a:t>Kurze Infogespräche </a:t>
            </a:r>
          </a:p>
          <a:p>
            <a:pPr marL="0" indent="0">
              <a:lnSpc>
                <a:spcPct val="110000"/>
              </a:lnSpc>
              <a:spcBef>
                <a:spcPts val="600"/>
              </a:spcBef>
              <a:buNone/>
            </a:pPr>
            <a:r>
              <a:rPr lang="de-CH" sz="1500" dirty="0">
                <a:ea typeface="Calibri" panose="020F0502020204030204" pitchFamily="34" charset="0"/>
                <a:cs typeface="Arial" panose="020B0604020202020204" pitchFamily="34" charset="0"/>
              </a:rPr>
              <a:t>Höhere Frequenz </a:t>
            </a:r>
            <a:r>
              <a:rPr lang="de-CH" sz="1500" dirty="0">
                <a:ea typeface="Calibri" panose="020F0502020204030204" pitchFamily="34" charset="0"/>
                <a:cs typeface="Arial" panose="020B0604020202020204" pitchFamily="34" charset="0"/>
                <a:sym typeface="Wingdings" panose="05000000000000000000" pitchFamily="2" charset="2"/>
              </a:rPr>
              <a:t> Prozessbegleitung ist besser möglich</a:t>
            </a:r>
          </a:p>
          <a:p>
            <a:pPr marL="0" indent="0">
              <a:lnSpc>
                <a:spcPct val="110000"/>
              </a:lnSpc>
              <a:spcBef>
                <a:spcPts val="600"/>
              </a:spcBef>
              <a:buNone/>
            </a:pPr>
            <a:r>
              <a:rPr lang="de-CH" sz="1500" dirty="0">
                <a:ea typeface="Calibri" panose="020F0502020204030204" pitchFamily="34" charset="0"/>
                <a:cs typeface="Arial" panose="020B0604020202020204" pitchFamily="34" charset="0"/>
                <a:sym typeface="Wingdings" panose="05000000000000000000" pitchFamily="2" charset="2"/>
              </a:rPr>
              <a:t>Verbindlichkeit wird erhöht, am besten funktioniert es übers Handy</a:t>
            </a:r>
          </a:p>
          <a:p>
            <a:pPr marL="0" indent="0">
              <a:lnSpc>
                <a:spcPct val="110000"/>
              </a:lnSpc>
              <a:spcBef>
                <a:spcPts val="600"/>
              </a:spcBef>
              <a:buNone/>
            </a:pPr>
            <a:endParaRPr lang="de-CH" sz="1400" dirty="0">
              <a:ea typeface="Calibri" panose="020F0502020204030204" pitchFamily="34" charset="0"/>
              <a:cs typeface="Arial" panose="020B0604020202020204" pitchFamily="34" charset="0"/>
              <a:sym typeface="Wingdings" panose="05000000000000000000" pitchFamily="2" charset="2"/>
            </a:endParaRPr>
          </a:p>
          <a:p>
            <a:pPr marL="0" indent="0">
              <a:lnSpc>
                <a:spcPct val="110000"/>
              </a:lnSpc>
              <a:spcBef>
                <a:spcPts val="600"/>
              </a:spcBef>
              <a:buNone/>
            </a:pPr>
            <a:r>
              <a:rPr lang="de-CH" sz="1900" dirty="0">
                <a:ea typeface="Calibri" panose="020F0502020204030204" pitchFamily="34" charset="0"/>
                <a:cs typeface="Arial" panose="020B0604020202020204" pitchFamily="34" charset="0"/>
                <a:sym typeface="Wingdings" panose="05000000000000000000" pitchFamily="2" charset="2"/>
              </a:rPr>
              <a:t>Also</a:t>
            </a:r>
            <a:br>
              <a:rPr lang="de-CH" sz="1900" dirty="0">
                <a:ea typeface="Calibri" panose="020F0502020204030204" pitchFamily="34" charset="0"/>
                <a:cs typeface="Arial" panose="020B0604020202020204" pitchFamily="34" charset="0"/>
                <a:sym typeface="Wingdings" panose="05000000000000000000" pitchFamily="2" charset="2"/>
              </a:rPr>
            </a:br>
            <a:r>
              <a:rPr lang="de-CH" sz="1900" dirty="0">
                <a:ea typeface="Calibri" panose="020F0502020204030204" pitchFamily="34" charset="0"/>
                <a:cs typeface="Arial" panose="020B0604020202020204" pitchFamily="34" charset="0"/>
              </a:rPr>
              <a:t>Sie leistet sehr viel – aber nicht alles.</a:t>
            </a:r>
            <a:br>
              <a:rPr lang="de-CH" sz="1900" dirty="0">
                <a:ea typeface="Calibri" panose="020F0502020204030204" pitchFamily="34" charset="0"/>
                <a:cs typeface="Arial" panose="020B0604020202020204" pitchFamily="34" charset="0"/>
              </a:rPr>
            </a:br>
            <a:r>
              <a:rPr lang="de-CH" sz="1900" dirty="0">
                <a:ea typeface="Calibri" panose="020F0502020204030204" pitchFamily="34" charset="0"/>
                <a:cs typeface="Arial" panose="020B0604020202020204" pitchFamily="34" charset="0"/>
              </a:rPr>
              <a:t>Je höher die Komplexität, je dringender ist eine physische Beratung.</a:t>
            </a:r>
          </a:p>
          <a:p>
            <a:pPr marL="0" indent="0">
              <a:lnSpc>
                <a:spcPct val="110000"/>
              </a:lnSpc>
              <a:spcBef>
                <a:spcPts val="600"/>
              </a:spcBef>
              <a:buNone/>
            </a:pPr>
            <a:endParaRPr lang="de-CH" sz="1800" dirty="0">
              <a:ea typeface="Calibri" panose="020F0502020204030204" pitchFamily="34" charset="0"/>
              <a:cs typeface="Arial" panose="020B0604020202020204" pitchFamily="34" charset="0"/>
            </a:endParaRPr>
          </a:p>
          <a:p>
            <a:pPr marL="0" indent="0">
              <a:lnSpc>
                <a:spcPct val="110000"/>
              </a:lnSpc>
              <a:spcBef>
                <a:spcPts val="600"/>
              </a:spcBef>
              <a:buNone/>
            </a:pPr>
            <a:endParaRPr lang="de-CH" sz="1800" dirty="0">
              <a:ea typeface="Calibri" panose="020F0502020204030204" pitchFamily="34" charset="0"/>
              <a:cs typeface="Times New Roman" panose="02020603050405020304" pitchFamily="18" charset="0"/>
            </a:endParaRPr>
          </a:p>
          <a:p>
            <a:pPr marL="0" lvl="0" indent="0">
              <a:lnSpc>
                <a:spcPct val="110000"/>
              </a:lnSpc>
              <a:spcBef>
                <a:spcPts val="600"/>
              </a:spcBef>
              <a:buNone/>
            </a:pPr>
            <a:br>
              <a:rPr lang="de-CH" sz="1800" dirty="0">
                <a:effectLst/>
                <a:ea typeface="Calibri" panose="020F0502020204030204" pitchFamily="34" charset="0"/>
                <a:cs typeface="Arial" panose="020B0604020202020204" pitchFamily="34" charset="0"/>
              </a:rPr>
            </a:br>
            <a:endParaRPr lang="de-CH" sz="1800" dirty="0">
              <a:effectLst/>
              <a:ea typeface="Calibri" panose="020F0502020204030204" pitchFamily="34" charset="0"/>
              <a:cs typeface="Times New Roman" panose="02020603050405020304" pitchFamily="18" charset="0"/>
            </a:endParaRPr>
          </a:p>
          <a:p>
            <a:pPr marL="0" indent="0">
              <a:lnSpc>
                <a:spcPct val="110000"/>
              </a:lnSpc>
              <a:spcBef>
                <a:spcPts val="600"/>
              </a:spcBef>
              <a:buNone/>
            </a:pPr>
            <a:endParaRPr lang="de-CH" dirty="0"/>
          </a:p>
        </p:txBody>
      </p:sp>
      <p:sp>
        <p:nvSpPr>
          <p:cNvPr id="3" name="Titel 2">
            <a:extLst>
              <a:ext uri="{FF2B5EF4-FFF2-40B4-BE49-F238E27FC236}">
                <a16:creationId xmlns:a16="http://schemas.microsoft.com/office/drawing/2014/main" id="{411E2738-3D76-433B-A4CF-3F6B649D18F7}"/>
              </a:ext>
            </a:extLst>
          </p:cNvPr>
          <p:cNvSpPr>
            <a:spLocks noGrp="1"/>
          </p:cNvSpPr>
          <p:nvPr>
            <p:ph type="title"/>
          </p:nvPr>
        </p:nvSpPr>
        <p:spPr/>
        <p:txBody>
          <a:bodyPr/>
          <a:lstStyle/>
          <a:p>
            <a:r>
              <a:rPr lang="de-DE" dirty="0"/>
              <a:t>FAZIT – zurück zu den Eingangsfragen…</a:t>
            </a:r>
            <a:endParaRPr lang="de-CH" dirty="0"/>
          </a:p>
        </p:txBody>
      </p:sp>
    </p:spTree>
    <p:extLst>
      <p:ext uri="{BB962C8B-B14F-4D97-AF65-F5344CB8AC3E}">
        <p14:creationId xmlns:p14="http://schemas.microsoft.com/office/powerpoint/2010/main" val="415025255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4" end="4"/>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p:cTn id="44"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45"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46"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A741A64-7C9F-4CE1-B702-F199059C7A9E}"/>
              </a:ext>
            </a:extLst>
          </p:cNvPr>
          <p:cNvPicPr>
            <a:picLocks noChangeAspect="1"/>
          </p:cNvPicPr>
          <p:nvPr/>
        </p:nvPicPr>
        <p:blipFill>
          <a:blip r:embed="rId3"/>
          <a:stretch>
            <a:fillRect/>
          </a:stretch>
        </p:blipFill>
        <p:spPr>
          <a:xfrm>
            <a:off x="6677684" y="113611"/>
            <a:ext cx="2327900" cy="3610267"/>
          </a:xfrm>
          <a:prstGeom prst="rect">
            <a:avLst/>
          </a:prstGeom>
          <a:scene3d>
            <a:camera prst="orthographicFront"/>
            <a:lightRig rig="threePt" dir="t"/>
          </a:scene3d>
          <a:sp3d>
            <a:bevelT/>
          </a:sp3d>
        </p:spPr>
      </p:pic>
      <p:sp>
        <p:nvSpPr>
          <p:cNvPr id="2" name="Inhaltsplatzhalter 1">
            <a:extLst>
              <a:ext uri="{FF2B5EF4-FFF2-40B4-BE49-F238E27FC236}">
                <a16:creationId xmlns:a16="http://schemas.microsoft.com/office/drawing/2014/main" id="{F68662A2-C394-43F3-8525-DBBD5B0997F0}"/>
              </a:ext>
            </a:extLst>
          </p:cNvPr>
          <p:cNvSpPr>
            <a:spLocks noGrp="1"/>
          </p:cNvSpPr>
          <p:nvPr>
            <p:ph idx="1"/>
          </p:nvPr>
        </p:nvSpPr>
        <p:spPr>
          <a:xfrm>
            <a:off x="899592" y="1347614"/>
            <a:ext cx="8136903" cy="3456384"/>
          </a:xfrm>
        </p:spPr>
        <p:txBody>
          <a:bodyPr>
            <a:normAutofit/>
          </a:bodyPr>
          <a:lstStyle/>
          <a:p>
            <a:pPr>
              <a:lnSpc>
                <a:spcPct val="100000"/>
              </a:lnSpc>
              <a:spcBef>
                <a:spcPts val="600"/>
              </a:spcBef>
            </a:pPr>
            <a:r>
              <a:rPr lang="de-DE" sz="1400" dirty="0"/>
              <a:t>Info-Mittel mit allen Sinnen erfahrbar machen und eine kunden- respektive</a:t>
            </a:r>
            <a:br>
              <a:rPr lang="de-DE" sz="1400" dirty="0"/>
            </a:br>
            <a:r>
              <a:rPr lang="de-DE" sz="1400" dirty="0"/>
              <a:t> jugendgerechte, einfache, verständliche Sprache einsetzen</a:t>
            </a:r>
          </a:p>
          <a:p>
            <a:pPr>
              <a:lnSpc>
                <a:spcPct val="100000"/>
              </a:lnSpc>
              <a:spcBef>
                <a:spcPts val="600"/>
              </a:spcBef>
            </a:pPr>
            <a:r>
              <a:rPr lang="de-DE" sz="1400" dirty="0"/>
              <a:t>Ausgestaltung der BIZ – mit Nischen für kurze Gespräche, </a:t>
            </a:r>
            <a:br>
              <a:rPr lang="de-DE" sz="1400" dirty="0"/>
            </a:br>
            <a:r>
              <a:rPr lang="de-DE" sz="1400" dirty="0"/>
              <a:t>zum Verweilen und Berufe über verschiedene Medienkanäle kennenlernen</a:t>
            </a:r>
          </a:p>
          <a:p>
            <a:pPr>
              <a:lnSpc>
                <a:spcPct val="100000"/>
              </a:lnSpc>
              <a:spcBef>
                <a:spcPts val="600"/>
              </a:spcBef>
            </a:pPr>
            <a:r>
              <a:rPr lang="de-DE" sz="1400" dirty="0"/>
              <a:t>Angepasste Info-Mittel - altersgerecht</a:t>
            </a:r>
          </a:p>
          <a:p>
            <a:pPr>
              <a:lnSpc>
                <a:spcPct val="100000"/>
              </a:lnSpc>
              <a:spcBef>
                <a:spcPts val="600"/>
              </a:spcBef>
            </a:pPr>
            <a:r>
              <a:rPr lang="de-CH" sz="1400" dirty="0"/>
              <a:t>Erlebniswelten schaffen </a:t>
            </a:r>
            <a:r>
              <a:rPr lang="de-CH" sz="1400" dirty="0">
                <a:sym typeface="Wingdings" panose="05000000000000000000" pitchFamily="2" charset="2"/>
              </a:rPr>
              <a:t> in der Primarschule Lust auf die Berufswahl schaffen</a:t>
            </a:r>
          </a:p>
          <a:p>
            <a:pPr>
              <a:lnSpc>
                <a:spcPct val="100000"/>
              </a:lnSpc>
              <a:spcBef>
                <a:spcPts val="600"/>
              </a:spcBef>
            </a:pPr>
            <a:r>
              <a:rPr lang="de-CH" sz="1400" dirty="0"/>
              <a:t>Berufswahlprozess in der Oberstufe </a:t>
            </a:r>
            <a:r>
              <a:rPr lang="de-CH" sz="1400" dirty="0">
                <a:sym typeface="Wingdings" panose="05000000000000000000" pitchFamily="2" charset="2"/>
              </a:rPr>
              <a:t> Berufswahlfahrplan ist lediglich </a:t>
            </a:r>
            <a:br>
              <a:rPr lang="de-CH" sz="1400" dirty="0">
                <a:sym typeface="Wingdings" panose="05000000000000000000" pitchFamily="2" charset="2"/>
              </a:rPr>
            </a:br>
            <a:r>
              <a:rPr lang="de-CH" sz="1400" dirty="0">
                <a:sym typeface="Wingdings" panose="05000000000000000000" pitchFamily="2" charset="2"/>
              </a:rPr>
              <a:t>ein Hilfsmittel, ein grober Orientierungsrahmen und nicht der einzige Weg.</a:t>
            </a:r>
          </a:p>
          <a:p>
            <a:pPr>
              <a:lnSpc>
                <a:spcPct val="100000"/>
              </a:lnSpc>
              <a:spcBef>
                <a:spcPts val="600"/>
              </a:spcBef>
            </a:pPr>
            <a:endParaRPr lang="de-CH" sz="1400" dirty="0">
              <a:sym typeface="Wingdings" panose="05000000000000000000" pitchFamily="2" charset="2"/>
            </a:endParaRPr>
          </a:p>
          <a:p>
            <a:pPr marL="0" indent="0">
              <a:lnSpc>
                <a:spcPct val="100000"/>
              </a:lnSpc>
              <a:spcBef>
                <a:spcPts val="600"/>
              </a:spcBef>
              <a:buNone/>
            </a:pPr>
            <a:r>
              <a:rPr lang="de-CH" sz="1800" dirty="0">
                <a:sym typeface="Wingdings" panose="05000000000000000000" pitchFamily="2" charset="2"/>
              </a:rPr>
              <a:t>Wir alle sollten die Kundengruppe Jugendliche/junge Erwachsene bei diesen Weiter-, Neuentwicklungen einbeziehen und ihre Anliegen ernst </a:t>
            </a:r>
            <a:r>
              <a:rPr lang="de-CH" sz="1800" dirty="0" err="1">
                <a:sym typeface="Wingdings" panose="05000000000000000000" pitchFamily="2" charset="2"/>
              </a:rPr>
              <a:t>nehmen.ssssssssssssssss</a:t>
            </a:r>
            <a:endParaRPr lang="de-DE" sz="1800" dirty="0"/>
          </a:p>
        </p:txBody>
      </p:sp>
      <p:sp>
        <p:nvSpPr>
          <p:cNvPr id="3" name="Titel 2">
            <a:extLst>
              <a:ext uri="{FF2B5EF4-FFF2-40B4-BE49-F238E27FC236}">
                <a16:creationId xmlns:a16="http://schemas.microsoft.com/office/drawing/2014/main" id="{EB187939-4D6E-4CD0-96A4-7C94D16D295A}"/>
              </a:ext>
            </a:extLst>
          </p:cNvPr>
          <p:cNvSpPr>
            <a:spLocks noGrp="1"/>
          </p:cNvSpPr>
          <p:nvPr>
            <p:ph type="title"/>
          </p:nvPr>
        </p:nvSpPr>
        <p:spPr/>
        <p:txBody>
          <a:bodyPr/>
          <a:lstStyle/>
          <a:p>
            <a:r>
              <a:rPr lang="de-DE" dirty="0"/>
              <a:t>Also…</a:t>
            </a:r>
            <a:endParaRPr lang="de-CH" dirty="0"/>
          </a:p>
        </p:txBody>
      </p:sp>
    </p:spTree>
    <p:extLst>
      <p:ext uri="{BB962C8B-B14F-4D97-AF65-F5344CB8AC3E}">
        <p14:creationId xmlns:p14="http://schemas.microsoft.com/office/powerpoint/2010/main" val="186845191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p:cTn id="38"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E25FA97-50BA-441D-8DA7-16C50FA8322E}"/>
              </a:ext>
            </a:extLst>
          </p:cNvPr>
          <p:cNvSpPr>
            <a:spLocks noGrp="1"/>
          </p:cNvSpPr>
          <p:nvPr>
            <p:ph idx="1"/>
          </p:nvPr>
        </p:nvSpPr>
        <p:spPr>
          <a:xfrm>
            <a:off x="1115616" y="1203598"/>
            <a:ext cx="8028384" cy="3262312"/>
          </a:xfrm>
        </p:spPr>
        <p:txBody>
          <a:bodyPr>
            <a:normAutofit/>
          </a:bodyPr>
          <a:lstStyle/>
          <a:p>
            <a:pPr marL="0" indent="0">
              <a:buNone/>
            </a:pPr>
            <a:r>
              <a:rPr lang="de-CH" dirty="0"/>
              <a:t>Bitte mit der	  bei der Aussage, die für Sie am meisten zutrifft</a:t>
            </a:r>
          </a:p>
          <a:p>
            <a:pPr marL="0" indent="0">
              <a:lnSpc>
                <a:spcPct val="100000"/>
              </a:lnSpc>
              <a:buNone/>
            </a:pPr>
            <a:r>
              <a:rPr lang="de-DE" dirty="0">
                <a:effectLst/>
                <a:latin typeface="Calibri" panose="020F0502020204030204" pitchFamily="34" charset="0"/>
                <a:ea typeface="Calibri" panose="020F0502020204030204" pitchFamily="34" charset="0"/>
                <a:cs typeface="Arial" panose="020B0604020202020204" pitchFamily="34" charset="0"/>
              </a:rPr>
              <a:t> </a:t>
            </a:r>
          </a:p>
          <a:p>
            <a:pPr marL="0" indent="0">
              <a:lnSpc>
                <a:spcPct val="100000"/>
              </a:lnSpc>
              <a:buNone/>
            </a:pPr>
            <a:r>
              <a:rPr lang="de-CH" sz="1600" dirty="0">
                <a:sym typeface="Wingdings" panose="05000000000000000000" pitchFamily="2" charset="2"/>
              </a:rPr>
              <a:t> </a:t>
            </a:r>
            <a:r>
              <a:rPr lang="de-CH" sz="1600" dirty="0"/>
              <a:t>Durch Zufall</a:t>
            </a:r>
          </a:p>
          <a:p>
            <a:pPr marL="0" indent="0">
              <a:lnSpc>
                <a:spcPct val="100000"/>
              </a:lnSpc>
              <a:buNone/>
            </a:pPr>
            <a:r>
              <a:rPr lang="de-CH" sz="1600" dirty="0">
                <a:sym typeface="Wingdings" panose="05000000000000000000" pitchFamily="2" charset="2"/>
              </a:rPr>
              <a:t> </a:t>
            </a:r>
            <a:r>
              <a:rPr lang="de-CH" sz="1600" dirty="0"/>
              <a:t>Durch Lehrperson, Eltern, Bekannte</a:t>
            </a:r>
          </a:p>
          <a:p>
            <a:pPr marL="0" indent="0">
              <a:buNone/>
            </a:pPr>
            <a:r>
              <a:rPr lang="de-CH" sz="1600" dirty="0">
                <a:sym typeface="Wingdings" panose="05000000000000000000" pitchFamily="2" charset="2"/>
              </a:rPr>
              <a:t> </a:t>
            </a:r>
            <a:r>
              <a:rPr lang="de-CH" sz="1600" dirty="0"/>
              <a:t>Durch </a:t>
            </a:r>
            <a:r>
              <a:rPr lang="de-CH" dirty="0"/>
              <a:t>Kolleginnen oder Kollegen</a:t>
            </a:r>
            <a:endParaRPr lang="de-CH" sz="1600" dirty="0"/>
          </a:p>
          <a:p>
            <a:pPr marL="0" indent="0">
              <a:lnSpc>
                <a:spcPct val="100000"/>
              </a:lnSpc>
              <a:buNone/>
            </a:pPr>
            <a:r>
              <a:rPr lang="de-CH" sz="1600" dirty="0">
                <a:sym typeface="Wingdings" panose="05000000000000000000" pitchFamily="2" charset="2"/>
              </a:rPr>
              <a:t> </a:t>
            </a:r>
            <a:r>
              <a:rPr lang="de-CH" sz="1600" dirty="0"/>
              <a:t>Über Medienberichte </a:t>
            </a:r>
          </a:p>
          <a:p>
            <a:pPr marL="0" indent="0">
              <a:lnSpc>
                <a:spcPct val="100000"/>
              </a:lnSpc>
              <a:buNone/>
            </a:pPr>
            <a:r>
              <a:rPr lang="de-CH" sz="1600" dirty="0">
                <a:sym typeface="Wingdings" panose="05000000000000000000" pitchFamily="2" charset="2"/>
              </a:rPr>
              <a:t> </a:t>
            </a:r>
            <a:r>
              <a:rPr lang="de-CH" sz="1600" dirty="0"/>
              <a:t>Über Schnupperlehren</a:t>
            </a:r>
          </a:p>
          <a:p>
            <a:pPr marL="0" indent="0">
              <a:lnSpc>
                <a:spcPct val="100000"/>
              </a:lnSpc>
              <a:buNone/>
            </a:pPr>
            <a:r>
              <a:rPr lang="de-CH" sz="1600" dirty="0">
                <a:sym typeface="Wingdings" panose="05000000000000000000" pitchFamily="2" charset="2"/>
              </a:rPr>
              <a:t> </a:t>
            </a:r>
            <a:r>
              <a:rPr lang="de-CH" sz="1600" dirty="0"/>
              <a:t>Durch die Berufs-, Studien- und Laufbahnberatung</a:t>
            </a:r>
          </a:p>
          <a:p>
            <a:pPr marL="0" indent="0">
              <a:lnSpc>
                <a:spcPct val="100000"/>
              </a:lnSpc>
              <a:buNone/>
            </a:pPr>
            <a:endParaRPr lang="de-DE" sz="1400" dirty="0"/>
          </a:p>
        </p:txBody>
      </p:sp>
      <p:sp>
        <p:nvSpPr>
          <p:cNvPr id="3" name="Titel 2">
            <a:extLst>
              <a:ext uri="{FF2B5EF4-FFF2-40B4-BE49-F238E27FC236}">
                <a16:creationId xmlns:a16="http://schemas.microsoft.com/office/drawing/2014/main" id="{B140F586-12EA-43A1-8C18-E3782DB91547}"/>
              </a:ext>
            </a:extLst>
          </p:cNvPr>
          <p:cNvSpPr>
            <a:spLocks noGrp="1"/>
          </p:cNvSpPr>
          <p:nvPr>
            <p:ph type="title"/>
          </p:nvPr>
        </p:nvSpPr>
        <p:spPr/>
        <p:txBody>
          <a:bodyPr/>
          <a:lstStyle/>
          <a:p>
            <a:r>
              <a:rPr lang="de-DE" dirty="0"/>
              <a:t>Wie sind Sie zu Ihrer jetzigen Tätigkeit gekommen?</a:t>
            </a:r>
            <a:endParaRPr lang="de-CH" dirty="0"/>
          </a:p>
        </p:txBody>
      </p:sp>
      <p:pic>
        <p:nvPicPr>
          <p:cNvPr id="4" name="Grafik 3">
            <a:extLst>
              <a:ext uri="{FF2B5EF4-FFF2-40B4-BE49-F238E27FC236}">
                <a16:creationId xmlns:a16="http://schemas.microsoft.com/office/drawing/2014/main" id="{3D44BF79-2EB0-4079-A6A3-96ED044CF603}"/>
              </a:ext>
            </a:extLst>
          </p:cNvPr>
          <p:cNvPicPr>
            <a:picLocks noChangeAspect="1"/>
          </p:cNvPicPr>
          <p:nvPr/>
        </p:nvPicPr>
        <p:blipFill>
          <a:blip r:embed="rId3"/>
          <a:stretch>
            <a:fillRect/>
          </a:stretch>
        </p:blipFill>
        <p:spPr>
          <a:xfrm>
            <a:off x="2411760" y="1059583"/>
            <a:ext cx="432000" cy="518401"/>
          </a:xfrm>
          <a:prstGeom prst="rect">
            <a:avLst/>
          </a:prstGeom>
        </p:spPr>
      </p:pic>
    </p:spTree>
    <p:extLst>
      <p:ext uri="{BB962C8B-B14F-4D97-AF65-F5344CB8AC3E}">
        <p14:creationId xmlns:p14="http://schemas.microsoft.com/office/powerpoint/2010/main" val="171181569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p:cTn id="1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4" end="4"/>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 calcmode="lin" valueType="num">
                                      <p:cBhvr>
                                        <p:cTn id="2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2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2">
                                            <p:txEl>
                                              <p:pRg st="5" end="5"/>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p:cTn id="27"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8"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29" dur="1000"/>
                                        <p:tgtEl>
                                          <p:spTgt spid="2">
                                            <p:txEl>
                                              <p:pRg st="6" end="6"/>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 calcmode="lin" valueType="num">
                                      <p:cBhvr>
                                        <p:cTn id="32"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33"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34"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E25FA97-50BA-441D-8DA7-16C50FA8322E}"/>
              </a:ext>
            </a:extLst>
          </p:cNvPr>
          <p:cNvSpPr>
            <a:spLocks noGrp="1"/>
          </p:cNvSpPr>
          <p:nvPr>
            <p:ph idx="1"/>
          </p:nvPr>
        </p:nvSpPr>
        <p:spPr/>
        <p:txBody>
          <a:bodyPr>
            <a:normAutofit/>
          </a:bodyPr>
          <a:lstStyle/>
          <a:p>
            <a:pPr marL="0" indent="0">
              <a:buNone/>
            </a:pPr>
            <a:r>
              <a:rPr lang="de-CH" dirty="0"/>
              <a:t>Bitte mit der  	bei der Aussage die für Sie am meisten zutrifft</a:t>
            </a:r>
          </a:p>
          <a:p>
            <a:pPr marL="0" indent="0">
              <a:buNone/>
            </a:pPr>
            <a:endParaRPr lang="de-CH" dirty="0"/>
          </a:p>
          <a:p>
            <a:pPr marL="0" indent="0">
              <a:lnSpc>
                <a:spcPct val="100000"/>
              </a:lnSpc>
              <a:buNone/>
            </a:pPr>
            <a:r>
              <a:rPr lang="de-CH" sz="1400" dirty="0">
                <a:sym typeface="Wingdings" panose="05000000000000000000" pitchFamily="2" charset="2"/>
              </a:rPr>
              <a:t> </a:t>
            </a:r>
            <a:r>
              <a:rPr lang="de-CH" sz="1400" dirty="0"/>
              <a:t>Ja </a:t>
            </a:r>
          </a:p>
          <a:p>
            <a:pPr marL="0" indent="0">
              <a:lnSpc>
                <a:spcPct val="100000"/>
              </a:lnSpc>
              <a:buNone/>
            </a:pPr>
            <a:r>
              <a:rPr lang="de-CH" sz="1400" dirty="0">
                <a:sym typeface="Wingdings" panose="05000000000000000000" pitchFamily="2" charset="2"/>
              </a:rPr>
              <a:t> </a:t>
            </a:r>
            <a:r>
              <a:rPr lang="de-CH" sz="1400" dirty="0"/>
              <a:t>Nein</a:t>
            </a:r>
          </a:p>
          <a:p>
            <a:pPr marL="0" indent="0">
              <a:buNone/>
            </a:pPr>
            <a:r>
              <a:rPr lang="de-CH" sz="1400" dirty="0">
                <a:sym typeface="Wingdings" panose="05000000000000000000" pitchFamily="2" charset="2"/>
              </a:rPr>
              <a:t> Teilweise</a:t>
            </a:r>
            <a:endParaRPr lang="de-CH" sz="1400" dirty="0"/>
          </a:p>
          <a:p>
            <a:pPr>
              <a:lnSpc>
                <a:spcPct val="100000"/>
              </a:lnSpc>
              <a:buFont typeface="Wingdings" panose="05000000000000000000" pitchFamily="2" charset="2"/>
              <a:buChar char="I"/>
            </a:pPr>
            <a:endParaRPr lang="de-CH" sz="1400" dirty="0"/>
          </a:p>
          <a:p>
            <a:pPr>
              <a:lnSpc>
                <a:spcPct val="100000"/>
              </a:lnSpc>
              <a:buFont typeface="Wingdings" panose="05000000000000000000" pitchFamily="2" charset="2"/>
              <a:buChar char="I"/>
            </a:pPr>
            <a:endParaRPr lang="de-CH" sz="1400" dirty="0"/>
          </a:p>
          <a:p>
            <a:pPr marL="0" indent="0">
              <a:lnSpc>
                <a:spcPct val="100000"/>
              </a:lnSpc>
              <a:buNone/>
            </a:pPr>
            <a:r>
              <a:rPr lang="de-CH" sz="1800" dirty="0"/>
              <a:t>Danke fürs Mitmachen!</a:t>
            </a:r>
          </a:p>
          <a:p>
            <a:pPr marL="0" indent="0">
              <a:lnSpc>
                <a:spcPct val="100000"/>
              </a:lnSpc>
              <a:spcBef>
                <a:spcPts val="1200"/>
              </a:spcBef>
              <a:buNone/>
            </a:pPr>
            <a:endParaRPr lang="de-CH" sz="1400" dirty="0"/>
          </a:p>
        </p:txBody>
      </p:sp>
      <p:sp>
        <p:nvSpPr>
          <p:cNvPr id="3" name="Titel 2">
            <a:extLst>
              <a:ext uri="{FF2B5EF4-FFF2-40B4-BE49-F238E27FC236}">
                <a16:creationId xmlns:a16="http://schemas.microsoft.com/office/drawing/2014/main" id="{B140F586-12EA-43A1-8C18-E3782DB91547}"/>
              </a:ext>
            </a:extLst>
          </p:cNvPr>
          <p:cNvSpPr>
            <a:spLocks noGrp="1"/>
          </p:cNvSpPr>
          <p:nvPr>
            <p:ph type="title"/>
          </p:nvPr>
        </p:nvSpPr>
        <p:spPr/>
        <p:txBody>
          <a:bodyPr/>
          <a:lstStyle/>
          <a:p>
            <a:r>
              <a:rPr lang="de-DE" dirty="0"/>
              <a:t>Arbeiten Sie noch in Ihrem Erstberuf?</a:t>
            </a:r>
            <a:endParaRPr lang="de-CH" dirty="0"/>
          </a:p>
        </p:txBody>
      </p:sp>
      <p:pic>
        <p:nvPicPr>
          <p:cNvPr id="4" name="Grafik 3">
            <a:extLst>
              <a:ext uri="{FF2B5EF4-FFF2-40B4-BE49-F238E27FC236}">
                <a16:creationId xmlns:a16="http://schemas.microsoft.com/office/drawing/2014/main" id="{3D44BF79-2EB0-4079-A6A3-96ED044CF603}"/>
              </a:ext>
            </a:extLst>
          </p:cNvPr>
          <p:cNvPicPr>
            <a:picLocks noChangeAspect="1"/>
          </p:cNvPicPr>
          <p:nvPr/>
        </p:nvPicPr>
        <p:blipFill>
          <a:blip r:embed="rId3"/>
          <a:stretch>
            <a:fillRect/>
          </a:stretch>
        </p:blipFill>
        <p:spPr>
          <a:xfrm>
            <a:off x="2411760" y="1203599"/>
            <a:ext cx="432000" cy="518401"/>
          </a:xfrm>
          <a:prstGeom prst="rect">
            <a:avLst/>
          </a:prstGeom>
        </p:spPr>
      </p:pic>
    </p:spTree>
    <p:extLst>
      <p:ext uri="{BB962C8B-B14F-4D97-AF65-F5344CB8AC3E}">
        <p14:creationId xmlns:p14="http://schemas.microsoft.com/office/powerpoint/2010/main" val="142116886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p:cTn id="1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 calcmode="lin" valueType="num">
                                      <p:cBhvr>
                                        <p:cTn id="24"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F5FBD9-BD1D-4B64-9633-23E077930346}"/>
              </a:ext>
            </a:extLst>
          </p:cNvPr>
          <p:cNvSpPr>
            <a:spLocks noGrp="1"/>
          </p:cNvSpPr>
          <p:nvPr>
            <p:ph idx="1"/>
          </p:nvPr>
        </p:nvSpPr>
        <p:spPr/>
        <p:txBody>
          <a:bodyPr/>
          <a:lstStyle/>
          <a:p>
            <a:pPr marL="0" lvl="0" indent="0">
              <a:buNone/>
            </a:pPr>
            <a:r>
              <a:rPr lang="de-CH" sz="1800" dirty="0">
                <a:effectLst/>
                <a:ea typeface="Calibri" panose="020F0502020204030204" pitchFamily="34" charset="0"/>
                <a:cs typeface="Arial" panose="020B0604020202020204" pitchFamily="34" charset="0"/>
              </a:rPr>
              <a:t>«Was, wenn das Allerheilmittel Schnupperlehre wegfällt?»</a:t>
            </a:r>
          </a:p>
          <a:p>
            <a:pPr marL="0" lvl="0" indent="0">
              <a:buNone/>
            </a:pPr>
            <a:br>
              <a:rPr lang="de-CH" sz="1800" dirty="0">
                <a:effectLst/>
                <a:ea typeface="Calibri" panose="020F0502020204030204" pitchFamily="34" charset="0"/>
                <a:cs typeface="Arial" panose="020B0604020202020204" pitchFamily="34" charset="0"/>
              </a:rPr>
            </a:br>
            <a:r>
              <a:rPr lang="de-CH" sz="1800" dirty="0">
                <a:effectLst/>
                <a:ea typeface="Calibri" panose="020F0502020204030204" pitchFamily="34" charset="0"/>
                <a:cs typeface="Arial" panose="020B0604020202020204" pitchFamily="34" charset="0"/>
              </a:rPr>
              <a:t>«Was leistet die Online-Beratung?»</a:t>
            </a:r>
          </a:p>
          <a:p>
            <a:pPr marL="0" lvl="0" indent="0">
              <a:buNone/>
            </a:pPr>
            <a:endParaRPr lang="de-CH" sz="1800" dirty="0">
              <a:effectLst/>
              <a:ea typeface="Calibri" panose="020F0502020204030204" pitchFamily="34" charset="0"/>
              <a:cs typeface="Times New Roman" panose="02020603050405020304" pitchFamily="18" charset="0"/>
            </a:endParaRPr>
          </a:p>
          <a:p>
            <a:pPr marL="0" lvl="0" indent="0">
              <a:buNone/>
            </a:pPr>
            <a:r>
              <a:rPr lang="de-CH" sz="1800" dirty="0">
                <a:effectLst/>
                <a:ea typeface="Calibri" panose="020F0502020204030204" pitchFamily="34" charset="0"/>
                <a:cs typeface="Arial" panose="020B0604020202020204" pitchFamily="34" charset="0"/>
              </a:rPr>
              <a:t>«Ist der bewährte Berufsorientierungsprozess überholt?» </a:t>
            </a:r>
            <a:endParaRPr lang="de-CH" sz="1800" dirty="0">
              <a:effectLst/>
              <a:ea typeface="Calibri" panose="020F0502020204030204" pitchFamily="34" charset="0"/>
              <a:cs typeface="Times New Roman" panose="02020603050405020304" pitchFamily="18" charset="0"/>
            </a:endParaRPr>
          </a:p>
          <a:p>
            <a:pPr marL="0" indent="0">
              <a:buNone/>
            </a:pPr>
            <a:endParaRPr lang="de-CH" dirty="0"/>
          </a:p>
        </p:txBody>
      </p:sp>
      <p:sp>
        <p:nvSpPr>
          <p:cNvPr id="3" name="Titel 2">
            <a:extLst>
              <a:ext uri="{FF2B5EF4-FFF2-40B4-BE49-F238E27FC236}">
                <a16:creationId xmlns:a16="http://schemas.microsoft.com/office/drawing/2014/main" id="{411E2738-3D76-433B-A4CF-3F6B649D18F7}"/>
              </a:ext>
            </a:extLst>
          </p:cNvPr>
          <p:cNvSpPr>
            <a:spLocks noGrp="1"/>
          </p:cNvSpPr>
          <p:nvPr>
            <p:ph type="title"/>
          </p:nvPr>
        </p:nvSpPr>
        <p:spPr/>
        <p:txBody>
          <a:bodyPr/>
          <a:lstStyle/>
          <a:p>
            <a:r>
              <a:rPr lang="de-DE" dirty="0"/>
              <a:t>Fragen</a:t>
            </a:r>
            <a:endParaRPr lang="de-CH" dirty="0"/>
          </a:p>
        </p:txBody>
      </p:sp>
    </p:spTree>
    <p:extLst>
      <p:ext uri="{BB962C8B-B14F-4D97-AF65-F5344CB8AC3E}">
        <p14:creationId xmlns:p14="http://schemas.microsoft.com/office/powerpoint/2010/main" val="62555108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9E537A-DD54-438F-839A-18AC63DF74CE}"/>
              </a:ext>
            </a:extLst>
          </p:cNvPr>
          <p:cNvSpPr>
            <a:spLocks noGrp="1"/>
          </p:cNvSpPr>
          <p:nvPr>
            <p:ph idx="1"/>
          </p:nvPr>
        </p:nvSpPr>
        <p:spPr>
          <a:xfrm>
            <a:off x="1115616" y="987574"/>
            <a:ext cx="4430267" cy="3744416"/>
          </a:xfrm>
        </p:spPr>
        <p:txBody>
          <a:bodyPr>
            <a:normAutofit/>
          </a:bodyPr>
          <a:lstStyle/>
          <a:p>
            <a:pPr lvl="0">
              <a:spcBef>
                <a:spcPts val="600"/>
              </a:spcBef>
            </a:pPr>
            <a:r>
              <a:rPr lang="de-CH" sz="1400" dirty="0">
                <a:effectLst/>
                <a:ea typeface="Verdana" panose="020B0604030504040204" pitchFamily="34" charset="0"/>
                <a:cs typeface="Times New Roman" panose="02020603050405020304" pitchFamily="18" charset="0"/>
              </a:rPr>
              <a:t>Jugendliche in der Schweiz befassen sich im Vergleich zu den umliegenden Ländern sehr früh mit ihrer Berufswahl.</a:t>
            </a:r>
          </a:p>
          <a:p>
            <a:pPr lvl="0">
              <a:spcBef>
                <a:spcPts val="600"/>
              </a:spcBef>
            </a:pPr>
            <a:r>
              <a:rPr lang="de-CH" sz="1400" dirty="0">
                <a:effectLst/>
                <a:ea typeface="Verdana" panose="020B0604030504040204" pitchFamily="34" charset="0"/>
                <a:cs typeface="Times New Roman" panose="02020603050405020304" pitchFamily="18" charset="0"/>
              </a:rPr>
              <a:t>Die Eltern spielen dabei eine wichtige Rolle. Und die Peer Groups – wie schon zu unseren Zeiten.</a:t>
            </a:r>
          </a:p>
          <a:p>
            <a:pPr lvl="0">
              <a:spcBef>
                <a:spcPts val="600"/>
              </a:spcBef>
            </a:pPr>
            <a:r>
              <a:rPr lang="de-CH" sz="1400" dirty="0">
                <a:effectLst/>
                <a:ea typeface="Verdana" panose="020B0604030504040204" pitchFamily="34" charset="0"/>
                <a:cs typeface="Times New Roman" panose="02020603050405020304" pitchFamily="18" charset="0"/>
              </a:rPr>
              <a:t>Gesamtschweizerisch wählen immer noch 2/3 einen dualen Bildungsweg, d.h. sie wählen eine EFZ- oder eine EBA-Ausbildung.</a:t>
            </a:r>
          </a:p>
          <a:p>
            <a:pPr lvl="0">
              <a:spcBef>
                <a:spcPts val="600"/>
              </a:spcBef>
            </a:pPr>
            <a:r>
              <a:rPr lang="de-CH" sz="1400" dirty="0">
                <a:effectLst/>
                <a:ea typeface="Verdana" panose="020B0604030504040204" pitchFamily="34" charset="0"/>
                <a:cs typeface="Times New Roman" panose="02020603050405020304" pitchFamily="18" charset="0"/>
              </a:rPr>
              <a:t>Erst mit der Adoleszenz beginnen Jugendliche zwischen geschlechtstypischen Berufen unterschiede zu machen.</a:t>
            </a:r>
          </a:p>
          <a:p>
            <a:pPr lvl="0">
              <a:spcBef>
                <a:spcPts val="600"/>
              </a:spcBef>
            </a:pPr>
            <a:r>
              <a:rPr lang="de-CH" sz="1400" dirty="0">
                <a:effectLst/>
                <a:ea typeface="Verdana" panose="020B0604030504040204" pitchFamily="34" charset="0"/>
                <a:cs typeface="Times New Roman" panose="02020603050405020304" pitchFamily="18" charset="0"/>
              </a:rPr>
              <a:t>In unserem Land ist ein Grundberuf, eine abgeschlossene Ausbildung, immer noch das Ticket in die Arbeitswelt. </a:t>
            </a:r>
            <a:r>
              <a:rPr lang="de-CH" sz="1400" dirty="0">
                <a:ea typeface="Verdana" panose="020B0604030504040204" pitchFamily="34" charset="0"/>
                <a:cs typeface="Times New Roman" panose="02020603050405020304" pitchFamily="18" charset="0"/>
              </a:rPr>
              <a:t>Die </a:t>
            </a:r>
            <a:r>
              <a:rPr lang="de-CH" sz="1400" dirty="0">
                <a:effectLst/>
                <a:ea typeface="Verdana" panose="020B0604030504040204" pitchFamily="34" charset="0"/>
                <a:cs typeface="Times New Roman" panose="02020603050405020304" pitchFamily="18" charset="0"/>
              </a:rPr>
              <a:t>Zugehörigkeit zu dieser Arbeitswelt ist die Zugehörigkeit zur Gesellschaft.</a:t>
            </a:r>
          </a:p>
          <a:p>
            <a:pPr marL="0" indent="0">
              <a:buNone/>
            </a:pPr>
            <a:endParaRPr lang="de-CH" dirty="0"/>
          </a:p>
        </p:txBody>
      </p:sp>
      <p:sp>
        <p:nvSpPr>
          <p:cNvPr id="3" name="Titel 2">
            <a:extLst>
              <a:ext uri="{FF2B5EF4-FFF2-40B4-BE49-F238E27FC236}">
                <a16:creationId xmlns:a16="http://schemas.microsoft.com/office/drawing/2014/main" id="{E06ED899-D105-4679-8EC7-CE3299C6D475}"/>
              </a:ext>
            </a:extLst>
          </p:cNvPr>
          <p:cNvSpPr>
            <a:spLocks noGrp="1"/>
          </p:cNvSpPr>
          <p:nvPr>
            <p:ph type="title"/>
          </p:nvPr>
        </p:nvSpPr>
        <p:spPr>
          <a:xfrm>
            <a:off x="1115616" y="154707"/>
            <a:ext cx="8028384" cy="712936"/>
          </a:xfrm>
        </p:spPr>
        <p:txBody>
          <a:bodyPr/>
          <a:lstStyle/>
          <a:p>
            <a:r>
              <a:rPr lang="de-DE" dirty="0"/>
              <a:t>So sieht der Berufswahl-Alltag aus</a:t>
            </a:r>
            <a:endParaRPr lang="de-CH" dirty="0"/>
          </a:p>
        </p:txBody>
      </p:sp>
      <p:pic>
        <p:nvPicPr>
          <p:cNvPr id="4" name="Grafik 3">
            <a:extLst>
              <a:ext uri="{FF2B5EF4-FFF2-40B4-BE49-F238E27FC236}">
                <a16:creationId xmlns:a16="http://schemas.microsoft.com/office/drawing/2014/main" id="{0C343973-A51E-402C-BE4D-ECFA94B6942F}"/>
              </a:ext>
            </a:extLst>
          </p:cNvPr>
          <p:cNvPicPr>
            <a:picLocks noChangeAspect="1"/>
          </p:cNvPicPr>
          <p:nvPr/>
        </p:nvPicPr>
        <p:blipFill>
          <a:blip r:embed="rId3"/>
          <a:stretch>
            <a:fillRect/>
          </a:stretch>
        </p:blipFill>
        <p:spPr>
          <a:xfrm>
            <a:off x="5724128" y="1008112"/>
            <a:ext cx="3241627" cy="2139702"/>
          </a:xfrm>
          <a:prstGeom prst="rect">
            <a:avLst/>
          </a:prstGeom>
          <a:scene3d>
            <a:camera prst="orthographicFront"/>
            <a:lightRig rig="threePt" dir="t"/>
          </a:scene3d>
          <a:sp3d>
            <a:bevelT/>
          </a:sp3d>
        </p:spPr>
      </p:pic>
    </p:spTree>
    <p:extLst>
      <p:ext uri="{BB962C8B-B14F-4D97-AF65-F5344CB8AC3E}">
        <p14:creationId xmlns:p14="http://schemas.microsoft.com/office/powerpoint/2010/main" val="230380792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149F35E-66BE-43B8-8A39-41D71770630D}"/>
              </a:ext>
            </a:extLst>
          </p:cNvPr>
          <p:cNvSpPr>
            <a:spLocks noGrp="1"/>
          </p:cNvSpPr>
          <p:nvPr>
            <p:ph idx="1"/>
          </p:nvPr>
        </p:nvSpPr>
        <p:spPr>
          <a:xfrm>
            <a:off x="1115616" y="987574"/>
            <a:ext cx="8028384" cy="3888432"/>
          </a:xfrm>
        </p:spPr>
        <p:txBody>
          <a:bodyPr>
            <a:noAutofit/>
          </a:bodyPr>
          <a:lstStyle/>
          <a:p>
            <a:pPr>
              <a:lnSpc>
                <a:spcPct val="100000"/>
              </a:lnSpc>
              <a:spcBef>
                <a:spcPts val="600"/>
              </a:spcBef>
            </a:pPr>
            <a:r>
              <a:rPr lang="de-CH" sz="1400" dirty="0">
                <a:ea typeface="Verdana" panose="020B0604030504040204" pitchFamily="34" charset="0"/>
                <a:cs typeface="Times New Roman" panose="02020603050405020304" pitchFamily="18" charset="0"/>
              </a:rPr>
              <a:t>Die Durchlässigkeit zwischen schulischer und beruflicher Grundbildung ist besser geworden.</a:t>
            </a:r>
          </a:p>
          <a:p>
            <a:pPr>
              <a:lnSpc>
                <a:spcPct val="100000"/>
              </a:lnSpc>
              <a:spcBef>
                <a:spcPts val="600"/>
              </a:spcBef>
            </a:pPr>
            <a:r>
              <a:rPr lang="de-CH" sz="1400" dirty="0">
                <a:effectLst/>
                <a:ea typeface="Verdana" panose="020B0604030504040204" pitchFamily="34" charset="0"/>
              </a:rPr>
              <a:t>Tempo der Veränderungen und Entwicklungen ist sehr hoch </a:t>
            </a:r>
            <a:r>
              <a:rPr lang="de-CH" sz="1400" dirty="0">
                <a:effectLst/>
                <a:ea typeface="Verdana" panose="020B0604030504040204" pitchFamily="34" charset="0"/>
                <a:cs typeface="Arial" panose="020B0604020202020204" pitchFamily="34" charset="0"/>
                <a:sym typeface="Wingdings" panose="05000000000000000000" pitchFamily="2" charset="2"/>
              </a:rPr>
              <a:t></a:t>
            </a:r>
            <a:r>
              <a:rPr lang="de-CH" sz="1400" dirty="0">
                <a:effectLst/>
                <a:ea typeface="Verdana" panose="020B0604030504040204" pitchFamily="34" charset="0"/>
              </a:rPr>
              <a:t> </a:t>
            </a:r>
            <a:br>
              <a:rPr lang="de-CH" sz="1400" dirty="0">
                <a:effectLst/>
                <a:ea typeface="Verdana" panose="020B0604030504040204" pitchFamily="34" charset="0"/>
              </a:rPr>
            </a:br>
            <a:r>
              <a:rPr lang="de-CH" sz="1400" dirty="0">
                <a:effectLst/>
                <a:ea typeface="Verdana" panose="020B0604030504040204" pitchFamily="34" charset="0"/>
              </a:rPr>
              <a:t>Wer heute im Arbeitsmarkt bestehen will, muss bereit sein, sich immer wieder neuen Situationen anzupassen.</a:t>
            </a:r>
            <a:endParaRPr lang="de-CH" sz="1400" dirty="0">
              <a:effectLst/>
              <a:ea typeface="Verdana" panose="020B0604030504040204" pitchFamily="34" charset="0"/>
              <a:cs typeface="Times New Roman" panose="02020603050405020304" pitchFamily="18" charset="0"/>
            </a:endParaRPr>
          </a:p>
          <a:p>
            <a:pPr>
              <a:lnSpc>
                <a:spcPct val="100000"/>
              </a:lnSpc>
              <a:spcBef>
                <a:spcPts val="600"/>
              </a:spcBef>
            </a:pPr>
            <a:r>
              <a:rPr lang="de-CH" sz="1400" dirty="0">
                <a:ea typeface="Verdana" panose="020B0604030504040204" pitchFamily="34" charset="0"/>
                <a:cs typeface="Times New Roman" panose="02020603050405020304" pitchFamily="18" charset="0"/>
              </a:rPr>
              <a:t>D</a:t>
            </a:r>
            <a:r>
              <a:rPr lang="de-CH" sz="1400" dirty="0">
                <a:effectLst/>
                <a:ea typeface="Verdana" panose="020B0604030504040204" pitchFamily="34" charset="0"/>
                <a:cs typeface="Times New Roman" panose="02020603050405020304" pitchFamily="18" charset="0"/>
              </a:rPr>
              <a:t>ie Digitalisierung hat die Arbeitswelt </a:t>
            </a:r>
            <a:r>
              <a:rPr lang="de-CH" sz="1400" dirty="0">
                <a:ea typeface="Verdana" panose="020B0604030504040204" pitchFamily="34" charset="0"/>
                <a:cs typeface="Times New Roman" panose="02020603050405020304" pitchFamily="18" charset="0"/>
              </a:rPr>
              <a:t>verändert </a:t>
            </a:r>
            <a:r>
              <a:rPr lang="de-CH" sz="1400" dirty="0">
                <a:ea typeface="Verdana" panose="020B0604030504040204" pitchFamily="34" charset="0"/>
                <a:cs typeface="Times New Roman" panose="02020603050405020304" pitchFamily="18" charset="0"/>
                <a:sym typeface="Wingdings" panose="05000000000000000000" pitchFamily="2" charset="2"/>
              </a:rPr>
              <a:t> </a:t>
            </a:r>
            <a:br>
              <a:rPr lang="de-CH" sz="1400" dirty="0">
                <a:ea typeface="Verdana" panose="020B0604030504040204" pitchFamily="34" charset="0"/>
                <a:cs typeface="Times New Roman" panose="02020603050405020304" pitchFamily="18" charset="0"/>
                <a:sym typeface="Wingdings" panose="05000000000000000000" pitchFamily="2" charset="2"/>
              </a:rPr>
            </a:br>
            <a:r>
              <a:rPr lang="de-CH" sz="1400" dirty="0">
                <a:ea typeface="Verdana" panose="020B0604030504040204" pitchFamily="34" charset="0"/>
                <a:cs typeface="Times New Roman" panose="02020603050405020304" pitchFamily="18" charset="0"/>
              </a:rPr>
              <a:t>Es entstehen ständig neue Arbeits- und Berufsfelder, andere verschwinden.</a:t>
            </a:r>
          </a:p>
          <a:p>
            <a:pPr>
              <a:lnSpc>
                <a:spcPct val="100000"/>
              </a:lnSpc>
              <a:spcBef>
                <a:spcPts val="600"/>
              </a:spcBef>
            </a:pPr>
            <a:r>
              <a:rPr lang="de-CH" sz="1400" dirty="0">
                <a:ea typeface="Verdana" panose="020B0604030504040204" pitchFamily="34" charset="0"/>
                <a:cs typeface="Times New Roman" panose="02020603050405020304" pitchFamily="18" charset="0"/>
              </a:rPr>
              <a:t>G</a:t>
            </a:r>
            <a:r>
              <a:rPr lang="de-CH" sz="1400" dirty="0">
                <a:effectLst/>
                <a:ea typeface="Verdana" panose="020B0604030504040204" pitchFamily="34" charset="0"/>
                <a:cs typeface="Times New Roman" panose="02020603050405020304" pitchFamily="18" charset="0"/>
              </a:rPr>
              <a:t>rösste Veränderungen in den Aufgabenbereichen und Schwerpunkten: </a:t>
            </a:r>
          </a:p>
          <a:p>
            <a:pPr lvl="1">
              <a:lnSpc>
                <a:spcPct val="100000"/>
              </a:lnSpc>
              <a:spcBef>
                <a:spcPts val="600"/>
              </a:spcBef>
              <a:buFont typeface="Symbol" panose="05050102010706020507" pitchFamily="18" charset="2"/>
              <a:buChar char="-"/>
            </a:pPr>
            <a:r>
              <a:rPr lang="de-CH" sz="1200" dirty="0">
                <a:ea typeface="Verdana" panose="020B0604030504040204" pitchFamily="34" charset="0"/>
                <a:cs typeface="Times New Roman" panose="02020603050405020304" pitchFamily="18" charset="0"/>
              </a:rPr>
              <a:t>Produktion, manuelle Routinearbeiten, Dienstleistung und Administration</a:t>
            </a:r>
          </a:p>
          <a:p>
            <a:pPr lvl="1">
              <a:lnSpc>
                <a:spcPct val="100000"/>
              </a:lnSpc>
              <a:spcBef>
                <a:spcPts val="600"/>
              </a:spcBef>
              <a:buFont typeface="Symbol" panose="05050102010706020507" pitchFamily="18" charset="2"/>
              <a:buChar char="-"/>
            </a:pPr>
            <a:r>
              <a:rPr lang="de-CH" sz="1200" dirty="0">
                <a:effectLst/>
                <a:ea typeface="Verdana" panose="020B0604030504040204" pitchFamily="34" charset="0"/>
                <a:cs typeface="Times New Roman" panose="02020603050405020304" pitchFamily="18" charset="0"/>
              </a:rPr>
              <a:t>Neue Berufe oder Aufgaben </a:t>
            </a:r>
            <a:r>
              <a:rPr lang="de-CH" sz="1200" dirty="0">
                <a:effectLst/>
                <a:ea typeface="Verdana" panose="020B0604030504040204" pitchFamily="34" charset="0"/>
                <a:cs typeface="Times New Roman" panose="02020603050405020304" pitchFamily="18" charset="0"/>
                <a:sym typeface="Wingdings" panose="05000000000000000000" pitchFamily="2" charset="2"/>
              </a:rPr>
              <a:t> </a:t>
            </a:r>
            <a:r>
              <a:rPr lang="de-CH" sz="1200" dirty="0">
                <a:effectLst/>
                <a:ea typeface="Verdana" panose="020B0604030504040204" pitchFamily="34" charset="0"/>
                <a:cs typeface="Times New Roman" panose="02020603050405020304" pitchFamily="18" charset="0"/>
              </a:rPr>
              <a:t>Innovationsmanager, </a:t>
            </a:r>
            <a:r>
              <a:rPr lang="de-CH" sz="1200" spc="30" dirty="0">
                <a:solidFill>
                  <a:srgbClr val="303030"/>
                </a:solidFill>
                <a:effectLst/>
                <a:ea typeface="Verdana" panose="020B0604030504040204" pitchFamily="34" charset="0"/>
                <a:cs typeface="Times New Roman" panose="02020603050405020304" pitchFamily="18" charset="0"/>
              </a:rPr>
              <a:t>Data Scientist, Content Manager, User Interface Designer, App-Entwickler… </a:t>
            </a:r>
          </a:p>
          <a:p>
            <a:pPr lvl="1">
              <a:lnSpc>
                <a:spcPct val="100000"/>
              </a:lnSpc>
              <a:spcBef>
                <a:spcPts val="600"/>
              </a:spcBef>
              <a:buFont typeface="Symbol" panose="05050102010706020507" pitchFamily="18" charset="2"/>
              <a:buChar char="-"/>
            </a:pPr>
            <a:r>
              <a:rPr lang="de-CH" sz="1200" spc="30" dirty="0">
                <a:solidFill>
                  <a:srgbClr val="303030"/>
                </a:solidFill>
                <a:ea typeface="Verdana" panose="020B0604030504040204" pitchFamily="34" charset="0"/>
                <a:cs typeface="Times New Roman" panose="02020603050405020304" pitchFamily="18" charset="0"/>
              </a:rPr>
              <a:t>Steigende Nachfrage </a:t>
            </a:r>
            <a:r>
              <a:rPr lang="de-CH" sz="1200" dirty="0">
                <a:effectLst/>
                <a:ea typeface="Verdana" panose="020B0604030504040204" pitchFamily="34" charset="0"/>
                <a:cs typeface="Times New Roman" panose="02020603050405020304" pitchFamily="18" charset="0"/>
              </a:rPr>
              <a:t>Rechtwissenschaften, Ingenieurwesen, IT (Software und Kommunikation), Medizin aber auch Kinderbetreuung und im sozialen und kreativen Bereich. </a:t>
            </a:r>
          </a:p>
          <a:p>
            <a:pPr lvl="1">
              <a:lnSpc>
                <a:spcPct val="100000"/>
              </a:lnSpc>
              <a:spcBef>
                <a:spcPts val="600"/>
              </a:spcBef>
              <a:buFont typeface="Symbol" panose="05050102010706020507" pitchFamily="18" charset="2"/>
              <a:buChar char="-"/>
            </a:pPr>
            <a:r>
              <a:rPr lang="de-CH" sz="1200" dirty="0">
                <a:ea typeface="Verdana" panose="020B0604030504040204" pitchFamily="34" charset="0"/>
                <a:cs typeface="Times New Roman" panose="02020603050405020304" pitchFamily="18" charset="0"/>
              </a:rPr>
              <a:t>Gefrage Skills sind </a:t>
            </a:r>
            <a:r>
              <a:rPr lang="de-CH" sz="1200">
                <a:ea typeface="Verdana" panose="020B0604030504040204" pitchFamily="34" charset="0"/>
                <a:cs typeface="Times New Roman" panose="02020603050405020304" pitchFamily="18" charset="0"/>
              </a:rPr>
              <a:t>Interesse an </a:t>
            </a:r>
            <a:r>
              <a:rPr lang="de-CH" sz="1200" spc="30">
                <a:solidFill>
                  <a:srgbClr val="303030"/>
                </a:solidFill>
                <a:effectLst/>
                <a:ea typeface="Verdana" panose="020B0604030504040204" pitchFamily="34" charset="0"/>
                <a:cs typeface="Times New Roman" panose="02020603050405020304" pitchFamily="18" charset="0"/>
              </a:rPr>
              <a:t>Weiterbildungen </a:t>
            </a:r>
            <a:r>
              <a:rPr lang="de-CH" sz="1200" spc="30" dirty="0">
                <a:solidFill>
                  <a:srgbClr val="303030"/>
                </a:solidFill>
                <a:effectLst/>
                <a:ea typeface="Verdana" panose="020B0604030504040204" pitchFamily="34" charset="0"/>
                <a:cs typeface="Times New Roman" panose="02020603050405020304" pitchFamily="18" charset="0"/>
              </a:rPr>
              <a:t>und ein lebenslanges Lernen. Wer auf dem Arbeitsmarkt der Zukunft bestehen will, muss sich stets weiterbilden und auf diese Weise seine Kompetenzen erweitern.</a:t>
            </a:r>
            <a:endParaRPr lang="de-CH" sz="1200" dirty="0">
              <a:effectLst/>
              <a:ea typeface="Verdana" panose="020B060403050404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71368582-19BA-45EA-99E6-CA387ABE87D5}"/>
              </a:ext>
            </a:extLst>
          </p:cNvPr>
          <p:cNvSpPr>
            <a:spLocks noGrp="1"/>
          </p:cNvSpPr>
          <p:nvPr>
            <p:ph type="title"/>
          </p:nvPr>
        </p:nvSpPr>
        <p:spPr/>
        <p:txBody>
          <a:bodyPr/>
          <a:lstStyle/>
          <a:p>
            <a:r>
              <a:rPr lang="de-DE" dirty="0"/>
              <a:t>Arbeitswelt</a:t>
            </a:r>
            <a:endParaRPr lang="de-CH" dirty="0"/>
          </a:p>
        </p:txBody>
      </p:sp>
    </p:spTree>
    <p:extLst>
      <p:ext uri="{BB962C8B-B14F-4D97-AF65-F5344CB8AC3E}">
        <p14:creationId xmlns:p14="http://schemas.microsoft.com/office/powerpoint/2010/main" val="354697572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3" end="3"/>
                                            </p:txEl>
                                          </p:spTgt>
                                        </p:tgtEl>
                                      </p:cBhvr>
                                    </p:animEffect>
                                  </p:childTnLst>
                                </p:cTn>
                              </p:par>
                            </p:childTnLst>
                          </p:cTn>
                        </p:par>
                        <p:par>
                          <p:cTn id="29" fill="hold">
                            <p:stCondLst>
                              <p:cond delay="1000"/>
                            </p:stCondLst>
                            <p:childTnLst>
                              <p:par>
                                <p:cTn id="30" presetID="55" presetClass="entr" presetSubtype="0"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p:cTn id="32"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2">
                                            <p:txEl>
                                              <p:pRg st="4" end="4"/>
                                            </p:txEl>
                                          </p:spTgt>
                                        </p:tgtEl>
                                      </p:cBhvr>
                                    </p:animEffect>
                                  </p:childTnLst>
                                </p:cTn>
                              </p:par>
                            </p:childTnLst>
                          </p:cTn>
                        </p:par>
                        <p:par>
                          <p:cTn id="35" fill="hold">
                            <p:stCondLst>
                              <p:cond delay="2000"/>
                            </p:stCondLst>
                            <p:childTnLst>
                              <p:par>
                                <p:cTn id="36" presetID="55" presetClass="entr" presetSubtype="0" fill="hold" nodeType="after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p:cTn id="38"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2">
                                            <p:txEl>
                                              <p:pRg st="5" end="5"/>
                                            </p:txEl>
                                          </p:spTgt>
                                        </p:tgtEl>
                                      </p:cBhvr>
                                    </p:animEffect>
                                  </p:childTnLst>
                                </p:cTn>
                              </p:par>
                            </p:childTnLst>
                          </p:cTn>
                        </p:par>
                        <p:par>
                          <p:cTn id="41" fill="hold">
                            <p:stCondLst>
                              <p:cond delay="3000"/>
                            </p:stCondLst>
                            <p:childTnLst>
                              <p:par>
                                <p:cTn id="42" presetID="55" presetClass="entr" presetSubtype="0" fill="hold" nodeType="after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 calcmode="lin" valueType="num">
                                      <p:cBhvr>
                                        <p:cTn id="44"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45"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6" dur="1000"/>
                                        <p:tgtEl>
                                          <p:spTgt spid="2">
                                            <p:txEl>
                                              <p:pRg st="6" end="6"/>
                                            </p:txEl>
                                          </p:spTgt>
                                        </p:tgtEl>
                                      </p:cBhvr>
                                    </p:animEffect>
                                  </p:childTnLst>
                                </p:cTn>
                              </p:par>
                            </p:childTnLst>
                          </p:cTn>
                        </p:par>
                        <p:par>
                          <p:cTn id="47" fill="hold">
                            <p:stCondLst>
                              <p:cond delay="4000"/>
                            </p:stCondLst>
                            <p:childTnLst>
                              <p:par>
                                <p:cTn id="48" presetID="55" presetClass="entr" presetSubtype="0" fill="hold" nodeType="after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 calcmode="lin" valueType="num">
                                      <p:cBhvr>
                                        <p:cTn id="50"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51"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52"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7CA25C7-839A-432E-83ED-810755BF916B}"/>
              </a:ext>
            </a:extLst>
          </p:cNvPr>
          <p:cNvSpPr>
            <a:spLocks noGrp="1"/>
          </p:cNvSpPr>
          <p:nvPr>
            <p:ph idx="1"/>
          </p:nvPr>
        </p:nvSpPr>
        <p:spPr/>
        <p:txBody>
          <a:bodyPr/>
          <a:lstStyle/>
          <a:p>
            <a:pPr>
              <a:buFont typeface="Wingdings" panose="05000000000000000000" pitchFamily="2" charset="2"/>
              <a:buChar char="D"/>
            </a:pPr>
            <a:r>
              <a:rPr lang="de-DE" sz="1800" dirty="0">
                <a:sym typeface="Wingdings" panose="05000000000000000000" pitchFamily="2" charset="2"/>
              </a:rPr>
              <a:t>Jetzt beginnt der </a:t>
            </a:r>
            <a:r>
              <a:rPr lang="de-DE" sz="1800" dirty="0"/>
              <a:t>Ernst des Lebens </a:t>
            </a:r>
          </a:p>
          <a:p>
            <a:pPr>
              <a:buFont typeface="Wingdings" panose="05000000000000000000" pitchFamily="2" charset="2"/>
              <a:buChar char="D"/>
            </a:pPr>
            <a:r>
              <a:rPr lang="de-DE" sz="1800" dirty="0"/>
              <a:t>Arbeit, Arbeit, Arbeit – das Lachen vergeht dir dann schon noch</a:t>
            </a:r>
          </a:p>
          <a:p>
            <a:pPr marL="0" indent="0">
              <a:buNone/>
            </a:pPr>
            <a:r>
              <a:rPr lang="de-DE" sz="1800" dirty="0">
                <a:sym typeface="Wingdings" panose="05000000000000000000" pitchFamily="2" charset="2"/>
              </a:rPr>
              <a:t> </a:t>
            </a:r>
            <a:r>
              <a:rPr lang="de-DE" sz="1800" dirty="0"/>
              <a:t>Du musst raus aus deiner Komfortzone und rein in die Tretmühle</a:t>
            </a:r>
          </a:p>
          <a:p>
            <a:pPr marL="0" indent="0">
              <a:buNone/>
            </a:pPr>
            <a:r>
              <a:rPr lang="de-DE" sz="1800" dirty="0">
                <a:sym typeface="Wingdings" panose="05000000000000000000" pitchFamily="2" charset="2"/>
              </a:rPr>
              <a:t> </a:t>
            </a:r>
            <a:r>
              <a:rPr lang="de-DE" sz="1800" dirty="0"/>
              <a:t>Nun hast du weniger Freiheiten</a:t>
            </a:r>
          </a:p>
          <a:p>
            <a:pPr marL="0" indent="0">
              <a:buNone/>
            </a:pPr>
            <a:r>
              <a:rPr lang="de-DE" sz="1800" dirty="0">
                <a:sym typeface="Wingdings" panose="05000000000000000000" pitchFamily="2" charset="2"/>
              </a:rPr>
              <a:t> </a:t>
            </a:r>
            <a:r>
              <a:rPr lang="de-DE" sz="1800" dirty="0"/>
              <a:t>Jetzt musst du Verantwortung übernehmen</a:t>
            </a:r>
          </a:p>
          <a:p>
            <a:pPr marL="0" indent="0">
              <a:buNone/>
            </a:pPr>
            <a:r>
              <a:rPr lang="de-DE" sz="1800" dirty="0">
                <a:sym typeface="Wingdings" panose="05000000000000000000" pitchFamily="2" charset="2"/>
              </a:rPr>
              <a:t> </a:t>
            </a:r>
            <a:r>
              <a:rPr lang="de-DE" sz="1800" dirty="0"/>
              <a:t>Du musst wählen. Und: Wehe du wählst falsch</a:t>
            </a:r>
          </a:p>
        </p:txBody>
      </p:sp>
      <p:sp>
        <p:nvSpPr>
          <p:cNvPr id="3" name="Titel 2">
            <a:extLst>
              <a:ext uri="{FF2B5EF4-FFF2-40B4-BE49-F238E27FC236}">
                <a16:creationId xmlns:a16="http://schemas.microsoft.com/office/drawing/2014/main" id="{E1E08C4A-CAFD-4636-B3CA-7B3E016854DA}"/>
              </a:ext>
            </a:extLst>
          </p:cNvPr>
          <p:cNvSpPr>
            <a:spLocks noGrp="1"/>
          </p:cNvSpPr>
          <p:nvPr>
            <p:ph type="title"/>
          </p:nvPr>
        </p:nvSpPr>
        <p:spPr/>
        <p:txBody>
          <a:bodyPr/>
          <a:lstStyle/>
          <a:p>
            <a:r>
              <a:rPr lang="de-DE" dirty="0"/>
              <a:t>Unsere Botschaften aus der Arbeitswelt </a:t>
            </a:r>
            <a:endParaRPr lang="de-CH" dirty="0"/>
          </a:p>
        </p:txBody>
      </p:sp>
    </p:spTree>
    <p:extLst>
      <p:ext uri="{BB962C8B-B14F-4D97-AF65-F5344CB8AC3E}">
        <p14:creationId xmlns:p14="http://schemas.microsoft.com/office/powerpoint/2010/main" val="357282649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4" end="4"/>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7CA25C7-839A-432E-83ED-810755BF916B}"/>
              </a:ext>
            </a:extLst>
          </p:cNvPr>
          <p:cNvSpPr>
            <a:spLocks noGrp="1"/>
          </p:cNvSpPr>
          <p:nvPr>
            <p:ph idx="1"/>
          </p:nvPr>
        </p:nvSpPr>
        <p:spPr/>
        <p:txBody>
          <a:bodyPr/>
          <a:lstStyle/>
          <a:p>
            <a:pPr marL="0" lvl="0" indent="0">
              <a:buNone/>
            </a:pPr>
            <a:r>
              <a:rPr lang="de-CH"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CH" sz="1800" dirty="0">
                <a:effectLst/>
                <a:ea typeface="Calibri" panose="020F0502020204030204" pitchFamily="34" charset="0"/>
                <a:cs typeface="Times New Roman" panose="02020603050405020304" pitchFamily="18" charset="0"/>
              </a:rPr>
              <a:t>Jetzt wird es spannend für dich </a:t>
            </a:r>
          </a:p>
          <a:p>
            <a:pPr marL="0" lvl="0" indent="0">
              <a:buNone/>
            </a:pPr>
            <a:r>
              <a:rPr lang="de-CH" sz="1800" dirty="0">
                <a:effectLst/>
                <a:ea typeface="Calibri" panose="020F0502020204030204" pitchFamily="34" charset="0"/>
                <a:cs typeface="Times New Roman" panose="02020603050405020304" pitchFamily="18" charset="0"/>
                <a:sym typeface="Wingdings" panose="05000000000000000000" pitchFamily="2" charset="2"/>
              </a:rPr>
              <a:t> </a:t>
            </a:r>
            <a:r>
              <a:rPr lang="de-CH" sz="1800" dirty="0">
                <a:effectLst/>
                <a:ea typeface="Calibri" panose="020F0502020204030204" pitchFamily="34" charset="0"/>
                <a:cs typeface="Times New Roman" panose="02020603050405020304" pitchFamily="18" charset="0"/>
              </a:rPr>
              <a:t>Freu dich auf die Berufswelt – sie ist faszinierend</a:t>
            </a:r>
          </a:p>
          <a:p>
            <a:pPr marL="0" lvl="0" indent="0">
              <a:buNone/>
            </a:pPr>
            <a:r>
              <a:rPr lang="de-CH" sz="1800" dirty="0">
                <a:effectLst/>
                <a:ea typeface="Calibri" panose="020F0502020204030204" pitchFamily="34" charset="0"/>
                <a:cs typeface="Times New Roman" panose="02020603050405020304" pitchFamily="18" charset="0"/>
                <a:sym typeface="Wingdings" panose="05000000000000000000" pitchFamily="2" charset="2"/>
              </a:rPr>
              <a:t> </a:t>
            </a:r>
            <a:r>
              <a:rPr lang="de-CH" sz="1800" dirty="0">
                <a:effectLst/>
                <a:ea typeface="Calibri" panose="020F0502020204030204" pitchFamily="34" charset="0"/>
                <a:cs typeface="Times New Roman" panose="02020603050405020304" pitchFamily="18" charset="0"/>
              </a:rPr>
              <a:t>Jetzt kannst du dich auf das konzentrieren, was dich schon lange interessiert</a:t>
            </a:r>
          </a:p>
          <a:p>
            <a:pPr marL="0" lvl="0" indent="0">
              <a:buNone/>
            </a:pPr>
            <a:r>
              <a:rPr lang="de-CH" sz="1800" dirty="0">
                <a:effectLst/>
                <a:ea typeface="Calibri" panose="020F0502020204030204" pitchFamily="34" charset="0"/>
                <a:cs typeface="Times New Roman" panose="02020603050405020304" pitchFamily="18" charset="0"/>
                <a:sym typeface="Wingdings" panose="05000000000000000000" pitchFamily="2" charset="2"/>
              </a:rPr>
              <a:t> </a:t>
            </a:r>
            <a:r>
              <a:rPr lang="de-CH" sz="1800" dirty="0">
                <a:effectLst/>
                <a:ea typeface="Calibri" panose="020F0502020204030204" pitchFamily="34" charset="0"/>
                <a:cs typeface="Times New Roman" panose="02020603050405020304" pitchFamily="18" charset="0"/>
              </a:rPr>
              <a:t>Du lernst viel Neues kennen</a:t>
            </a:r>
          </a:p>
          <a:p>
            <a:pPr marL="0" lvl="0" indent="0">
              <a:buNone/>
            </a:pPr>
            <a:r>
              <a:rPr lang="de-CH" sz="1800" dirty="0">
                <a:effectLst/>
                <a:ea typeface="Calibri" panose="020F0502020204030204" pitchFamily="34" charset="0"/>
                <a:cs typeface="Times New Roman" panose="02020603050405020304" pitchFamily="18" charset="0"/>
                <a:sym typeface="Wingdings" panose="05000000000000000000" pitchFamily="2" charset="2"/>
              </a:rPr>
              <a:t> </a:t>
            </a:r>
            <a:r>
              <a:rPr lang="de-CH" sz="1800" dirty="0">
                <a:effectLst/>
                <a:ea typeface="Calibri" panose="020F0502020204030204" pitchFamily="34" charset="0"/>
                <a:cs typeface="Times New Roman" panose="02020603050405020304" pitchFamily="18" charset="0"/>
              </a:rPr>
              <a:t>Du lernst viele neue, interessante und nette Leute kennen</a:t>
            </a:r>
          </a:p>
          <a:p>
            <a:pPr marL="0" lvl="0" indent="0">
              <a:buNone/>
            </a:pPr>
            <a:r>
              <a:rPr lang="de-CH" sz="1800" dirty="0">
                <a:effectLst/>
                <a:ea typeface="Calibri" panose="020F0502020204030204" pitchFamily="34" charset="0"/>
                <a:cs typeface="Times New Roman" panose="02020603050405020304" pitchFamily="18" charset="0"/>
                <a:sym typeface="Wingdings" panose="05000000000000000000" pitchFamily="2" charset="2"/>
              </a:rPr>
              <a:t> </a:t>
            </a:r>
            <a:r>
              <a:rPr lang="de-CH" sz="1800" dirty="0">
                <a:effectLst/>
                <a:ea typeface="Calibri" panose="020F0502020204030204" pitchFamily="34" charset="0"/>
                <a:cs typeface="Times New Roman" panose="02020603050405020304" pitchFamily="18" charset="0"/>
              </a:rPr>
              <a:t>Du wählst deinen nächsten Schritt – es geht nicht um eine Lösung bis 65</a:t>
            </a:r>
          </a:p>
          <a:p>
            <a:endParaRPr lang="de-CH" dirty="0"/>
          </a:p>
        </p:txBody>
      </p:sp>
      <p:sp>
        <p:nvSpPr>
          <p:cNvPr id="3" name="Titel 2">
            <a:extLst>
              <a:ext uri="{FF2B5EF4-FFF2-40B4-BE49-F238E27FC236}">
                <a16:creationId xmlns:a16="http://schemas.microsoft.com/office/drawing/2014/main" id="{E1E08C4A-CAFD-4636-B3CA-7B3E016854DA}"/>
              </a:ext>
            </a:extLst>
          </p:cNvPr>
          <p:cNvSpPr>
            <a:spLocks noGrp="1"/>
          </p:cNvSpPr>
          <p:nvPr>
            <p:ph type="title"/>
          </p:nvPr>
        </p:nvSpPr>
        <p:spPr/>
        <p:txBody>
          <a:bodyPr/>
          <a:lstStyle/>
          <a:p>
            <a:r>
              <a:rPr lang="de-DE" dirty="0"/>
              <a:t>Oder unsere Botschaften aus der Arbeitswelt</a:t>
            </a:r>
            <a:endParaRPr lang="de-CH" dirty="0"/>
          </a:p>
        </p:txBody>
      </p:sp>
    </p:spTree>
    <p:extLst>
      <p:ext uri="{BB962C8B-B14F-4D97-AF65-F5344CB8AC3E}">
        <p14:creationId xmlns:p14="http://schemas.microsoft.com/office/powerpoint/2010/main" val="2935752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4" end="4"/>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3666</Words>
  <Application>Microsoft Office PowerPoint</Application>
  <PresentationFormat>Bildschirmpräsentation (16:9)</PresentationFormat>
  <Paragraphs>316</Paragraphs>
  <Slides>25</Slides>
  <Notes>25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25</vt:i4>
      </vt:variant>
    </vt:vector>
  </HeadingPairs>
  <TitlesOfParts>
    <vt:vector size="35" baseType="lpstr">
      <vt:lpstr>Arial</vt:lpstr>
      <vt:lpstr>Arial</vt:lpstr>
      <vt:lpstr>Calibri</vt:lpstr>
      <vt:lpstr>Open Sans</vt:lpstr>
      <vt:lpstr>Roboto Light</vt:lpstr>
      <vt:lpstr>Symbol</vt:lpstr>
      <vt:lpstr>Verdana</vt:lpstr>
      <vt:lpstr>Wingdings</vt:lpstr>
      <vt:lpstr>Work Sans</vt:lpstr>
      <vt:lpstr>Benutzerdefiniertes Design</vt:lpstr>
      <vt:lpstr>Schöne neue Arbeitswelt</vt:lpstr>
      <vt:lpstr>Wie sehr lieben Sie Ihre Arbeit?</vt:lpstr>
      <vt:lpstr>Wie sind Sie zu Ihrer jetzigen Tätigkeit gekommen?</vt:lpstr>
      <vt:lpstr>Arbeiten Sie noch in Ihrem Erstberuf?</vt:lpstr>
      <vt:lpstr>Fragen</vt:lpstr>
      <vt:lpstr>So sieht der Berufswahl-Alltag aus</vt:lpstr>
      <vt:lpstr>Arbeitswelt</vt:lpstr>
      <vt:lpstr>Unsere Botschaften aus der Arbeitswelt </vt:lpstr>
      <vt:lpstr>Oder unsere Botschaften aus der Arbeitswelt</vt:lpstr>
      <vt:lpstr>Jugend heute (13 bis 25 jährige)</vt:lpstr>
      <vt:lpstr>Jugend heute</vt:lpstr>
      <vt:lpstr>Jugend heute</vt:lpstr>
      <vt:lpstr>Jugend heute</vt:lpstr>
      <vt:lpstr>Jugend heute - Fazit</vt:lpstr>
      <vt:lpstr>Digitalisierung – hat wie alles zwei Seiten</vt:lpstr>
      <vt:lpstr>Agilität / Flexibilität</vt:lpstr>
      <vt:lpstr>Berufswahl sollte</vt:lpstr>
      <vt:lpstr>Berufswahl sollte</vt:lpstr>
      <vt:lpstr>Berufswahlprozess</vt:lpstr>
      <vt:lpstr>Kundenfokus</vt:lpstr>
      <vt:lpstr>Kundenfokus</vt:lpstr>
      <vt:lpstr>FAZIT – zurück zu den Eingangsfragen…</vt:lpstr>
      <vt:lpstr>FAZIT – zurück zu den Eingangsfragen…</vt:lpstr>
      <vt:lpstr>FAZIT – zurück zu den Eingangsfragen…</vt:lpstr>
      <vt:lpstr>Also…</vt:lpstr>
    </vt:vector>
  </TitlesOfParts>
  <Company>Kanton Luzern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Beglinger Bettina</dc:creator>
  <cp:lastModifiedBy>Bettina Beglinger</cp:lastModifiedBy>
  <cp:revision>46</cp:revision>
  <dcterms:created xsi:type="dcterms:W3CDTF">2021-02-13T15:49:29Z</dcterms:created>
  <dcterms:modified xsi:type="dcterms:W3CDTF">2021-11-06T10:00:26Z</dcterms:modified>
</cp:coreProperties>
</file>