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512" r:id="rId2"/>
    <p:sldId id="580" r:id="rId3"/>
    <p:sldId id="647" r:id="rId4"/>
    <p:sldId id="664" r:id="rId5"/>
    <p:sldId id="642" r:id="rId6"/>
    <p:sldId id="637" r:id="rId7"/>
    <p:sldId id="640" r:id="rId8"/>
    <p:sldId id="641" r:id="rId9"/>
    <p:sldId id="666" r:id="rId10"/>
    <p:sldId id="667" r:id="rId11"/>
    <p:sldId id="668" r:id="rId12"/>
    <p:sldId id="670" r:id="rId13"/>
    <p:sldId id="671" r:id="rId14"/>
    <p:sldId id="672" r:id="rId15"/>
    <p:sldId id="669" r:id="rId16"/>
    <p:sldId id="673" r:id="rId17"/>
    <p:sldId id="674" r:id="rId18"/>
    <p:sldId id="657" r:id="rId19"/>
    <p:sldId id="675" r:id="rId20"/>
    <p:sldId id="635" r:id="rId21"/>
    <p:sldId id="676" r:id="rId22"/>
  </p:sldIdLst>
  <p:sldSz cx="10080625" cy="7561263"/>
  <p:notesSz cx="6797675" cy="9928225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">
          <p15:clr>
            <a:srgbClr val="A4A3A4"/>
          </p15:clr>
        </p15:guide>
        <p15:guide id="2" orient="horz" pos="4105">
          <p15:clr>
            <a:srgbClr val="A4A3A4"/>
          </p15:clr>
        </p15:guide>
        <p15:guide id="3" orient="horz" pos="1247">
          <p15:clr>
            <a:srgbClr val="A4A3A4"/>
          </p15:clr>
        </p15:guide>
        <p15:guide id="4" pos="227">
          <p15:clr>
            <a:srgbClr val="A4A3A4"/>
          </p15:clr>
        </p15:guide>
        <p15:guide id="5" pos="61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uner Gardiol Isabelle" initials="DGI" lastIdx="5" clrIdx="0"/>
  <p:cmAuthor id="1" name="Trede Ines" initials="Itr" lastIdx="1" clrIdx="1"/>
  <p:cmAuthor id="2" name="Aeschlimann  Belinda" initials="AB" lastIdx="1" clrIdx="2"/>
  <p:cmAuthor id="3" name="Kriesi Irene" initials="KI" lastIdx="13" clrIdx="3"/>
  <p:cmAuthor id="4" name="Trede Ines" initials="itr" lastIdx="1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81DEFF"/>
    <a:srgbClr val="5DD5FF"/>
    <a:srgbClr val="B9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85662" autoAdjust="0"/>
  </p:normalViewPr>
  <p:slideViewPr>
    <p:cSldViewPr showGuides="1">
      <p:cViewPr varScale="1">
        <p:scale>
          <a:sx n="53" d="100"/>
          <a:sy n="53" d="100"/>
        </p:scale>
        <p:origin x="1300" y="44"/>
      </p:cViewPr>
      <p:guideLst>
        <p:guide orient="horz" pos="226"/>
        <p:guide orient="horz" pos="4105"/>
        <p:guide orient="horz" pos="1247"/>
        <p:guide pos="227"/>
        <p:guide pos="612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3005"/>
    </p:cViewPr>
  </p:sorterViewPr>
  <p:notesViewPr>
    <p:cSldViewPr>
      <p:cViewPr>
        <p:scale>
          <a:sx n="80" d="100"/>
          <a:sy n="80" d="100"/>
        </p:scale>
        <p:origin x="4014" y="24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r>
              <a:rPr lang="de-DE"/>
              <a:t>28.3.2019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r>
              <a:rPr lang="de-CH"/>
              <a:t>I. Trede, EHB, am medi | Zentrum für medizinische Bildung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569FAACB-443F-4501-8441-85E64146F5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77824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r>
              <a:rPr lang="de-DE"/>
              <a:t>28.3.2019</a:t>
            </a:r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208B8BD2-307B-493B-8A3B-6048ACB099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37182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7973">
              <a:defRPr/>
            </a:pPr>
            <a:endParaRPr lang="de-CH" dirty="0"/>
          </a:p>
          <a:p>
            <a:pPr defTabSz="1007973">
              <a:defRPr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28.3.2019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613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28.3.2019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874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Zahlenmässig noch bedeutsamer: Revisionen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28.3.2019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102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9243"/>
            <a:ext cx="10080625" cy="59434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9717" y="4490551"/>
            <a:ext cx="7523708" cy="1501120"/>
          </a:xfrm>
        </p:spPr>
        <p:txBody>
          <a:bodyPr/>
          <a:lstStyle>
            <a:lvl1pPr>
              <a:defRPr sz="4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eingeben </a:t>
            </a:r>
            <a:br>
              <a:rPr lang="de-DE" dirty="0"/>
            </a:br>
            <a:r>
              <a:rPr lang="de-DE" dirty="0"/>
              <a:t>(auf 2 Zeilen)</a:t>
            </a:r>
            <a:endParaRPr lang="de-CH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4059" y="6609263"/>
            <a:ext cx="4200919" cy="26771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Name des Referenten</a:t>
            </a:r>
            <a:endParaRPr lang="de-CH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3599" y="6948488"/>
            <a:ext cx="4176713" cy="216519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55600" indent="0">
              <a:buNone/>
              <a:defRPr sz="1200"/>
            </a:lvl2pPr>
            <a:lvl3pPr marL="720725" indent="0">
              <a:buNone/>
              <a:defRPr sz="1200"/>
            </a:lvl3pPr>
            <a:lvl4pPr marL="1076325" indent="0">
              <a:buNone/>
              <a:defRPr sz="1200"/>
            </a:lvl4pPr>
            <a:lvl5pPr marL="1431925" indent="0">
              <a:buNone/>
              <a:defRPr sz="1200"/>
            </a:lvl5pPr>
          </a:lstStyle>
          <a:p>
            <a:pPr lvl="0"/>
            <a:r>
              <a:rPr lang="de-DE" dirty="0"/>
              <a:t>22.11.2017</a:t>
            </a:r>
          </a:p>
        </p:txBody>
      </p:sp>
      <p:pic>
        <p:nvPicPr>
          <p:cNvPr id="9" name="Picture 3" descr="T:\Marketing &amp; Kommunikation\10 Komm-Führung\55 CI_CD\Corp. Design\2016_Redesign\30_CD\Logo\50_OBS\OBS_EHB_positiv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358775"/>
            <a:ext cx="1990348" cy="7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4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5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ht verwenden, ist Vorgabe für di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19725" y="149751"/>
            <a:ext cx="6592796" cy="1841728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Titel eingeben </a:t>
            </a:r>
            <a:br>
              <a:rPr lang="de-DE" dirty="0"/>
            </a:br>
            <a:r>
              <a:rPr lang="de-DE" dirty="0"/>
              <a:t>(auf 2 Zeilen)</a:t>
            </a:r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-338137" y="-1193463"/>
            <a:ext cx="11045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Schalten Sie im Register Ansicht das</a:t>
            </a:r>
            <a:r>
              <a:rPr lang="de-CH" baseline="0" dirty="0"/>
              <a:t> </a:t>
            </a:r>
            <a:r>
              <a:rPr lang="de-CH" b="1" baseline="0" dirty="0"/>
              <a:t>Lineal</a:t>
            </a:r>
            <a:r>
              <a:rPr lang="de-CH" baseline="0" dirty="0"/>
              <a:t>, wie die </a:t>
            </a:r>
            <a:r>
              <a:rPr lang="de-CH" b="1" baseline="0" dirty="0"/>
              <a:t>Führungslinien</a:t>
            </a:r>
            <a:r>
              <a:rPr lang="de-CH" baseline="0" dirty="0"/>
              <a:t> ein</a:t>
            </a:r>
          </a:p>
          <a:p>
            <a:r>
              <a:rPr lang="de-CH" baseline="0" dirty="0"/>
              <a:t>Die Fusszeile wird im Register Einfügen – </a:t>
            </a:r>
            <a:r>
              <a:rPr lang="de-CH" b="1" baseline="0" dirty="0"/>
              <a:t>Kopf- und Fusszeile </a:t>
            </a:r>
            <a:r>
              <a:rPr lang="de-CH" baseline="0" dirty="0"/>
              <a:t>eingegeben</a:t>
            </a:r>
          </a:p>
          <a:p>
            <a:r>
              <a:rPr lang="de-CH" baseline="0" dirty="0"/>
              <a:t>Um eine neue Folie zu integrieren, verwenden Sie die Schaltfläche </a:t>
            </a:r>
            <a:r>
              <a:rPr lang="de-CH" b="1" baseline="0" dirty="0"/>
              <a:t>Neue Folie </a:t>
            </a:r>
            <a:r>
              <a:rPr lang="de-CH" baseline="0" dirty="0"/>
              <a:t>im Register Start</a:t>
            </a:r>
            <a:endParaRPr lang="de-CH" dirty="0"/>
          </a:p>
        </p:txBody>
      </p:sp>
      <p:pic>
        <p:nvPicPr>
          <p:cNvPr id="1027" name="Picture 3" descr="T:\Marketing &amp; Kommunikation\10 Komm-Führung\55 CI_CD\Corp. Design\2016_Redesign\30_CD\Logo\50_OBS\OBS_EHB_posi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358775"/>
            <a:ext cx="1990348" cy="7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2050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6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9472" y="246057"/>
            <a:ext cx="9380791" cy="6240468"/>
          </a:xfrm>
        </p:spPr>
        <p:txBody>
          <a:bodyPr>
            <a:normAutofit/>
          </a:bodyPr>
          <a:lstStyle>
            <a:lvl1pPr marL="0" indent="0">
              <a:lnSpc>
                <a:spcPts val="6500"/>
              </a:lnSpc>
              <a:buNone/>
              <a:defRPr sz="6000" b="1"/>
            </a:lvl1pPr>
            <a:lvl2pPr marL="355600" indent="0">
              <a:buNone/>
              <a:defRPr/>
            </a:lvl2pPr>
            <a:lvl3pPr marL="7207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853" y="236118"/>
            <a:ext cx="9360471" cy="6240468"/>
          </a:xfrm>
        </p:spPr>
        <p:txBody>
          <a:bodyPr>
            <a:normAutofit/>
          </a:bodyPr>
          <a:lstStyle>
            <a:lvl1pPr marL="0" indent="0">
              <a:lnSpc>
                <a:spcPts val="5600"/>
              </a:lnSpc>
              <a:buNone/>
              <a:defRPr sz="4600" b="0"/>
            </a:lvl1pPr>
            <a:lvl2pPr marL="355600" indent="0">
              <a:buNone/>
              <a:defRPr/>
            </a:lvl2pPr>
            <a:lvl3pPr marL="7207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853" y="246057"/>
            <a:ext cx="9360471" cy="6240468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3800" b="0"/>
            </a:lvl1pPr>
            <a:lvl2pPr marL="355600" indent="0">
              <a:buNone/>
              <a:defRPr/>
            </a:lvl2pPr>
            <a:lvl3pPr marL="7207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0485" y="241191"/>
            <a:ext cx="4699828" cy="1307192"/>
          </a:xfrm>
        </p:spPr>
        <p:txBody>
          <a:bodyPr/>
          <a:lstStyle>
            <a:lvl1pPr>
              <a:defRPr sz="3800"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9563" y="1979613"/>
            <a:ext cx="4730750" cy="450691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581650" y="358775"/>
            <a:ext cx="4138613" cy="6127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8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5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 mit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555" y="4789631"/>
            <a:ext cx="9369708" cy="1696894"/>
          </a:xfrm>
        </p:spPr>
        <p:txBody>
          <a:bodyPr/>
          <a:lstStyle>
            <a:lvl1pPr>
              <a:lnSpc>
                <a:spcPts val="4800"/>
              </a:lnSpc>
              <a:defRPr sz="3800" b="0"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30545" y="358775"/>
            <a:ext cx="9389717" cy="4284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555" y="324247"/>
            <a:ext cx="9369708" cy="1224136"/>
          </a:xfrm>
        </p:spPr>
        <p:txBody>
          <a:bodyPr/>
          <a:lstStyle>
            <a:lvl1pPr>
              <a:lnSpc>
                <a:spcPts val="4800"/>
              </a:lnSpc>
              <a:defRPr sz="4000" b="1"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20607" y="1578863"/>
            <a:ext cx="9399656" cy="490766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3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792" y="358775"/>
            <a:ext cx="9400540" cy="162165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83248" y="6923646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0043" y="6740842"/>
            <a:ext cx="7796613" cy="18280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lnSpc>
                <a:spcPts val="16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5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6668414"/>
            <a:ext cx="1612395" cy="3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1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9723" y="200551"/>
            <a:ext cx="8033702" cy="16216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9723" y="1856665"/>
            <a:ext cx="8033702" cy="462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309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  <p:sldLayoutId id="2147483673" r:id="rId8"/>
    <p:sldLayoutId id="2147483674" r:id="rId9"/>
    <p:sldLayoutId id="2147483675" r:id="rId10"/>
    <p:sldLayoutId id="2147483664" r:id="rId11"/>
  </p:sldLayoutIdLst>
  <p:hf hdr="0"/>
  <p:txStyles>
    <p:titleStyle>
      <a:lvl1pPr algn="l" defTabSz="1008035" rtl="0" eaLnBrk="1" latinLnBrk="0" hangingPunct="1">
        <a:spcBef>
          <a:spcPct val="0"/>
        </a:spcBef>
        <a:buNone/>
        <a:defRPr sz="4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5125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55600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5600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66713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ckchuard.com/income-mobilit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wopp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832" y="4068663"/>
            <a:ext cx="7523708" cy="2232248"/>
          </a:xfrm>
        </p:spPr>
        <p:txBody>
          <a:bodyPr/>
          <a:lstStyle/>
          <a:p>
            <a:r>
              <a:rPr lang="de-CH" sz="3600" dirty="0"/>
              <a:t>Berufsbildung in der </a:t>
            </a:r>
            <a:r>
              <a:rPr lang="de-CH" sz="3600" dirty="0" err="1"/>
              <a:t>arbeitswelt</a:t>
            </a:r>
            <a:r>
              <a:rPr lang="de-CH" sz="3600" dirty="0"/>
              <a:t> von morgen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1840" y="6300911"/>
            <a:ext cx="6572517" cy="555744"/>
          </a:xfrm>
        </p:spPr>
        <p:txBody>
          <a:bodyPr>
            <a:normAutofit/>
          </a:bodyPr>
          <a:lstStyle/>
          <a:p>
            <a:r>
              <a:rPr lang="de-CH" dirty="0"/>
              <a:t>Fachtagung FHNW, 6. November 2021</a:t>
            </a:r>
          </a:p>
          <a:p>
            <a:r>
              <a:rPr lang="de-CH" dirty="0"/>
              <a:t>Prof. Dr. Jürg Schweri</a:t>
            </a:r>
          </a:p>
        </p:txBody>
      </p:sp>
    </p:spTree>
    <p:extLst>
      <p:ext uri="{BB962C8B-B14F-4D97-AF65-F5344CB8AC3E}">
        <p14:creationId xmlns:p14="http://schemas.microsoft.com/office/powerpoint/2010/main" val="212343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59796-7072-4DEA-A155-46BED582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3" y="200551"/>
            <a:ext cx="8320990" cy="1621656"/>
          </a:xfrm>
        </p:spPr>
        <p:txBody>
          <a:bodyPr/>
          <a:lstStyle/>
          <a:p>
            <a:r>
              <a:rPr lang="de-CH" sz="4000" dirty="0"/>
              <a:t>Wohnbevölkerung (20-65) nach höchstem Bildungsabschluss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32CE8D9-1030-474A-AEDE-134640105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960" y="2144639"/>
            <a:ext cx="6178868" cy="427377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B73C67-D337-471E-B95F-C355AA4DD1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CA597-8A52-471A-A954-0CB747C11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9DA44-B1EC-4B91-9623-2605D25A1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533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BB21D-F616-427A-BEAB-12C46FF5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7ADF74-A54B-4ED8-863D-DAB49CEC1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23616-D7D4-45AE-8CD2-B9E34CA4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2563D-2633-4B3B-BCFD-1E64B2926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E37737D8-7999-4BBC-8871-2852843E6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86" y="607298"/>
            <a:ext cx="8033702" cy="5549597"/>
          </a:xfrm>
        </p:spPr>
      </p:pic>
    </p:spTree>
    <p:extLst>
      <p:ext uri="{BB962C8B-B14F-4D97-AF65-F5344CB8AC3E}">
        <p14:creationId xmlns:p14="http://schemas.microsoft.com/office/powerpoint/2010/main" val="25158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6936-9998-4991-92D7-DDE11CA1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Abschlüsse im Bildungssystem (Sek II)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9A1CA7D-53E5-4B62-A9A1-B6AEEBF42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880" y="1455737"/>
            <a:ext cx="6675866" cy="462915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D9E690-99CA-4BDA-9C76-DAD5E918F2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F73302-4AAB-4D9A-A896-833FAB502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B40271-84BF-482D-A858-A969E7660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82248CD-58BF-411C-B999-3247D28B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92" y="6148894"/>
            <a:ext cx="540060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3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78B63-1245-4D74-866A-91CD7858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Bildungswege…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22EB8CF-5B8F-4040-9D40-51E0997DA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0" y="2383353"/>
            <a:ext cx="9895219" cy="334149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675637-BB00-409A-B588-F3F13282D1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046BB3-7126-4905-9270-255EA8133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029274-034F-4B4C-9099-CF43A731C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55BBF5-7851-4BDC-BE53-5957A80ED3C5}"/>
              </a:ext>
            </a:extLst>
          </p:cNvPr>
          <p:cNvSpPr txBox="1"/>
          <p:nvPr/>
        </p:nvSpPr>
        <p:spPr>
          <a:xfrm>
            <a:off x="359792" y="169239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nach Erhebungsjahr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287B05-E285-459D-8224-1B01516AD71C}"/>
              </a:ext>
            </a:extLst>
          </p:cNvPr>
          <p:cNvSpPr txBox="1"/>
          <p:nvPr/>
        </p:nvSpPr>
        <p:spPr>
          <a:xfrm>
            <a:off x="6120432" y="169910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nach Geburtsjahrgang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4062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DA7A6-DAEE-42BF-8D5D-E49E09F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Beschäftigungssituation nach Bildungswegen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BE848AC-AD25-49E4-BF2B-F16AC41AF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52" y="2772519"/>
            <a:ext cx="9780920" cy="331236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E2BA15-A659-4929-9431-D7FB034EC5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DBBC3B-8588-4F8A-8C94-76103020D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83AD50-CAB7-4ACE-BA14-5538E30BB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DE4044-375A-4A53-BC9C-EE9225DE5CE3}"/>
              </a:ext>
            </a:extLst>
          </p:cNvPr>
          <p:cNvSpPr txBox="1"/>
          <p:nvPr/>
        </p:nvSpPr>
        <p:spPr>
          <a:xfrm>
            <a:off x="359792" y="200566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Erwerbsbeteiligung</a:t>
            </a:r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149A61-3FEF-406B-A993-FFEBC5768D1E}"/>
              </a:ext>
            </a:extLst>
          </p:cNvPr>
          <p:cNvSpPr txBox="1"/>
          <p:nvPr/>
        </p:nvSpPr>
        <p:spPr>
          <a:xfrm>
            <a:off x="5400352" y="201236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Erwerbslosigkeit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068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2BAE2-0AC5-4F5F-A191-9644E0C3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Lohnentwicklung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B51A92E-0523-4B01-9AF1-75C387D3A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35" y="2602642"/>
            <a:ext cx="9996565" cy="348224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8F2D8-8EF0-4FEA-9302-1D1987BEC0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0D8029-77AB-446C-9B6E-226FCCF42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DD8F47-BAD8-47F1-89AD-A60A01A7C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F79190-D4D9-4171-A72E-210F255C1D11}"/>
              </a:ext>
            </a:extLst>
          </p:cNvPr>
          <p:cNvSpPr txBox="1"/>
          <p:nvPr/>
        </p:nvSpPr>
        <p:spPr>
          <a:xfrm>
            <a:off x="287784" y="20056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Medianlohn nach Abschluss</a:t>
            </a:r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3036D7-3E11-4969-8160-1557A40E679E}"/>
              </a:ext>
            </a:extLst>
          </p:cNvPr>
          <p:cNvSpPr txBox="1"/>
          <p:nvPr/>
        </p:nvSpPr>
        <p:spPr>
          <a:xfrm>
            <a:off x="5400352" y="2012369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Löhne insgesamt (1., 5., 9. Dezil)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831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7A700-AB7D-4931-9E6F-5D8F3A8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Lohnverteilungen und</a:t>
            </a:r>
            <a:br>
              <a:rPr lang="de-CH" sz="4000" dirty="0"/>
            </a:br>
            <a:r>
              <a:rPr lang="de-CH" sz="4000" dirty="0"/>
              <a:t>-überlappungen (1. und 9. Dezil)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2F7E3F7-EFC8-4B2A-B5FD-D06D62CB6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" y="2498119"/>
            <a:ext cx="10080435" cy="344275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1E0739-E235-4EA1-A6C1-91CB76E9CC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B42C2-F2C3-4D5C-91E6-1291DE130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A2348-FECA-4256-BAC5-260AF134C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89ACCE-43F5-43D7-8C44-1BB251C6DFB4}"/>
              </a:ext>
            </a:extLst>
          </p:cNvPr>
          <p:cNvSpPr txBox="1"/>
          <p:nvPr/>
        </p:nvSpPr>
        <p:spPr>
          <a:xfrm>
            <a:off x="215776" y="200566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Höchster Abschluss: Sek I oder II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3DC43A-5FA4-419F-8800-A826EB2EEE05}"/>
              </a:ext>
            </a:extLst>
          </p:cNvPr>
          <p:cNvSpPr txBox="1"/>
          <p:nvPr/>
        </p:nvSpPr>
        <p:spPr>
          <a:xfrm>
            <a:off x="5400352" y="2012369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Höchster Abschluss: Tertiär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8139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84E0F-0525-47D3-840A-C8462FD0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Arbeitszufriedenheit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6782B79-9351-460E-AB82-CBDCD485E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0" y="1908423"/>
            <a:ext cx="9884906" cy="395040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6FE9B2-A2ED-4EB3-A9DA-ABD0D44BFF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166F5-871F-43B4-80B9-D6775B4D3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4F0AE7-F012-4681-A1BC-C981A08B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833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722" y="200551"/>
            <a:ext cx="8392997" cy="1621656"/>
          </a:xfrm>
        </p:spPr>
        <p:txBody>
          <a:bodyPr/>
          <a:lstStyle/>
          <a:p>
            <a:r>
              <a:rPr lang="de-CH" sz="4000" dirty="0"/>
              <a:t>Zusammenhang des Einkommens von Eltern und Kind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405" y="1835610"/>
            <a:ext cx="6525337" cy="474388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720087" y="6948983"/>
            <a:ext cx="5344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Quelle: </a:t>
            </a:r>
            <a:r>
              <a:rPr lang="de-CH" sz="1200" dirty="0" err="1"/>
              <a:t>Chuard</a:t>
            </a:r>
            <a:r>
              <a:rPr lang="de-CH" sz="1200" dirty="0"/>
              <a:t> und Grassi (2020)</a:t>
            </a:r>
          </a:p>
        </p:txBody>
      </p:sp>
    </p:spTree>
    <p:extLst>
      <p:ext uri="{BB962C8B-B14F-4D97-AF65-F5344CB8AC3E}">
        <p14:creationId xmlns:p14="http://schemas.microsoft.com/office/powerpoint/2010/main" val="237792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9C41E-E094-4FC9-9F51-9EC79446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American Dream </a:t>
            </a:r>
            <a:r>
              <a:rPr lang="de-CH" sz="4000" dirty="0" err="1"/>
              <a:t>indicator</a:t>
            </a:r>
            <a:endParaRPr lang="de-CH" sz="40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BC7A203-83D7-4D0E-A66D-6B96F914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16" y="1388908"/>
            <a:ext cx="8411927" cy="509761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16D0B8-DB00-423E-9F51-B707E84A58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F4AF5-0E74-45BB-8814-08E93B59E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17089-AAED-42C9-A60F-3370E3D9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468539-CC31-42F7-BE9C-914633563A26}"/>
              </a:ext>
            </a:extLst>
          </p:cNvPr>
          <p:cNvSpPr txBox="1"/>
          <p:nvPr/>
        </p:nvSpPr>
        <p:spPr>
          <a:xfrm>
            <a:off x="2952080" y="687697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Quelle: </a:t>
            </a:r>
            <a:r>
              <a:rPr lang="de-CH" sz="1200" dirty="0">
                <a:hlinkClick r:id="rId3"/>
              </a:rPr>
              <a:t>https://www.patrickchuard.com/income-mobility</a:t>
            </a:r>
            <a:br>
              <a:rPr lang="de-CH" sz="1200" dirty="0"/>
            </a:br>
            <a:r>
              <a:rPr lang="de-CH" sz="1200" dirty="0"/>
              <a:t>(siehe auf Deutsch: </a:t>
            </a:r>
            <a:r>
              <a:rPr lang="de-CH" sz="1200" dirty="0">
                <a:hlinkClick r:id="rId4"/>
              </a:rPr>
              <a:t>www.swopp.ch</a:t>
            </a:r>
            <a:r>
              <a:rPr lang="de-CH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762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Aufbau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722" y="1476375"/>
            <a:ext cx="8609021" cy="50101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de-CH" sz="2000" b="1" dirty="0"/>
              <a:t>Welche neue Arbeitswelt?</a:t>
            </a:r>
          </a:p>
          <a:p>
            <a:pPr lvl="1"/>
            <a:r>
              <a:rPr lang="de-CH" sz="2000" dirty="0"/>
              <a:t>Ist die Digitalisierung ein Jobkiller,</a:t>
            </a:r>
            <a:br>
              <a:rPr lang="de-CH" sz="2000" dirty="0"/>
            </a:br>
            <a:r>
              <a:rPr lang="de-CH" sz="2000" dirty="0"/>
              <a:t>der Massenarbeitslosigkeit verursacht?</a:t>
            </a:r>
          </a:p>
          <a:p>
            <a:pPr lvl="1"/>
            <a:r>
              <a:rPr lang="de-CH" sz="2000" dirty="0"/>
              <a:t>Werden die Berufe, die wir heute kennen,</a:t>
            </a:r>
            <a:br>
              <a:rPr lang="de-CH" sz="2000" dirty="0"/>
            </a:br>
            <a:r>
              <a:rPr lang="de-CH" sz="2000" dirty="0"/>
              <a:t>alle verschwinden?</a:t>
            </a:r>
          </a:p>
          <a:p>
            <a:pPr marL="0" indent="0">
              <a:buNone/>
            </a:pPr>
            <a:endParaRPr lang="de-CH" sz="2000" dirty="0"/>
          </a:p>
          <a:p>
            <a:pPr marL="514350" indent="-514350">
              <a:buFont typeface="+mj-lt"/>
              <a:buAutoNum type="romanUcPeriod" startAt="2"/>
            </a:pPr>
            <a:r>
              <a:rPr lang="de-CH" sz="2000" b="1" dirty="0"/>
              <a:t>Wie hat sich der Wert der Berufsbildung in den letzten 20 Jahren entwickelt?</a:t>
            </a:r>
          </a:p>
          <a:p>
            <a:pPr lvl="1"/>
            <a:r>
              <a:rPr lang="de-CH" sz="2000" dirty="0"/>
              <a:t>Braucht es zunehmend einen Abschluss der Allgemeinbildung beziehungsweise einen Hochschulabschluss?</a:t>
            </a:r>
          </a:p>
          <a:p>
            <a:endParaRPr lang="de-CH" sz="2000" dirty="0"/>
          </a:p>
          <a:p>
            <a:pPr marL="514350" indent="-514350">
              <a:buFont typeface="+mj-lt"/>
              <a:buAutoNum type="romanUcPeriod" startAt="3"/>
            </a:pPr>
            <a:r>
              <a:rPr lang="de-CH" sz="2000" b="1" dirty="0"/>
              <a:t>Fazit und Herausforderungen im Bildungssystem</a:t>
            </a:r>
          </a:p>
          <a:p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endParaRPr lang="de-CH" sz="2000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60363" y="6937047"/>
            <a:ext cx="792000" cy="180000"/>
          </a:xfrm>
        </p:spPr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280406" y="6937047"/>
            <a:ext cx="324000" cy="180000"/>
          </a:xfrm>
        </p:spPr>
        <p:txBody>
          <a:bodyPr/>
          <a:lstStyle/>
          <a:p>
            <a:fld id="{DDB4617A-E8F1-4760-BE2C-C2699903E2AD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45" y="1188343"/>
            <a:ext cx="2097199" cy="139594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092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722" y="1188343"/>
            <a:ext cx="8753037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CH" sz="2000" b="1" dirty="0"/>
              <a:t>Die neue Arbeitswelt</a:t>
            </a:r>
          </a:p>
          <a:p>
            <a:pPr>
              <a:spcBef>
                <a:spcPts val="0"/>
              </a:spcBef>
            </a:pPr>
            <a:r>
              <a:rPr lang="de-CH" sz="2000" dirty="0"/>
              <a:t>Prognosen zur Automatisierung wenig verlässlich, keine Anzeichen für einen generellen Rückgang der Beschäftigung</a:t>
            </a:r>
          </a:p>
          <a:p>
            <a:pPr>
              <a:spcBef>
                <a:spcPts val="0"/>
              </a:spcBef>
            </a:pPr>
            <a:r>
              <a:rPr lang="de-CH" sz="2000" dirty="0"/>
              <a:t>Verschiebungen vor allem innerhalb und zwischen Berufen</a:t>
            </a:r>
          </a:p>
          <a:p>
            <a:pPr>
              <a:spcBef>
                <a:spcPts val="0"/>
              </a:spcBef>
            </a:pPr>
            <a:r>
              <a:rPr lang="de-CH" sz="2000" dirty="0"/>
              <a:t>Dienstleistungsberufe nehmen anteilsmässig weiter zu,</a:t>
            </a:r>
            <a:br>
              <a:rPr lang="de-CH" sz="2000" dirty="0"/>
            </a:br>
            <a:r>
              <a:rPr lang="de-CH" sz="2000" dirty="0"/>
              <a:t>Nicht-Routinetätigkeiten (interaktiv und analytisch) nehmen zu</a:t>
            </a:r>
          </a:p>
          <a:p>
            <a:pPr>
              <a:spcBef>
                <a:spcPts val="0"/>
              </a:spcBef>
            </a:pPr>
            <a:endParaRPr lang="de-CH" sz="2000" dirty="0"/>
          </a:p>
          <a:p>
            <a:pPr marL="0" indent="0">
              <a:spcBef>
                <a:spcPts val="0"/>
              </a:spcBef>
              <a:buNone/>
            </a:pPr>
            <a:r>
              <a:rPr lang="de-CH" sz="2000" b="1" dirty="0"/>
              <a:t>Entwicklungen im Wert von Ausbildungen</a:t>
            </a:r>
          </a:p>
          <a:p>
            <a:pPr>
              <a:spcBef>
                <a:spcPts val="0"/>
              </a:spcBef>
            </a:pPr>
            <a:r>
              <a:rPr lang="de-CH" sz="2000" dirty="0"/>
              <a:t>Mehr Tertiärabschlüsse, mehr Hochqualifizierte </a:t>
            </a:r>
            <a:r>
              <a:rPr lang="de-CH" sz="2000" dirty="0" err="1"/>
              <a:t>Immigrant:innen</a:t>
            </a:r>
            <a:r>
              <a:rPr lang="de-CH" sz="2000" dirty="0"/>
              <a:t>, höhere Erwerbstätigkeit der Frauen</a:t>
            </a:r>
          </a:p>
          <a:p>
            <a:pPr>
              <a:spcBef>
                <a:spcPts val="0"/>
              </a:spcBef>
            </a:pPr>
            <a:r>
              <a:rPr lang="de-CH" sz="2000" dirty="0"/>
              <a:t>Trotzdem hohe Konstanz in den Löhnen nach Bildungswegen</a:t>
            </a:r>
          </a:p>
          <a:p>
            <a:pPr>
              <a:spcBef>
                <a:spcPts val="0"/>
              </a:spcBef>
            </a:pPr>
            <a:r>
              <a:rPr lang="de-CH" sz="2000" dirty="0"/>
              <a:t>Etwas höhere Erwerbstätigkeit und tiefere Erwerbslosigkeit bei Personen mit Abschluss der Berufsbildung statt der Allgemeinbildung</a:t>
            </a:r>
          </a:p>
          <a:p>
            <a:pPr>
              <a:spcBef>
                <a:spcPts val="0"/>
              </a:spcBef>
            </a:pPr>
            <a:r>
              <a:rPr lang="de-CH" sz="2000" dirty="0"/>
              <a:t>Berufsbildung «schützt» auch etwas besser vor Tieflöhnen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de-CH" sz="2000" dirty="0"/>
              <a:t>Berufsbildung ermöglicht erfolgreiche Berufskarrieren und trägt sogar zu Chancengerechtigkeit in Bezug auf die Erwerbseinkommen bei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91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698F6-50D1-49E5-9B4B-0173C6ED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8C0DE6-83B1-4C65-93DA-DCA23B963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3" y="1548383"/>
            <a:ext cx="8033702" cy="4938142"/>
          </a:xfrm>
        </p:spPr>
        <p:txBody>
          <a:bodyPr>
            <a:normAutofit/>
          </a:bodyPr>
          <a:lstStyle/>
          <a:p>
            <a:r>
              <a:rPr lang="de-CH" sz="2200" dirty="0"/>
              <a:t>(Pädagogische) Herausforderungen mit Blick auf Ungleichheit in den Bildungsresultaten</a:t>
            </a:r>
          </a:p>
          <a:p>
            <a:r>
              <a:rPr lang="de-CH" sz="2200" dirty="0"/>
              <a:t>Durchlässigkeit verbessern, z.B.:</a:t>
            </a:r>
          </a:p>
          <a:p>
            <a:pPr lvl="1"/>
            <a:r>
              <a:rPr lang="de-CH" sz="2200" dirty="0"/>
              <a:t>HF zu Hochschulen (und umgekehrt)</a:t>
            </a:r>
          </a:p>
          <a:p>
            <a:pPr lvl="1"/>
            <a:r>
              <a:rPr lang="de-CH" sz="2200" dirty="0"/>
              <a:t>Mobilität zwischen Hochschulen</a:t>
            </a:r>
          </a:p>
          <a:p>
            <a:r>
              <a:rPr lang="de-CH" sz="2200" dirty="0"/>
              <a:t>Allgemeinbildung und Berufsmaturität in der beruflichen Grundbildung stärken</a:t>
            </a:r>
          </a:p>
          <a:p>
            <a:r>
              <a:rPr lang="de-CH" sz="2200" dirty="0"/>
              <a:t>Umschulung, Weiterbildung: Mobilität von Beschäftigten ermöglichen (siehe z.B. MEM 4.0)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C7BD6A-4869-4771-99E1-7C8EA6ABE2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DDDB4B-3EBB-420D-8A43-4E3C12D60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26548A-DD2A-426A-8F6D-3E3528BFB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28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I. Jobkiller Digitalisierung?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3" y="1332359"/>
            <a:ext cx="8845766" cy="494735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27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Technologien verändern den Arbeitsmarkt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515" y="1857375"/>
            <a:ext cx="6175483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Tätigkeitsansatz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723" y="1620391"/>
            <a:ext cx="8033702" cy="4866134"/>
          </a:xfrm>
        </p:spPr>
        <p:txBody>
          <a:bodyPr>
            <a:normAutofit/>
          </a:bodyPr>
          <a:lstStyle/>
          <a:p>
            <a:r>
              <a:rPr lang="de-CH" sz="2800" dirty="0"/>
              <a:t>«</a:t>
            </a:r>
            <a:r>
              <a:rPr lang="de-CH" sz="2800" dirty="0" err="1"/>
              <a:t>Why</a:t>
            </a:r>
            <a:r>
              <a:rPr lang="de-CH" sz="2800" dirty="0"/>
              <a:t> </a:t>
            </a:r>
            <a:r>
              <a:rPr lang="de-CH" sz="2800" dirty="0" err="1"/>
              <a:t>are</a:t>
            </a:r>
            <a:r>
              <a:rPr lang="de-CH" sz="2800" dirty="0"/>
              <a:t> </a:t>
            </a:r>
            <a:r>
              <a:rPr lang="de-CH" sz="2800" dirty="0" err="1"/>
              <a:t>there</a:t>
            </a:r>
            <a:r>
              <a:rPr lang="de-CH" sz="2800" dirty="0"/>
              <a:t> still so </a:t>
            </a:r>
            <a:r>
              <a:rPr lang="de-CH" sz="2800" dirty="0" err="1"/>
              <a:t>many</a:t>
            </a:r>
            <a:r>
              <a:rPr lang="de-CH" sz="2800" dirty="0"/>
              <a:t> </a:t>
            </a:r>
            <a:r>
              <a:rPr lang="de-CH" sz="2800" dirty="0" err="1"/>
              <a:t>jobs</a:t>
            </a:r>
            <a:r>
              <a:rPr lang="de-CH" sz="2800" dirty="0"/>
              <a:t>?»</a:t>
            </a:r>
            <a:br>
              <a:rPr lang="de-CH" sz="2800" dirty="0"/>
            </a:br>
            <a:r>
              <a:rPr lang="de-CH" sz="2000" dirty="0"/>
              <a:t>(D. Autor, 2015, Journal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Economic</a:t>
            </a:r>
            <a:r>
              <a:rPr lang="de-CH" sz="2000" dirty="0"/>
              <a:t> </a:t>
            </a:r>
            <a:r>
              <a:rPr lang="de-CH" sz="2000" dirty="0" err="1"/>
              <a:t>Perspectives</a:t>
            </a:r>
            <a:r>
              <a:rPr lang="de-CH" sz="2000" dirty="0"/>
              <a:t>)</a:t>
            </a:r>
          </a:p>
          <a:p>
            <a:r>
              <a:rPr lang="de-CH" sz="2800" u="sng" dirty="0"/>
              <a:t>Routinetätigkeiten</a:t>
            </a:r>
            <a:r>
              <a:rPr lang="de-CH" sz="2800" dirty="0"/>
              <a:t> werden (dank neuer Technologien) automatisiert oder </a:t>
            </a:r>
            <a:r>
              <a:rPr lang="de-CH" sz="2800" dirty="0" err="1"/>
              <a:t>outsourced</a:t>
            </a:r>
            <a:endParaRPr lang="de-CH" sz="2800" dirty="0"/>
          </a:p>
          <a:p>
            <a:r>
              <a:rPr lang="de-CH" sz="2800" u="sng" dirty="0"/>
              <a:t>Nichtroutinetätigkeiten</a:t>
            </a:r>
            <a:r>
              <a:rPr lang="de-CH" sz="2800" dirty="0"/>
              <a:t> benötigen weiterhin menschliche Arbeitskraft und sind oft komplementär zur Technologie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e-CH" sz="2800" dirty="0"/>
              <a:t> Berufe verändern sich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e-CH" sz="2800" dirty="0"/>
              <a:t> Berufe verschwinden, neue entstehen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865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840" y="1564047"/>
            <a:ext cx="6840760" cy="54569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Entwicklung der Tätigkeiten 1999-2019 </a:t>
            </a:r>
            <a:r>
              <a:rPr lang="de-CH" sz="4000" b="0" dirty="0"/>
              <a:t>(in Vollzeitäquivalenten)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6120432" y="1822207"/>
            <a:ext cx="1512168" cy="33985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D56214-762F-42FA-BFD1-0EA6F22A426B}"/>
              </a:ext>
            </a:extLst>
          </p:cNvPr>
          <p:cNvSpPr txBox="1"/>
          <p:nvPr/>
        </p:nvSpPr>
        <p:spPr>
          <a:xfrm>
            <a:off x="8136656" y="2484487"/>
            <a:ext cx="1368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Eigene Berechnungen nach </a:t>
            </a:r>
            <a:r>
              <a:rPr lang="de-CH" sz="1600" b="1" dirty="0"/>
              <a:t>Aepli et al. (2017)</a:t>
            </a:r>
            <a:r>
              <a:rPr lang="de-CH" sz="1600" dirty="0"/>
              <a:t>; Daten: SESAM BFS</a:t>
            </a:r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4343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722" y="396255"/>
            <a:ext cx="8033702" cy="794725"/>
          </a:xfrm>
        </p:spPr>
        <p:txBody>
          <a:bodyPr/>
          <a:lstStyle/>
          <a:p>
            <a:r>
              <a:rPr lang="de-CH" sz="4000" dirty="0"/>
              <a:t>Aufgehobene berufliche Grundbildungen (Auswahl)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Fachtagung FHNW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de-CH" dirty="0"/>
          </a:p>
          <a:p>
            <a:r>
              <a:rPr lang="de-CH" dirty="0"/>
              <a:t>Bahnbetriebsdisponentin (2010)			</a:t>
            </a:r>
          </a:p>
          <a:p>
            <a:r>
              <a:rPr lang="de-CH" dirty="0"/>
              <a:t>Zugbegleiterin (2010)					</a:t>
            </a:r>
          </a:p>
          <a:p>
            <a:r>
              <a:rPr lang="de-CH" dirty="0" err="1"/>
              <a:t>Kuvertmaschinenführerin</a:t>
            </a:r>
            <a:r>
              <a:rPr lang="de-CH" dirty="0"/>
              <a:t> (2011)			</a:t>
            </a:r>
          </a:p>
          <a:p>
            <a:r>
              <a:rPr lang="de-CH" dirty="0"/>
              <a:t>Fotolaborantin (2013)					</a:t>
            </a:r>
          </a:p>
          <a:p>
            <a:r>
              <a:rPr lang="de-CH" dirty="0" err="1"/>
              <a:t>Etuismacherin</a:t>
            </a:r>
            <a:r>
              <a:rPr lang="de-CH" dirty="0"/>
              <a:t> (2015)					</a:t>
            </a:r>
          </a:p>
          <a:p>
            <a:r>
              <a:rPr lang="de-CH" dirty="0" err="1"/>
              <a:t>Laboristin</a:t>
            </a:r>
            <a:r>
              <a:rPr lang="de-CH" dirty="0"/>
              <a:t> (2015)					</a:t>
            </a:r>
          </a:p>
          <a:p>
            <a:r>
              <a:rPr lang="de-CH" dirty="0" err="1"/>
              <a:t>Metalldrückerin</a:t>
            </a:r>
            <a:r>
              <a:rPr lang="de-CH" dirty="0"/>
              <a:t> (2015)					</a:t>
            </a:r>
          </a:p>
          <a:p>
            <a:r>
              <a:rPr lang="de-CH" dirty="0"/>
              <a:t>Tiefdruckgraveurin (2015)				</a:t>
            </a:r>
          </a:p>
          <a:p>
            <a:r>
              <a:rPr lang="de-CH" dirty="0"/>
              <a:t>Zementmaschinistin (2015)				</a:t>
            </a:r>
          </a:p>
          <a:p>
            <a:r>
              <a:rPr lang="de-CH" dirty="0" err="1"/>
              <a:t>Schuhreparateurin</a:t>
            </a:r>
            <a:r>
              <a:rPr lang="de-CH" dirty="0"/>
              <a:t> EBA (2018)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313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722" y="252239"/>
            <a:ext cx="8033702" cy="632732"/>
          </a:xfrm>
        </p:spPr>
        <p:txBody>
          <a:bodyPr/>
          <a:lstStyle/>
          <a:p>
            <a:r>
              <a:rPr lang="de-CH" sz="3600" dirty="0"/>
              <a:t>Neue berufliche Grundbildungen seit 2010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Fachtagung FHNW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723" y="1665978"/>
            <a:ext cx="8033702" cy="506698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de-CH" dirty="0"/>
              <a:t>Fachfrau Kundendialog EFZ (2011)</a:t>
            </a:r>
          </a:p>
          <a:p>
            <a:pPr lvl="0"/>
            <a:r>
              <a:rPr lang="de-CH" dirty="0"/>
              <a:t>Veranstaltungsfachfrau EFZ (2011)</a:t>
            </a:r>
          </a:p>
          <a:p>
            <a:pPr lvl="0"/>
            <a:r>
              <a:rPr lang="de-CH" dirty="0"/>
              <a:t>Fachfrau Bewegungs- und Gesundheitsförderung EFZ (2012) </a:t>
            </a:r>
          </a:p>
          <a:p>
            <a:pPr lvl="0"/>
            <a:r>
              <a:rPr lang="de-CH" dirty="0"/>
              <a:t>Systemgastronomiefachfrau EFZ (2013)</a:t>
            </a:r>
          </a:p>
          <a:p>
            <a:pPr lvl="0"/>
            <a:r>
              <a:rPr lang="de-CH" dirty="0"/>
              <a:t>Entwässerungstechnologin EFZ (2014)</a:t>
            </a:r>
          </a:p>
          <a:p>
            <a:pPr lvl="0"/>
            <a:r>
              <a:rPr lang="de-CH" dirty="0"/>
              <a:t>Fachfrau öffentlicher Verkehr EFZ (2015)</a:t>
            </a:r>
          </a:p>
          <a:p>
            <a:pPr lvl="0"/>
            <a:r>
              <a:rPr lang="de-CH" dirty="0"/>
              <a:t>Hörsystemakustikerin EFZ (2016)</a:t>
            </a:r>
          </a:p>
          <a:p>
            <a:pPr lvl="0"/>
            <a:r>
              <a:rPr lang="de-CH" dirty="0"/>
              <a:t>Hotel-Kommunikationsfachfrau EFZ (2017)</a:t>
            </a:r>
          </a:p>
          <a:p>
            <a:pPr lvl="0"/>
            <a:r>
              <a:rPr lang="de-CH" dirty="0"/>
              <a:t>Medizinproduktetechnologin EFZ (2018)</a:t>
            </a:r>
          </a:p>
          <a:p>
            <a:pPr lvl="0"/>
            <a:r>
              <a:rPr lang="de-CH" dirty="0"/>
              <a:t>Chemie- und Pharmapraktikerin EBA (2018)</a:t>
            </a:r>
          </a:p>
          <a:p>
            <a:pPr lvl="0"/>
            <a:r>
              <a:rPr lang="de-CH" dirty="0"/>
              <a:t>Qualitätsfachfrau in Mikrotechnik EFZ (Berufsfeld Mikrotechnik) (2020)</a:t>
            </a:r>
          </a:p>
          <a:p>
            <a:pPr lvl="0"/>
            <a:r>
              <a:rPr lang="de-CH" dirty="0"/>
              <a:t>Betriebsinformatikerin EFZ (2021)</a:t>
            </a:r>
          </a:p>
          <a:p>
            <a:endParaRPr lang="de-CH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647824" y="1929938"/>
            <a:ext cx="4752528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58581" y="2279221"/>
            <a:ext cx="4752528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47824" y="2650018"/>
            <a:ext cx="7344816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647824" y="3348583"/>
            <a:ext cx="5400600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647824" y="4788743"/>
            <a:ext cx="5760640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47824" y="3708623"/>
            <a:ext cx="5256584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647824" y="4428703"/>
            <a:ext cx="4536504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47824" y="5148783"/>
            <a:ext cx="5400600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647824" y="5868863"/>
            <a:ext cx="5112568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A837AAC-30CD-4212-89A7-ADEB045DD9BF}"/>
              </a:ext>
            </a:extLst>
          </p:cNvPr>
          <p:cNvCxnSpPr>
            <a:cxnSpLocks/>
          </p:cNvCxnSpPr>
          <p:nvPr/>
        </p:nvCxnSpPr>
        <p:spPr>
          <a:xfrm>
            <a:off x="647824" y="6553030"/>
            <a:ext cx="4536504" cy="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0E5CE-FA19-4D6B-A970-67E40EA7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b="1" dirty="0"/>
              <a:t>II. Wie hat sich der Wert von Berufsabschlüssen entwickelt?</a:t>
            </a:r>
            <a:br>
              <a:rPr lang="de-CH" sz="4000" b="1" dirty="0"/>
            </a:b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7512F-A232-43D1-9F28-C90158747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735BFF-C0F3-405A-9152-B46EB65A8D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6.11.2021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E36906-5739-4FF9-BCEC-68AC8D96A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Fachtagung FHNW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F05C3-D3EE-4205-AD81-2900FC73E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7B553A2-78E6-4BD4-A250-1208D0D5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52" y="1835609"/>
            <a:ext cx="6637657" cy="44581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C56F824-EAE7-4779-917C-089587B7AAF3}"/>
              </a:ext>
            </a:extLst>
          </p:cNvPr>
          <p:cNvSpPr txBox="1"/>
          <p:nvPr/>
        </p:nvSpPr>
        <p:spPr>
          <a:xfrm>
            <a:off x="319723" y="3537312"/>
            <a:ext cx="161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Bericht:</a:t>
            </a:r>
            <a:br>
              <a:rPr lang="de-CH" dirty="0"/>
            </a:br>
            <a:r>
              <a:rPr lang="de-CH" dirty="0"/>
              <a:t>Aepli, Kuhn und Schweri (2021)</a:t>
            </a:r>
          </a:p>
        </p:txBody>
      </p:sp>
    </p:spTree>
    <p:extLst>
      <p:ext uri="{BB962C8B-B14F-4D97-AF65-F5344CB8AC3E}">
        <p14:creationId xmlns:p14="http://schemas.microsoft.com/office/powerpoint/2010/main" val="1634387560"/>
      </p:ext>
    </p:extLst>
  </p:cSld>
  <p:clrMapOvr>
    <a:masterClrMapping/>
  </p:clrMapOvr>
</p:sld>
</file>

<file path=ppt/theme/theme1.xml><?xml version="1.0" encoding="utf-8"?>
<a:theme xmlns:a="http://schemas.openxmlformats.org/drawingml/2006/main" name="Präsi_Schweri_Kriesi_jsc_ikr_jsc_ikr">
  <a:themeElements>
    <a:clrScheme name="EHB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75A1"/>
      </a:accent1>
      <a:accent2>
        <a:srgbClr val="CAD450"/>
      </a:accent2>
      <a:accent3>
        <a:srgbClr val="46BCE5"/>
      </a:accent3>
      <a:accent4>
        <a:srgbClr val="F29636"/>
      </a:accent4>
      <a:accent5>
        <a:srgbClr val="7C4E89"/>
      </a:accent5>
      <a:accent6>
        <a:srgbClr val="E65C54"/>
      </a:accent6>
      <a:hlink>
        <a:srgbClr val="0075A1"/>
      </a:hlink>
      <a:folHlink>
        <a:srgbClr val="7C4E89"/>
      </a:folHlink>
    </a:clrScheme>
    <a:fontScheme name="EH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Präsi_Schweri_Kriesi_jsc_ikr_jsc_ikr</Template>
  <TotalTime>0</TotalTime>
  <Words>707</Words>
  <Application>Microsoft Office PowerPoint</Application>
  <PresentationFormat>Benutzerdefiniert</PresentationFormat>
  <Paragraphs>157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Präsi_Schweri_Kriesi_jsc_ikr_jsc_ikr</vt:lpstr>
      <vt:lpstr>Berufsbildung in der arbeitswelt von morgen</vt:lpstr>
      <vt:lpstr>Aufbau</vt:lpstr>
      <vt:lpstr>I. Jobkiller Digitalisierung?</vt:lpstr>
      <vt:lpstr>Technologien verändern den Arbeitsmarkt</vt:lpstr>
      <vt:lpstr>Tätigkeitsansatz</vt:lpstr>
      <vt:lpstr>Entwicklung der Tätigkeiten 1999-2019 (in Vollzeitäquivalenten)</vt:lpstr>
      <vt:lpstr>Aufgehobene berufliche Grundbildungen (Auswahl)</vt:lpstr>
      <vt:lpstr>Neue berufliche Grundbildungen seit 2010</vt:lpstr>
      <vt:lpstr>II. Wie hat sich der Wert von Berufsabschlüssen entwickelt? </vt:lpstr>
      <vt:lpstr>Wohnbevölkerung (20-65) nach höchstem Bildungsabschluss</vt:lpstr>
      <vt:lpstr>PowerPoint-Präsentation</vt:lpstr>
      <vt:lpstr>Abschlüsse im Bildungssystem (Sek II)</vt:lpstr>
      <vt:lpstr>Bildungswege…</vt:lpstr>
      <vt:lpstr>Beschäftigungssituation nach Bildungswegen</vt:lpstr>
      <vt:lpstr>Lohnentwicklung</vt:lpstr>
      <vt:lpstr>Lohnverteilungen und -überlappungen (1. und 9. Dezil)</vt:lpstr>
      <vt:lpstr>Arbeitszufriedenheit</vt:lpstr>
      <vt:lpstr>Zusammenhang des Einkommens von Eltern und Kind</vt:lpstr>
      <vt:lpstr>American Dream indicator</vt:lpstr>
      <vt:lpstr>Fazit</vt:lpstr>
      <vt:lpstr>Herausforderungen</vt:lpstr>
    </vt:vector>
  </TitlesOfParts>
  <Company>EHB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Lehrvertragsauflösung  und Wiedereinstiege:  Häufigkeit – Ursachen – Folgen</dc:title>
  <dc:creator>Kriesi Irene</dc:creator>
  <cp:lastModifiedBy>Schweri Jürg</cp:lastModifiedBy>
  <cp:revision>839</cp:revision>
  <cp:lastPrinted>2019-09-04T10:05:04Z</cp:lastPrinted>
  <dcterms:created xsi:type="dcterms:W3CDTF">2016-09-08T08:37:38Z</dcterms:created>
  <dcterms:modified xsi:type="dcterms:W3CDTF">2021-11-04T23:41:22Z</dcterms:modified>
</cp:coreProperties>
</file>